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351" r:id="rId2"/>
    <p:sldId id="387" r:id="rId3"/>
    <p:sldId id="373" r:id="rId4"/>
    <p:sldId id="385" r:id="rId5"/>
    <p:sldId id="258" r:id="rId6"/>
    <p:sldId id="335" r:id="rId7"/>
    <p:sldId id="260" r:id="rId8"/>
    <p:sldId id="388" r:id="rId9"/>
    <p:sldId id="365" r:id="rId10"/>
    <p:sldId id="330" r:id="rId11"/>
    <p:sldId id="366" r:id="rId12"/>
    <p:sldId id="384" r:id="rId13"/>
    <p:sldId id="367" r:id="rId14"/>
    <p:sldId id="368" r:id="rId15"/>
    <p:sldId id="369" r:id="rId16"/>
    <p:sldId id="338" r:id="rId17"/>
    <p:sldId id="370" r:id="rId18"/>
    <p:sldId id="357" r:id="rId19"/>
    <p:sldId id="371" r:id="rId20"/>
    <p:sldId id="339" r:id="rId21"/>
    <p:sldId id="342" r:id="rId22"/>
    <p:sldId id="361" r:id="rId23"/>
    <p:sldId id="346" r:id="rId24"/>
    <p:sldId id="378" r:id="rId25"/>
    <p:sldId id="379" r:id="rId26"/>
    <p:sldId id="380" r:id="rId27"/>
    <p:sldId id="266" r:id="rId28"/>
    <p:sldId id="359" r:id="rId29"/>
    <p:sldId id="354" r:id="rId30"/>
    <p:sldId id="376" r:id="rId31"/>
    <p:sldId id="377" r:id="rId32"/>
    <p:sldId id="312" r:id="rId33"/>
    <p:sldId id="355" r:id="rId34"/>
    <p:sldId id="383" r:id="rId35"/>
    <p:sldId id="381" r:id="rId36"/>
    <p:sldId id="382" r:id="rId37"/>
    <p:sldId id="313" r:id="rId38"/>
    <p:sldId id="386" r:id="rId3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 " initials=" " lastIdx="1" clrIdx="0"/>
  <p:cmAuthor id="1" name=" " initials=" 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6"/>
    <a:srgbClr val="C5EB71"/>
    <a:srgbClr val="168EF2"/>
    <a:srgbClr val="00339A"/>
    <a:srgbClr val="0081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47882" autoAdjust="0"/>
  </p:normalViewPr>
  <p:slideViewPr>
    <p:cSldViewPr>
      <p:cViewPr>
        <p:scale>
          <a:sx n="60" d="100"/>
          <a:sy n="60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AA03D3-1C5F-404A-9DF6-576BF191B849}" type="datetimeFigureOut">
              <a:rPr lang="en-AU" smtClean="0"/>
              <a:pPr/>
              <a:t>21/10/2016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EBECA8-7B37-4E9D-9FB5-11127C7CBF6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698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482850" cy="1862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8938" y="2733452"/>
            <a:ext cx="5760640" cy="6840760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10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41266" y="5109716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462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5243513" cy="3933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5469756"/>
            <a:ext cx="5435600" cy="388843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1762125" cy="13223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14</a:t>
            </a:fld>
            <a:endParaRPr lang="en-AU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732954" y="2157388"/>
            <a:ext cx="5435600" cy="7200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b="1" dirty="0" smtClean="0"/>
          </a:p>
          <a:p>
            <a:r>
              <a:rPr lang="en-US" dirty="0" smtClean="0"/>
              <a:t>The sections of the SO are very similar in format to those in the current SOs.</a:t>
            </a:r>
          </a:p>
          <a:p>
            <a:endParaRPr lang="en-US" dirty="0" smtClean="0"/>
          </a:p>
          <a:p>
            <a:r>
              <a:rPr lang="en-US" dirty="0" smtClean="0"/>
              <a:t>The content contains :</a:t>
            </a:r>
            <a:r>
              <a:rPr lang="en-US" b="1" dirty="0" smtClean="0"/>
              <a:t>topics</a:t>
            </a:r>
            <a:r>
              <a:rPr lang="en-US" dirty="0" smtClean="0"/>
              <a:t>, </a:t>
            </a:r>
            <a:r>
              <a:rPr lang="en-US" b="1" dirty="0" smtClean="0"/>
              <a:t>SIS</a:t>
            </a:r>
            <a:r>
              <a:rPr lang="en-US" dirty="0" smtClean="0"/>
              <a:t> and </a:t>
            </a:r>
            <a:r>
              <a:rPr lang="en-US" b="1" dirty="0" smtClean="0"/>
              <a:t>SHE. </a:t>
            </a:r>
          </a:p>
          <a:p>
            <a:r>
              <a:rPr lang="en-US" dirty="0" smtClean="0"/>
              <a:t>Currently there is very little specification for Stage 1 subjects.</a:t>
            </a:r>
          </a:p>
          <a:p>
            <a:endParaRPr lang="en-US" dirty="0" smtClean="0"/>
          </a:p>
          <a:p>
            <a:r>
              <a:rPr lang="en-US" dirty="0" smtClean="0"/>
              <a:t>New SO has same format for St 1 and St 2.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Topics begin: BIG page 15, CME page 15, EES page 13, PYS page14.</a:t>
            </a:r>
          </a:p>
          <a:p>
            <a:endParaRPr lang="en-US" sz="800" dirty="0" smtClean="0"/>
          </a:p>
          <a:p>
            <a:r>
              <a:rPr lang="en-US" dirty="0" smtClean="0"/>
              <a:t>In the </a:t>
            </a:r>
            <a:r>
              <a:rPr lang="en-US" b="1" dirty="0" smtClean="0"/>
              <a:t>current </a:t>
            </a:r>
            <a:r>
              <a:rPr lang="en-US" dirty="0" smtClean="0"/>
              <a:t>subject outline, the Stage 2 content is divided into two columns: </a:t>
            </a:r>
            <a:r>
              <a:rPr lang="en-US" b="1" dirty="0" smtClean="0"/>
              <a:t>Key Ideas and Intended Student Learning.  </a:t>
            </a:r>
            <a:r>
              <a:rPr lang="en-US" dirty="0" smtClean="0"/>
              <a:t>This is what teachers used as the basis of their teaching and is the basis for writing the Stage 2 examination.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Click </a:t>
            </a:r>
            <a:r>
              <a:rPr lang="en-US" dirty="0" smtClean="0"/>
              <a:t>These 2 columns have been amalgamated into a single column on the </a:t>
            </a:r>
            <a:r>
              <a:rPr lang="en-US" b="1" dirty="0" smtClean="0"/>
              <a:t>LEFT HAND SIDE </a:t>
            </a:r>
            <a:r>
              <a:rPr lang="en-US" dirty="0" smtClean="0"/>
              <a:t>called </a:t>
            </a:r>
            <a:r>
              <a:rPr lang="en-US" b="1" dirty="0" smtClean="0"/>
              <a:t>Science Understanding </a:t>
            </a:r>
            <a:r>
              <a:rPr lang="en-US" dirty="0" smtClean="0"/>
              <a:t>but effectively still show the key idea with an elaboration of what students need to know/be able to do/understand in the dot points underneath.  </a:t>
            </a:r>
          </a:p>
          <a:p>
            <a:endParaRPr lang="en-US" sz="800" dirty="0" smtClean="0"/>
          </a:p>
          <a:p>
            <a:r>
              <a:rPr lang="en-US" dirty="0" smtClean="0"/>
              <a:t>This  column will serve the same purpose as the previous two columns – the basis for a teaching, learning and assessment program and now they are shown in both Stage 1 and Stage 2.</a:t>
            </a:r>
          </a:p>
          <a:p>
            <a:endParaRPr lang="en-US" sz="800" dirty="0" smtClean="0"/>
          </a:p>
          <a:p>
            <a:r>
              <a:rPr lang="en-US" dirty="0" smtClean="0"/>
              <a:t>The writing of the examination for Stage 2 is based on the Science Understanding and Science Inquiry Skills in the LH column.</a:t>
            </a:r>
          </a:p>
          <a:p>
            <a:endParaRPr lang="en-US" sz="800" dirty="0" smtClean="0"/>
          </a:p>
          <a:p>
            <a:pPr>
              <a:defRPr/>
            </a:pPr>
            <a:r>
              <a:rPr lang="en-US" dirty="0" smtClean="0"/>
              <a:t>The column on the </a:t>
            </a:r>
            <a:r>
              <a:rPr lang="en-US" b="1" dirty="0" smtClean="0"/>
              <a:t>RHS</a:t>
            </a:r>
            <a:r>
              <a:rPr lang="en-US" dirty="0" smtClean="0"/>
              <a:t> is used to provide </a:t>
            </a:r>
            <a:r>
              <a:rPr lang="en-US" b="1" dirty="0" smtClean="0"/>
              <a:t>suggestions</a:t>
            </a:r>
            <a:r>
              <a:rPr lang="en-US" dirty="0" smtClean="0"/>
              <a:t> of contexts for activities.  These draw out all three strands, and include examples of innovative strategies.</a:t>
            </a:r>
          </a:p>
          <a:p>
            <a:pPr>
              <a:defRPr/>
            </a:pPr>
            <a:endParaRPr lang="en-US" sz="800" dirty="0" smtClean="0"/>
          </a:p>
          <a:p>
            <a:pPr>
              <a:defRPr/>
            </a:pPr>
            <a:r>
              <a:rPr lang="en-US" dirty="0" smtClean="0"/>
              <a:t>Note these are </a:t>
            </a:r>
            <a:r>
              <a:rPr lang="en-US" b="1" dirty="0" smtClean="0"/>
              <a:t>ONLY suggestions </a:t>
            </a:r>
            <a:r>
              <a:rPr lang="en-US" dirty="0" smtClean="0"/>
              <a:t>– we could not fit them all in. </a:t>
            </a:r>
            <a:endParaRPr lang="en-US" dirty="0" smtClean="0">
              <a:solidFill>
                <a:srgbClr val="000000"/>
              </a:solidFill>
              <a:latin typeface="Arial"/>
              <a:cs typeface="Times New Roman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Wording from the subject outline…………..</a:t>
            </a:r>
            <a:r>
              <a:rPr lang="en-AU" b="1" dirty="0" smtClean="0">
                <a:latin typeface="Arial"/>
                <a:ea typeface="Times New Roman"/>
                <a:cs typeface="Times New Roman"/>
              </a:rPr>
              <a:t>provided as a guide only. </a:t>
            </a:r>
            <a:endParaRPr lang="en-US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They are neither comprehensive nor exclusive.  Teachers may select from these or choose to use others.</a:t>
            </a:r>
          </a:p>
          <a:p>
            <a:pPr>
              <a:defRPr/>
            </a:pPr>
            <a:endParaRPr lang="en-US" b="1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RHS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also contains some comments to show where concepts links to other parts of the SO</a:t>
            </a:r>
          </a:p>
          <a:p>
            <a:pPr>
              <a:defRPr/>
            </a:pPr>
            <a:endParaRPr lang="en-US" sz="8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48474" y="3741564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914" y="717228"/>
            <a:ext cx="15295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Handover</a:t>
            </a:r>
          </a:p>
          <a:p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1762125" cy="132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2085380"/>
            <a:ext cx="5435600" cy="6408712"/>
          </a:xfrm>
          <a:ln>
            <a:noFill/>
          </a:ln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15</a:t>
            </a:fld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93394" y="2589436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5052153" cy="3789114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17</a:t>
            </a:fld>
            <a:endParaRPr lang="en-AU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719651" y="4965700"/>
            <a:ext cx="5435600" cy="3168352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35171" y="5469756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922713" cy="2941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3813572"/>
            <a:ext cx="5435600" cy="5832648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19</a:t>
            </a:fld>
            <a:endParaRPr lang="en-AU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732954" y="3597548"/>
            <a:ext cx="5435600" cy="590465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125442" y="4605660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237508"/>
            <a:ext cx="5616624" cy="6192688"/>
          </a:xfrm>
        </p:spPr>
        <p:txBody>
          <a:bodyPr/>
          <a:lstStyle/>
          <a:p>
            <a:pPr lvl="0"/>
            <a:endParaRPr lang="en-AU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562350" cy="26717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20</a:t>
            </a:fld>
            <a:endParaRPr lang="en-AU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444922" y="3738712"/>
            <a:ext cx="5976664" cy="3891284"/>
          </a:xfrm>
        </p:spPr>
        <p:txBody>
          <a:bodyPr/>
          <a:lstStyle/>
          <a:p>
            <a:endParaRPr lang="en-US" sz="8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4447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067175" cy="30495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22</a:t>
            </a:fld>
            <a:endParaRPr lang="en-AU"/>
          </a:p>
        </p:txBody>
      </p:sp>
      <p:sp>
        <p:nvSpPr>
          <p:cNvPr id="6" name="Notes Placeholder 2"/>
          <p:cNvSpPr>
            <a:spLocks noGrp="1"/>
          </p:cNvSpPr>
          <p:nvPr>
            <p:ph type="body" idx="1"/>
          </p:nvPr>
        </p:nvSpPr>
        <p:spPr>
          <a:xfrm>
            <a:off x="588938" y="3957588"/>
            <a:ext cx="5435600" cy="5688632"/>
          </a:xfrm>
        </p:spPr>
        <p:txBody>
          <a:bodyPr/>
          <a:lstStyle/>
          <a:p>
            <a:pPr marL="0" indent="0">
              <a:buNone/>
            </a:pPr>
            <a:endParaRPr lang="en-A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485482" y="6045820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93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1" baseline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50" y="4718050"/>
            <a:ext cx="5435600" cy="11552906"/>
          </a:xfrm>
        </p:spPr>
        <p:txBody>
          <a:bodyPr/>
          <a:lstStyle/>
          <a:p>
            <a:pPr marL="0" indent="0">
              <a:buNone/>
            </a:pP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24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73314" y="5613772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12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490913" cy="2617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381524"/>
            <a:ext cx="5435600" cy="5976664"/>
          </a:xfrm>
        </p:spPr>
        <p:txBody>
          <a:bodyPr/>
          <a:lstStyle/>
          <a:p>
            <a:endParaRPr lang="en-US" sz="1200" i="1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25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4693394" y="1365300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Word limits on </a:t>
            </a:r>
            <a:r>
              <a:rPr lang="en-US" sz="1400" dirty="0" err="1" smtClean="0"/>
              <a:t>prac</a:t>
            </a:r>
            <a:r>
              <a:rPr lang="en-US" sz="1400" dirty="0" smtClean="0"/>
              <a:t> and SHE 1000</a:t>
            </a:r>
          </a:p>
          <a:p>
            <a:r>
              <a:rPr lang="en-US" sz="1400" dirty="0" smtClean="0"/>
              <a:t>Tested on current student work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858012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427538" cy="3321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4245620"/>
            <a:ext cx="5435600" cy="5040560"/>
          </a:xfrm>
        </p:spPr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27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89338" y="8350076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995738" cy="2995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4029596"/>
            <a:ext cx="5435600" cy="518457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28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89338" y="4173612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237508"/>
            <a:ext cx="5616624" cy="6192688"/>
          </a:xfrm>
        </p:spPr>
        <p:txBody>
          <a:bodyPr/>
          <a:lstStyle/>
          <a:p>
            <a:pPr lvl="0"/>
            <a:endParaRPr lang="en-AU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573088"/>
            <a:ext cx="3201988" cy="24018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30</a:t>
            </a:fld>
            <a:endParaRPr lang="en-AU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588938" y="3021484"/>
            <a:ext cx="5832648" cy="6552728"/>
          </a:xfrm>
        </p:spPr>
        <p:txBody>
          <a:bodyPr/>
          <a:lstStyle/>
          <a:p>
            <a:pPr>
              <a:defRPr/>
            </a:pPr>
            <a:endParaRPr lang="en-US" i="1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41466" y="3525540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41466" y="4821684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883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554288" cy="1916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2733452"/>
            <a:ext cx="5544616" cy="6552728"/>
          </a:xfrm>
        </p:spPr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31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37010" y="3741564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58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altLang="en-US" sz="12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62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028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35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69458" y="5613772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72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AU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4E7CF-BDEC-4C96-A058-36908A95C28C}" type="slidenum">
              <a:rPr lang="en-AU" smtClean="0"/>
              <a:t>36</a:t>
            </a:fld>
            <a:endParaRPr lang="en-AU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269458" y="5469756"/>
            <a:ext cx="720080" cy="0"/>
          </a:xfrm>
          <a:prstGeom prst="straightConnector1">
            <a:avLst/>
          </a:prstGeom>
          <a:ln w="25400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72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86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3059113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3237508"/>
            <a:ext cx="5616624" cy="6192688"/>
          </a:xfrm>
        </p:spPr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82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638" indent="-274638">
              <a:buAutoNum type="arabicPeriod" startAt="4"/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411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627313" cy="197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2949476"/>
            <a:ext cx="5435600" cy="6480720"/>
          </a:xfrm>
        </p:spPr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7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829298" y="114927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will provide an overview of elements of the subject outline, which are applicable to all Stage 1 science subjects.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2627313" cy="19700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954" y="2949476"/>
            <a:ext cx="5435600" cy="6480720"/>
          </a:xfrm>
        </p:spPr>
        <p:txBody>
          <a:bodyPr/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8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829298" y="1149276"/>
            <a:ext cx="2520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will provide an overview of elements of the subject outline, which are applicable to all Stage 1 science subjects.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56175" cy="3716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0946" y="5469756"/>
            <a:ext cx="5435600" cy="302433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BECA8-7B37-4E9D-9FB5-11127C7CBF61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2900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AU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CEF8AB-6584-4DD7-8972-7C9C87EDA238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E28CC6D-5D0C-4FE8-A305-993E337F23D5}" type="datetimeFigureOut">
              <a:rPr lang="en-AU" smtClean="0"/>
              <a:t>21/10/2016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E28CC6D-5D0C-4FE8-A305-993E337F23D5}" type="datetimeFigureOut">
              <a:rPr lang="en-AU" smtClean="0"/>
              <a:pPr/>
              <a:t>21/10/2016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CEF8AB-6584-4DD7-8972-7C9C87EDA23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3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5536" y="980728"/>
            <a:ext cx="8496944" cy="3960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2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Stage 1 Agriculture</a:t>
            </a:r>
            <a:b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Implementation Workshops</a:t>
            </a:r>
            <a:endParaRPr lang="en-AU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36512" y="4869160"/>
            <a:ext cx="2555776" cy="64807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algn="l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3, 2016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211287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Capabilities</a:t>
            </a:r>
            <a:endParaRPr lang="en-AU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6228184" y="404664"/>
            <a:ext cx="270000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Arrow 5"/>
          <p:cNvSpPr/>
          <p:nvPr/>
        </p:nvSpPr>
        <p:spPr>
          <a:xfrm flipH="1" flipV="1">
            <a:off x="215816" y="404664"/>
            <a:ext cx="2700000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56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Learning Requirements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67919" cy="5400600"/>
          </a:xfrm>
        </p:spPr>
        <p:txBody>
          <a:bodyPr>
            <a:noAutofit/>
          </a:bodyPr>
          <a:lstStyle/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apply science inquiry skills to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biological investigations, using appropriate procedures and safe, ethical working practices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obtain, record, represent, analyse, and interpret the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of biological investigations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procedures and results, and analyse evidence to formulate and justify conclusions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develop and apply </a:t>
            </a: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and understanding 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of biological concepts in new and familiar contexts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explore and understand </a:t>
            </a:r>
            <a:r>
              <a:rPr lang="en-AU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as a human endeavour</a:t>
            </a:r>
          </a:p>
          <a:p>
            <a:pPr marL="514350" lvl="0" indent="-514350">
              <a:buSzPct val="100000"/>
              <a:buFont typeface="+mj-lt"/>
              <a:buAutoNum type="arabicPeriod"/>
            </a:pPr>
            <a:r>
              <a:rPr lang="en-A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 knowledge and understanding of biological concepts, using appropriate terms, conventions, and representations.</a:t>
            </a:r>
          </a:p>
        </p:txBody>
      </p:sp>
    </p:spTree>
    <p:extLst>
      <p:ext uri="{BB962C8B-B14F-4D97-AF65-F5344CB8AC3E}">
        <p14:creationId xmlns:p14="http://schemas.microsoft.com/office/powerpoint/2010/main" val="2012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80768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  <a:latin typeface="Calibri"/>
              </a:rPr>
              <a:t>Learning Requirements to Performance Standards</a:t>
            </a:r>
            <a:endParaRPr lang="en-AU" sz="4000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112" y="1340768"/>
            <a:ext cx="8507288" cy="4608512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that are a focus for Learning Requirement 4: </a:t>
            </a:r>
          </a:p>
          <a:p>
            <a:pPr marL="441325" indent="0">
              <a:buClr>
                <a:srgbClr val="00B0F0"/>
              </a:buClr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Critical/creative thinking    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Personal/social capability	</a:t>
            </a:r>
          </a:p>
          <a:p>
            <a:pPr marL="441325" indent="0">
              <a:buClr>
                <a:srgbClr val="00B0F0"/>
              </a:buClr>
              <a:buNone/>
            </a:pP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           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       	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4" y="2780928"/>
            <a:ext cx="852963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prstClr val="black"/>
                </a:solidFill>
                <a:latin typeface="Calibri"/>
              </a:rPr>
              <a:t>Learning Requirements to Performance Standards</a:t>
            </a:r>
            <a:endParaRPr lang="en-AU" sz="4000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7112" y="1124744"/>
            <a:ext cx="8507288" cy="4608512"/>
          </a:xfrm>
        </p:spPr>
        <p:txBody>
          <a:bodyPr>
            <a:normAutofit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 that are a focus for Learning Requirement 5: </a:t>
            </a:r>
          </a:p>
          <a:p>
            <a:pPr marL="630238" indent="-188913">
              <a:buClr>
                <a:srgbClr val="00B0F0"/>
              </a:buClr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social capability</a:t>
            </a:r>
          </a:p>
          <a:p>
            <a:pPr marL="630238" indent="-188913">
              <a:buClr>
                <a:srgbClr val="00B0F0"/>
              </a:buClr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28" y="2382355"/>
            <a:ext cx="8782157" cy="342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Subject Outline Structure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1224136"/>
          </a:xfrm>
        </p:spPr>
        <p:txBody>
          <a:bodyPr>
            <a:noAutofit/>
          </a:bodyPr>
          <a:lstStyle/>
          <a:p>
            <a:pPr marL="0" lvl="1" indent="0"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Columns: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 between the two?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7050" lvl="1" indent="-179705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AU" dirty="0" smtClean="0"/>
              <a:t>	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458649"/>
              </p:ext>
            </p:extLst>
          </p:nvPr>
        </p:nvGraphicFramePr>
        <p:xfrm>
          <a:off x="1132433" y="1628800"/>
          <a:ext cx="6259265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5" imgW="5987825" imgH="4546044" progId="Word.Document.12">
                  <p:embed/>
                </p:oleObj>
              </mc:Choice>
              <mc:Fallback>
                <p:oleObj name="Document" r:id="rId5" imgW="5987825" imgH="4546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2433" y="1628800"/>
                        <a:ext cx="6259265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3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0768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Subject Outline Structure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503808" cy="56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1789658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</a:t>
            </a:r>
          </a:p>
          <a:p>
            <a:pPr marL="0" lvl="1" indent="0">
              <a:buClr>
                <a:srgbClr val="00B0F0"/>
              </a:buClr>
              <a:buNone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they mean?</a:t>
            </a:r>
            <a:endParaRPr lang="en-AU" sz="2800" dirty="0" smtClean="0">
              <a:ln w="9525" cap="rnd" cmpd="dbl" algn="ctr">
                <a:solidFill>
                  <a:srgbClr val="7F7F7F"/>
                </a:solidFill>
                <a:prstDash val="solid"/>
                <a:bevel/>
              </a:ln>
              <a:noFill/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Webdings"/>
            </a:endParaRPr>
          </a:p>
          <a:p>
            <a:pPr marL="0" lvl="1" indent="0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2400" dirty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ea typeface="Times New Roman"/>
                <a:cs typeface="Times New Roman"/>
                <a:sym typeface="Webdings"/>
              </a:rPr>
              <a:t>	</a:t>
            </a:r>
            <a:r>
              <a:rPr lang="en-AU" sz="2400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ea typeface="Times New Roman"/>
                <a:cs typeface="Times New Roman"/>
                <a:sym typeface="Webdings"/>
              </a:rPr>
              <a:t>	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learning strategy </a:t>
            </a:r>
            <a:endParaRPr lang="en-AU" sz="2400" dirty="0" smtClean="0">
              <a:ln w="9525" cap="rnd" cmpd="dbl" algn="ctr">
                <a:solidFill>
                  <a:srgbClr val="7F7F7F"/>
                </a:solidFill>
                <a:prstDash val="solid"/>
                <a:bevel/>
              </a:ln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Webdings"/>
            </a:endParaRPr>
          </a:p>
          <a:p>
            <a:pPr marL="0" lvl="1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400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solidFill>
                  <a:schemeClr val="tx1"/>
                </a:solidFill>
                <a:latin typeface="Wingdings"/>
                <a:cs typeface="Times New Roman"/>
                <a:sym typeface="Webdings"/>
              </a:rPr>
              <a:t>		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inquiry </a:t>
            </a:r>
            <a:r>
              <a:rPr lang="en-A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1797050" lvl="1" indent="-179705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AU" dirty="0" smtClean="0">
                <a:solidFill>
                  <a:schemeClr val="tx1"/>
                </a:solidFill>
              </a:rPr>
              <a:t>		</a:t>
            </a:r>
            <a:r>
              <a:rPr lang="en-AU" sz="24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possible focus on science as a human  endeavour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97050" lvl="1" indent="-179705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AU" dirty="0" smtClean="0"/>
              <a:t>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91680" y="3204754"/>
            <a:ext cx="503808" cy="448492"/>
          </a:xfrm>
          <a:prstGeom prst="rect">
            <a:avLst/>
          </a:prstGeom>
          <a:solidFill>
            <a:schemeClr val="bg1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Clr>
                <a:srgbClr val="00B0F0"/>
              </a:buClr>
              <a:buNone/>
            </a:pPr>
            <a:r>
              <a:rPr lang="en-AU" sz="2800" b="1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 panose="05000000000000000000" pitchFamily="2" charset="2"/>
                <a:ea typeface="Times New Roman"/>
                <a:cs typeface="Times New Roman"/>
                <a:sym typeface="Webdings"/>
              </a:rPr>
              <a:t></a:t>
            </a:r>
            <a:r>
              <a:rPr lang="en-AU" sz="2400" dirty="0" smtClean="0">
                <a:ln w="9525" cap="rnd" cmpd="dbl" algn="ctr">
                  <a:solidFill>
                    <a:srgbClr val="7F7F7F"/>
                  </a:solidFill>
                  <a:prstDash val="solid"/>
                  <a:bevel/>
                </a:ln>
                <a:noFill/>
                <a:latin typeface="Wingdings"/>
                <a:ea typeface="Times New Roman"/>
                <a:cs typeface="Times New Roman"/>
                <a:sym typeface="Webdings"/>
              </a:rPr>
              <a:t>	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08920"/>
            <a:ext cx="503808" cy="46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-27384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Inquiry Skills</a:t>
            </a:r>
            <a:endParaRPr lang="en-AU" sz="44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1484784"/>
            <a:ext cx="6768752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Clr>
                <a:srgbClr val="00B0F0"/>
              </a:buClr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C:\Users\eyl01\AppData\Local\Microsoft\Windows\Temporary Internet Files\Content.IE5\B93D9MIX\138661744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0465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Science Inquiry Skills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66995"/>
              </p:ext>
            </p:extLst>
          </p:nvPr>
        </p:nvGraphicFramePr>
        <p:xfrm>
          <a:off x="671874" y="908720"/>
          <a:ext cx="7860566" cy="507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ocument" r:id="rId5" imgW="5915313" imgH="3820963" progId="Word.Document.12">
                  <p:embed/>
                </p:oleObj>
              </mc:Choice>
              <mc:Fallback>
                <p:oleObj name="Document" r:id="rId5" imgW="5915313" imgH="38209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874" y="908720"/>
                        <a:ext cx="7860566" cy="507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31353" y="260648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Science Inquiry Skills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8229600" cy="2808312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  <a:p>
            <a:pPr marL="0" indent="0">
              <a:buClr>
                <a:srgbClr val="00B0F0"/>
              </a:buClr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familiar?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new?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implications for your teaching and assessment?</a:t>
            </a:r>
          </a:p>
        </p:txBody>
      </p:sp>
    </p:spTree>
    <p:extLst>
      <p:ext uri="{BB962C8B-B14F-4D97-AF65-F5344CB8AC3E}">
        <p14:creationId xmlns:p14="http://schemas.microsoft.com/office/powerpoint/2010/main" val="34902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Science as a Human Endeavour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980727"/>
            <a:ext cx="8424936" cy="526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b="1" dirty="0">
                <a:solidFill>
                  <a:srgbClr val="000000"/>
                </a:solidFill>
                <a:latin typeface="Arial"/>
                <a:ea typeface="Cambria"/>
                <a:cs typeface="Times New Roman"/>
              </a:rPr>
              <a:t>1.	Communication and Collaboration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global</a:t>
            </a:r>
            <a:r>
              <a:rPr lang="en-US" dirty="0">
                <a:latin typeface="Arial"/>
                <a:ea typeface="Cambria"/>
                <a:cs typeface="Arial"/>
              </a:rPr>
              <a:t> enterprise, clear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communication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international conventions</a:t>
            </a:r>
            <a:r>
              <a:rPr lang="en-US" dirty="0">
                <a:latin typeface="Arial"/>
                <a:ea typeface="Cambria"/>
                <a:cs typeface="Arial"/>
              </a:rPr>
              <a:t>, and review and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verification</a:t>
            </a:r>
            <a:r>
              <a:rPr lang="en-US" dirty="0">
                <a:latin typeface="Arial"/>
                <a:ea typeface="Cambria"/>
                <a:cs typeface="Arial"/>
              </a:rPr>
              <a:t> of results, international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collaboration</a:t>
            </a:r>
            <a:endParaRPr lang="en-AU" dirty="0">
              <a:solidFill>
                <a:srgbClr val="FF0000"/>
              </a:solidFill>
              <a:latin typeface="Arial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ea typeface="Cambria"/>
                <a:cs typeface="Arial"/>
              </a:rPr>
              <a:t>2.	Development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latin typeface="Arial"/>
                <a:ea typeface="Cambria"/>
                <a:cs typeface="Arial"/>
              </a:rPr>
              <a:t>development …. wide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range of evidence</a:t>
            </a:r>
            <a:r>
              <a:rPr lang="en-US" dirty="0">
                <a:latin typeface="Arial"/>
                <a:ea typeface="Cambria"/>
                <a:cs typeface="Arial"/>
              </a:rPr>
              <a:t>, many sources, across disciplines, New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technologies</a:t>
            </a:r>
            <a:r>
              <a:rPr lang="en-US" dirty="0">
                <a:latin typeface="Arial"/>
                <a:ea typeface="Cambria"/>
                <a:cs typeface="Arial"/>
              </a:rPr>
              <a:t> improve the efficiency , modify or replace models, theories, and processes. 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latin typeface="Arial"/>
                <a:ea typeface="Cambria"/>
                <a:cs typeface="Arial"/>
              </a:rPr>
              <a:t>3.	Influence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latin typeface="Arial"/>
                <a:ea typeface="Cambria"/>
                <a:cs typeface="Arial"/>
              </a:rPr>
              <a:t>advances …in one field can influence and be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influenced </a:t>
            </a:r>
            <a:r>
              <a:rPr lang="en-US" dirty="0">
                <a:latin typeface="Arial"/>
                <a:ea typeface="Cambria"/>
                <a:cs typeface="Arial"/>
              </a:rPr>
              <a:t>by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 other areas of STEM</a:t>
            </a:r>
            <a:r>
              <a:rPr lang="en-US" dirty="0">
                <a:latin typeface="Arial"/>
                <a:ea typeface="Cambria"/>
                <a:cs typeface="Arial"/>
              </a:rPr>
              <a:t>,  acceptance and use …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influenced </a:t>
            </a:r>
            <a:r>
              <a:rPr lang="en-US" dirty="0">
                <a:latin typeface="Arial"/>
                <a:ea typeface="Cambria"/>
                <a:cs typeface="Arial"/>
              </a:rPr>
              <a:t>by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social, economic, cultural, and ethical </a:t>
            </a:r>
          </a:p>
          <a:p>
            <a:pPr lvl="0">
              <a:spcAft>
                <a:spcPts val="1000"/>
              </a:spcAft>
            </a:pPr>
            <a:r>
              <a:rPr lang="en-US" b="1" dirty="0">
                <a:latin typeface="Arial"/>
                <a:ea typeface="Cambria"/>
                <a:cs typeface="Arial"/>
              </a:rPr>
              <a:t>4.            Application</a:t>
            </a:r>
            <a:r>
              <a:rPr lang="en-US" dirty="0">
                <a:latin typeface="Arial"/>
                <a:ea typeface="Cambria"/>
                <a:cs typeface="Arial"/>
              </a:rPr>
              <a:t> </a:t>
            </a:r>
            <a:r>
              <a:rPr lang="en-US" b="1" dirty="0">
                <a:latin typeface="Arial"/>
                <a:ea typeface="Cambria"/>
                <a:cs typeface="Arial"/>
              </a:rPr>
              <a:t>and Limitation</a:t>
            </a:r>
            <a:endParaRPr lang="en-AU" dirty="0">
              <a:latin typeface="Arial"/>
              <a:ea typeface="Times New Roman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scientists</a:t>
            </a:r>
            <a:r>
              <a:rPr lang="en-US" dirty="0">
                <a:latin typeface="Arial"/>
                <a:ea typeface="Cambria"/>
                <a:cs typeface="Arial"/>
              </a:rPr>
              <a:t> ..solutions,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discoveries</a:t>
            </a:r>
            <a:r>
              <a:rPr lang="en-US" dirty="0">
                <a:latin typeface="Arial"/>
                <a:ea typeface="Cambria"/>
                <a:cs typeface="Arial"/>
              </a:rPr>
              <a:t>, design action for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sustainability</a:t>
            </a:r>
            <a:r>
              <a:rPr lang="en-US" dirty="0">
                <a:latin typeface="Arial"/>
                <a:ea typeface="Cambria"/>
                <a:cs typeface="Arial"/>
              </a:rPr>
              <a:t>,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evaluate</a:t>
            </a:r>
            <a:r>
              <a:rPr lang="en-US" dirty="0">
                <a:latin typeface="Arial"/>
                <a:ea typeface="Cambria"/>
                <a:cs typeface="Arial"/>
              </a:rPr>
              <a:t> economic, social, cultural, and environmental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impacts</a:t>
            </a:r>
            <a:r>
              <a:rPr lang="en-US" dirty="0">
                <a:latin typeface="Arial"/>
                <a:ea typeface="Cambria"/>
                <a:cs typeface="Arial"/>
              </a:rPr>
              <a:t>, offer explanations, make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predictions</a:t>
            </a:r>
            <a:r>
              <a:rPr lang="en-US" dirty="0">
                <a:latin typeface="Arial"/>
                <a:ea typeface="Cambria"/>
                <a:cs typeface="Arial"/>
              </a:rPr>
              <a:t>, beneficial or unexpected consequences; evaluation of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risk</a:t>
            </a:r>
            <a:r>
              <a:rPr lang="en-US" dirty="0">
                <a:latin typeface="Arial"/>
                <a:ea typeface="Cambria"/>
                <a:cs typeface="Arial"/>
              </a:rPr>
              <a:t>, opportunities for </a:t>
            </a:r>
            <a:r>
              <a:rPr lang="en-US" dirty="0">
                <a:solidFill>
                  <a:srgbClr val="FF0000"/>
                </a:solidFill>
                <a:latin typeface="Arial"/>
                <a:ea typeface="Cambria"/>
                <a:cs typeface="Arial"/>
              </a:rPr>
              <a:t>innovation</a:t>
            </a:r>
            <a:r>
              <a:rPr lang="en-US" dirty="0">
                <a:latin typeface="Arial"/>
                <a:ea typeface="Cambria"/>
                <a:cs typeface="Arial"/>
              </a:rPr>
              <a:t>, informs public debate influenced by public debate; limit possible conclusions.</a:t>
            </a:r>
            <a:endParaRPr lang="en-AU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84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" y="0"/>
            <a:ext cx="918051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115616" y="1268760"/>
            <a:ext cx="7582180" cy="4176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overview of the new science subjects</a:t>
            </a: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options and </a:t>
            </a: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possible programming flexibilities</a:t>
            </a: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requirements</a:t>
            </a:r>
            <a:endParaRPr lang="en-A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task design – focus on what is new</a:t>
            </a:r>
            <a:endParaRPr lang="en-A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spcBef>
                <a:spcPts val="12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an overview of the learning and assessment plan approval process (QA cycle)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1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1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8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8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58" y="404664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b="1" dirty="0">
                <a:latin typeface="Century Gothic" panose="020B0502020202020204" pitchFamily="34" charset="0"/>
                <a:cs typeface="Arial" panose="020B0604020202020204" pitchFamily="34" charset="0"/>
              </a:rPr>
              <a:t>Subject Renewal</a:t>
            </a:r>
          </a:p>
        </p:txBody>
      </p:sp>
    </p:spTree>
    <p:extLst>
      <p:ext uri="{BB962C8B-B14F-4D97-AF65-F5344CB8AC3E}">
        <p14:creationId xmlns:p14="http://schemas.microsoft.com/office/powerpoint/2010/main" val="111908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as a Human Endeavour</a:t>
            </a:r>
            <a:endParaRPr lang="en-AU" sz="40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980728"/>
            <a:ext cx="3491915" cy="364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759">
            <a:off x="5921930" y="3406983"/>
            <a:ext cx="3221646" cy="244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 rot="21242650">
            <a:off x="934297" y="4353389"/>
            <a:ext cx="2664296" cy="21954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altLang="en-US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Lincoln Minerals gains initial approval for graphite mine north of Port Lincoln</a:t>
            </a:r>
            <a:endParaRPr kumimoji="0" lang="en-AU" altLang="en-US" sz="16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The Eyre Peninsula is poised to become the nation's leading source for graphite — a mineral vital to the expansion of the renewable energy industry — after a project was given approval by the South Australian Government</a:t>
            </a: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………… graphite which might eventually be used for a $1.2 billion solar energy power plant at Port Augusta planned by </a:t>
            </a:r>
            <a:r>
              <a:rPr kumimoji="0" lang="en-AU" altLang="en-US" sz="9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Solarstor</a:t>
            </a:r>
            <a:r>
              <a:rPr kumimoji="0" lang="en-AU" altLang="en-US" sz="9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4282864" y="824103"/>
            <a:ext cx="4323759" cy="368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17681" y="792701"/>
            <a:ext cx="9111580" cy="3428387"/>
            <a:chOff x="817681" y="792701"/>
            <a:chExt cx="9111580" cy="3428387"/>
          </a:xfrm>
        </p:grpSpPr>
        <p:sp>
          <p:nvSpPr>
            <p:cNvPr id="7" name="TextBox 6"/>
            <p:cNvSpPr txBox="1"/>
            <p:nvPr/>
          </p:nvSpPr>
          <p:spPr>
            <a:xfrm rot="-540000">
              <a:off x="817681" y="1389544"/>
              <a:ext cx="9111580" cy="28315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b="1" dirty="0"/>
                <a:t>A2 Milk advertising claims under fire from rival Lion Group </a:t>
              </a:r>
            </a:p>
            <a:p>
              <a:r>
                <a:rPr lang="en-AU" sz="1600" dirty="0"/>
                <a:t>A legal stoush between Japanese beverage giant Lion Group and the a2 Milk </a:t>
              </a:r>
              <a:endParaRPr lang="en-AU" sz="1600" dirty="0" smtClean="0"/>
            </a:p>
            <a:p>
              <a:r>
                <a:rPr lang="en-AU" sz="1600" dirty="0" smtClean="0"/>
                <a:t>Company has </a:t>
              </a:r>
              <a:r>
                <a:rPr lang="en-AU" sz="1600" dirty="0"/>
                <a:t>taken a fresh twist with an explosive cross claim alleging a2 </a:t>
              </a:r>
              <a:endParaRPr lang="en-AU" sz="1600" dirty="0" smtClean="0"/>
            </a:p>
            <a:p>
              <a:r>
                <a:rPr lang="en-AU" sz="1600" dirty="0" smtClean="0"/>
                <a:t>engaged </a:t>
              </a:r>
              <a:r>
                <a:rPr lang="en-AU" sz="1600" dirty="0"/>
                <a:t>in deceptive </a:t>
              </a:r>
              <a:r>
                <a:rPr lang="en-AU" sz="1600" dirty="0" smtClean="0"/>
                <a:t> and </a:t>
              </a:r>
              <a:r>
                <a:rPr lang="en-AU" sz="1600" dirty="0"/>
                <a:t>misleading conduct. </a:t>
              </a:r>
            </a:p>
            <a:p>
              <a:r>
                <a:rPr lang="en-AU" sz="1600" dirty="0"/>
                <a:t>Lion's accusations, filed in the federal court, strike at the heart of a2 Milk's </a:t>
              </a:r>
              <a:endParaRPr lang="en-AU" sz="1600" dirty="0" smtClean="0"/>
            </a:p>
            <a:p>
              <a:r>
                <a:rPr lang="en-AU" sz="1600" dirty="0" smtClean="0"/>
                <a:t>marketing</a:t>
              </a:r>
              <a:r>
                <a:rPr lang="en-AU" sz="1600" dirty="0"/>
                <a:t>, </a:t>
              </a:r>
              <a:r>
                <a:rPr lang="en-AU" sz="1600" dirty="0" smtClean="0"/>
                <a:t> product </a:t>
              </a:r>
              <a:r>
                <a:rPr lang="en-AU" sz="1600" dirty="0"/>
                <a:t>proposition and scientific and medical research. </a:t>
              </a:r>
              <a:endParaRPr lang="en-AU" sz="1600" dirty="0" smtClean="0"/>
            </a:p>
            <a:p>
              <a:r>
                <a:rPr lang="en-AU" sz="1600" dirty="0" smtClean="0"/>
                <a:t>It </a:t>
              </a:r>
              <a:r>
                <a:rPr lang="en-AU" sz="1600" dirty="0"/>
                <a:t>alleges representations that </a:t>
              </a:r>
              <a:r>
                <a:rPr lang="en-AU" sz="1600" dirty="0" smtClean="0"/>
                <a:t>a2 </a:t>
              </a:r>
              <a:r>
                <a:rPr lang="en-AU" sz="1600" dirty="0"/>
                <a:t>milk makes many consumers feel better </a:t>
              </a:r>
              <a:endParaRPr lang="en-AU" sz="1600" dirty="0" smtClean="0"/>
            </a:p>
            <a:p>
              <a:r>
                <a:rPr lang="en-AU" sz="1600" dirty="0" smtClean="0"/>
                <a:t>than </a:t>
              </a:r>
              <a:r>
                <a:rPr lang="en-AU" sz="1600" dirty="0"/>
                <a:t>they do after drinking regular cow’s milk </a:t>
              </a:r>
              <a:r>
                <a:rPr lang="en-AU" sz="1600" dirty="0" smtClean="0"/>
                <a:t>are </a:t>
              </a:r>
              <a:r>
                <a:rPr lang="en-AU" sz="1600" dirty="0"/>
                <a:t>false.</a:t>
              </a:r>
            </a:p>
            <a:p>
              <a:r>
                <a:rPr lang="en-AU" sz="1600" dirty="0"/>
                <a:t>A2 Milk was founded in 2000 in New Zealand by scientist Dr </a:t>
              </a:r>
              <a:r>
                <a:rPr lang="en-AU" sz="1600" dirty="0" err="1"/>
                <a:t>Corran</a:t>
              </a:r>
              <a:r>
                <a:rPr lang="en-AU" sz="1600" dirty="0"/>
                <a:t> McLachlan, who, </a:t>
              </a:r>
              <a:endParaRPr lang="en-AU" sz="1600" dirty="0" smtClean="0"/>
            </a:p>
            <a:p>
              <a:r>
                <a:rPr lang="en-AU" sz="1600" dirty="0" smtClean="0"/>
                <a:t>the </a:t>
              </a:r>
              <a:r>
                <a:rPr lang="en-AU" sz="1600" dirty="0"/>
                <a:t>company's website says, discovered that cows naturally produce different types of </a:t>
              </a:r>
              <a:endParaRPr lang="en-AU" sz="1600" dirty="0" smtClean="0"/>
            </a:p>
            <a:p>
              <a:r>
                <a:rPr lang="en-AU" sz="1600" dirty="0" smtClean="0"/>
                <a:t>proteins </a:t>
              </a:r>
              <a:r>
                <a:rPr lang="en-AU" sz="1600" dirty="0"/>
                <a:t>in milk and these proteins affect people's health and wellbeing</a:t>
              </a:r>
              <a:r>
                <a:rPr lang="en-AU" sz="1600" dirty="0" smtClean="0"/>
                <a:t>.</a:t>
              </a:r>
              <a:endParaRPr lang="en-AU" dirty="0"/>
            </a:p>
          </p:txBody>
        </p:sp>
        <p:pic>
          <p:nvPicPr>
            <p:cNvPr id="11" name="Picture 10" descr="http://nnimgt-a.akamaihd.net/transform/v1/crop/frm/R7sDaMurkWxVpij7Babdbr/d897be92-e73e-4a35-b46b-d06dd0003be2.JPG/r0_207_3872_2385_w800_h450_fmax.jpg"/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0" r="14666"/>
            <a:stretch/>
          </p:blipFill>
          <p:spPr bwMode="auto">
            <a:xfrm rot="-600000">
              <a:off x="7794197" y="792701"/>
              <a:ext cx="2019300" cy="20091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1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5751258"/>
            <a:ext cx="9144000" cy="0"/>
          </a:xfrm>
          <a:prstGeom prst="line">
            <a:avLst/>
          </a:prstGeom>
          <a:ln>
            <a:solidFill>
              <a:srgbClr val="00B0F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1124744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can I see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as a Human Endeavour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integrated into my program?</a:t>
            </a:r>
            <a:endParaRPr lang="en-A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9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000" y="36880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AU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Agriculture</a:t>
            </a:r>
            <a:b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(1AGU)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698"/>
            <a:ext cx="8229600" cy="362451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Retains flexibility at Stage 1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aspects of topics</a:t>
            </a:r>
            <a:endParaRPr lang="en-A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context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content appropriate to the cohort</a:t>
            </a:r>
          </a:p>
          <a:p>
            <a:pPr>
              <a:spcBef>
                <a:spcPts val="600"/>
              </a:spcBef>
              <a:buClr>
                <a:srgbClr val="168EF2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time allocation to aspects/topics</a:t>
            </a:r>
          </a:p>
        </p:txBody>
      </p:sp>
    </p:spTree>
    <p:extLst>
      <p:ext uri="{BB962C8B-B14F-4D97-AF65-F5344CB8AC3E}">
        <p14:creationId xmlns:p14="http://schemas.microsoft.com/office/powerpoint/2010/main" val="108183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760"/>
            <a:ext cx="91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b="1" spc="-150" dirty="0">
                <a:latin typeface="Century Gothic" panose="020B0502020202020204" pitchFamily="34" charset="0"/>
              </a:rPr>
              <a:t>Focus Questions</a:t>
            </a:r>
            <a:endParaRPr lang="en-AU" b="1" spc="-15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484784"/>
            <a:ext cx="5616624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anose="020B0604020202020204" pitchFamily="34" charset="0"/>
              </a:rPr>
              <a:t>What ideas do you have for renewing your teaching programs?</a:t>
            </a:r>
          </a:p>
          <a:p>
            <a:pPr marL="0" indent="0"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None/>
            </a:pPr>
            <a:endParaRPr lang="en-US" sz="2800" dirty="0" smtClean="0"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cs typeface="Arial" panose="020B0604020202020204" pitchFamily="34" charset="0"/>
              </a:rPr>
              <a:t>How can you make use of the flexibilities in creating a program for your students?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768"/>
            <a:ext cx="9180000" cy="1260000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</a:pPr>
            <a:r>
              <a:rPr lang="en-US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 Scope and Requirements</a:t>
            </a:r>
            <a:endParaRPr lang="en-AU" sz="36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136904" cy="5112568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Assessment at Stage 1 is school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5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10-credit subject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assessments </a:t>
            </a:r>
          </a:p>
          <a:p>
            <a:pPr lvl="1"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AT1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Explorations	</a:t>
            </a:r>
          </a:p>
          <a:p>
            <a:pPr marL="274320" lvl="1" indent="0">
              <a:buClr>
                <a:srgbClr val="00B0F0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exploration</a:t>
            </a:r>
          </a:p>
          <a:p>
            <a:pPr marL="274320" lvl="1" indent="0">
              <a:buClr>
                <a:srgbClr val="00B0F0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one Science as a Human Endeavour exploration</a:t>
            </a:r>
            <a:endParaRPr lang="en-A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AT2: Applications –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en-A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20-credit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assessments </a:t>
            </a:r>
          </a:p>
          <a:p>
            <a:pPr lvl="1"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AT1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Agricultural Explorations 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at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lang="en-A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practical </a:t>
            </a:r>
            <a:r>
              <a:rPr lang="en-A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explorations</a:t>
            </a:r>
          </a:p>
          <a:p>
            <a:pPr marL="274320" lvl="1" indent="0">
              <a:buClr>
                <a:srgbClr val="00B0F0"/>
              </a:buClr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two Science as a Human Endeavour explorations</a:t>
            </a:r>
            <a:endParaRPr lang="en-A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4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AT2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at least </a:t>
            </a:r>
            <a:r>
              <a:rPr lang="en-A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lvl="0">
              <a:spcBef>
                <a:spcPts val="500"/>
              </a:spcBef>
              <a:buClr>
                <a:srgbClr val="D16349"/>
              </a:buClr>
            </a:pPr>
            <a:r>
              <a:rPr lang="en-A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AU" sz="2200" dirty="0">
                <a:latin typeface="Arial" panose="020B0604020202020204" pitchFamily="34" charset="0"/>
                <a:cs typeface="Arial" panose="020B0604020202020204" pitchFamily="34" charset="0"/>
              </a:rPr>
              <a:t>assessment type – weighting of at least 20%</a:t>
            </a:r>
          </a:p>
          <a:p>
            <a:pPr lvl="0">
              <a:spcBef>
                <a:spcPts val="500"/>
              </a:spcBef>
              <a:buClr>
                <a:srgbClr val="D16349"/>
              </a:buClr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Include the opportunity for collaboration</a:t>
            </a:r>
            <a:endParaRPr lang="en-A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00" y="260648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Stage 1 </a:t>
            </a:r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Agriculture</a:t>
            </a:r>
            <a:r>
              <a:rPr lang="en-US" alt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alt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 Type 1</a:t>
            </a:r>
            <a:r>
              <a:rPr lang="en-US" sz="32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  <a:r>
              <a:rPr lang="en-US" sz="32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Agricultural Explorations</a:t>
            </a:r>
            <a:endParaRPr lang="en-AU" sz="32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7920880" cy="36003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Practical Explorations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Deconstruct a problem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 to design investigation for which the outcome is uncertain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and manipulation of apparatus</a:t>
            </a:r>
          </a:p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Clr>
                <a:srgbClr val="00B0F0"/>
              </a:buClr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 as a Human Endeavour exploration</a:t>
            </a:r>
          </a:p>
        </p:txBody>
      </p:sp>
    </p:spTree>
    <p:extLst>
      <p:ext uri="{BB962C8B-B14F-4D97-AF65-F5344CB8AC3E}">
        <p14:creationId xmlns:p14="http://schemas.microsoft.com/office/powerpoint/2010/main" val="253638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40253" y="476672"/>
            <a:ext cx="9180000" cy="126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spc="-150" dirty="0">
                <a:latin typeface="Century Gothic" panose="020B0502020202020204" pitchFamily="34" charset="0"/>
              </a:rPr>
              <a:t>Stage 1 </a:t>
            </a:r>
            <a:r>
              <a:rPr lang="en-US" sz="4000" b="1" spc="-150" dirty="0" smtClean="0">
                <a:latin typeface="Century Gothic" panose="020B0502020202020204" pitchFamily="34" charset="0"/>
              </a:rPr>
              <a:t>Agriculture</a:t>
            </a:r>
            <a:endParaRPr lang="en-US" altLang="en-US" sz="4000" b="1" spc="-150" dirty="0" smtClean="0">
              <a:latin typeface="Century Gothic" panose="020B0502020202020204" pitchFamily="34" charset="0"/>
            </a:endParaRPr>
          </a:p>
          <a:p>
            <a:r>
              <a:rPr lang="en-US" altLang="en-US" sz="3200" b="1" spc="-150" dirty="0">
                <a:latin typeface="Century Gothic" panose="020B0502020202020204" pitchFamily="34" charset="0"/>
              </a:rPr>
              <a:t>A</a:t>
            </a:r>
            <a:r>
              <a:rPr lang="en-US" altLang="en-US" sz="3200" b="1" spc="-150" dirty="0" smtClean="0">
                <a:latin typeface="Century Gothic" panose="020B0502020202020204" pitchFamily="34" charset="0"/>
              </a:rPr>
              <a:t>ssessment Type 2: Applications</a:t>
            </a:r>
            <a:endParaRPr lang="en-US" altLang="en-US" sz="3200" b="1" spc="-15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8229600" cy="33123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direct supervision – what does this mean?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are the options for a SAT?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for the cohort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4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31219"/>
            <a:ext cx="8579296" cy="4314005"/>
          </a:xfrm>
        </p:spPr>
        <p:txBody>
          <a:bodyPr>
            <a:normAutofit/>
          </a:bodyPr>
          <a:lstStyle/>
          <a:p>
            <a:pPr marL="457200" lvl="1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Design Criteria</a:t>
            </a:r>
          </a:p>
          <a:p>
            <a:pPr marL="742950" lvl="2" indent="-342900">
              <a:buClr>
                <a:srgbClr val="00B0F0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Investigation, Analysis, and Evaluation</a:t>
            </a:r>
          </a:p>
          <a:p>
            <a:pPr marL="742950" lvl="2" indent="-342900">
              <a:buClr>
                <a:srgbClr val="00B0F0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Knowledge and Application</a:t>
            </a:r>
          </a:p>
          <a:p>
            <a:pPr marL="457200" lvl="1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Features</a:t>
            </a:r>
          </a:p>
          <a:p>
            <a:pPr marL="548640" lvl="3" indent="0">
              <a:buClr>
                <a:srgbClr val="00B0F0"/>
              </a:buClr>
              <a:buNone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new or different?</a:t>
            </a:r>
          </a:p>
          <a:p>
            <a:pPr marL="548640" lvl="3" indent="0">
              <a:buClr>
                <a:srgbClr val="00B0F0"/>
              </a:buClr>
              <a:buNone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‘missing’?</a:t>
            </a:r>
          </a:p>
          <a:p>
            <a:pPr marL="457200" lvl="1" indent="-457200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Standards</a:t>
            </a:r>
          </a:p>
        </p:txBody>
      </p:sp>
    </p:spTree>
    <p:extLst>
      <p:ext uri="{BB962C8B-B14F-4D97-AF65-F5344CB8AC3E}">
        <p14:creationId xmlns:p14="http://schemas.microsoft.com/office/powerpoint/2010/main" val="970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776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Performance Standards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352" y="1844824"/>
            <a:ext cx="5770984" cy="2808312"/>
          </a:xfrm>
        </p:spPr>
        <p:txBody>
          <a:bodyPr>
            <a:noAutofit/>
          </a:bodyPr>
          <a:lstStyle/>
          <a:p>
            <a:pPr marL="0" lvl="1" indent="0">
              <a:buClr>
                <a:srgbClr val="00B0F0"/>
              </a:buClr>
              <a:buNone/>
            </a:pPr>
            <a:r>
              <a:rPr lang="en-US" sz="1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pPr marL="0" lvl="1" indent="0">
              <a:buClr>
                <a:srgbClr val="00B0F0"/>
              </a:buClr>
              <a:buNone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		      2017</a:t>
            </a:r>
          </a:p>
          <a:p>
            <a:pPr marL="0" lvl="1" indent="0">
              <a:buClr>
                <a:srgbClr val="00B0F0"/>
              </a:buClr>
              <a:buNone/>
            </a:pPr>
            <a:endParaRPr 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1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6120172" y="2168860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5496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b="1" spc="-150" dirty="0" smtClean="0">
                <a:latin typeface="Century Gothic" panose="020B0502020202020204" pitchFamily="34" charset="0"/>
              </a:rPr>
              <a:t>Quality Assurance</a:t>
            </a:r>
            <a:endParaRPr lang="en-US" altLang="en-US" b="1" spc="-150" dirty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1844824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5" y="2080282"/>
            <a:ext cx="2592287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pic>
        <p:nvPicPr>
          <p:cNvPr id="4" name="Picture 2" descr="http://jumpahead.education/wp-content/uploads/2015/04/bg_student_futur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32" r="6573" b="332"/>
          <a:stretch/>
        </p:blipFill>
        <p:spPr bwMode="auto">
          <a:xfrm>
            <a:off x="-36512" y="1282795"/>
            <a:ext cx="9217024" cy="46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3528" y="476672"/>
            <a:ext cx="8496944" cy="4536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Subject </a:t>
            </a:r>
            <a:r>
              <a:rPr lang="en-AU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Renewal – </a:t>
            </a:r>
            <a:r>
              <a:rPr lang="en-US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Why</a:t>
            </a:r>
            <a:r>
              <a:rPr lang="en-US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  <a:endParaRPr lang="en-AU" sz="40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AU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           </a:t>
            </a:r>
            <a:endParaRPr lang="en-US" sz="36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spcBef>
                <a:spcPts val="120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Australian Curriculum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Learning and Assessment 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are changing</a:t>
            </a:r>
            <a:endParaRPr lang="en-US" sz="32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2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Learning and Assessment Plans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16833"/>
            <a:ext cx="8229600" cy="1944216"/>
          </a:xfrm>
        </p:spPr>
        <p:txBody>
          <a:bodyPr>
            <a:noAutofit/>
          </a:bodyPr>
          <a:lstStyle/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form with a cover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 and the 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overview page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pre-approved plans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from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</a:p>
          <a:p>
            <a:pPr lvl="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LAPs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60032" y="4509120"/>
            <a:ext cx="1224136" cy="7920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72100" y="1556792"/>
            <a:ext cx="612068" cy="144016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760"/>
            <a:ext cx="9180000" cy="1260000"/>
          </a:xfrm>
        </p:spPr>
        <p:txBody>
          <a:bodyPr anchor="ctr">
            <a:noAutofit/>
          </a:bodyPr>
          <a:lstStyle/>
          <a:p>
            <a:r>
              <a:rPr lang="en-US" sz="44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Programs</a:t>
            </a:r>
            <a:endParaRPr lang="en-AU" sz="44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556792"/>
            <a:ext cx="7200800" cy="2332855"/>
          </a:xfrm>
        </p:spPr>
        <p:txBody>
          <a:bodyPr>
            <a:noAutofit/>
          </a:bodyPr>
          <a:lstStyle/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Themes</a:t>
            </a:r>
          </a:p>
          <a:p>
            <a:pPr marL="342900" lvl="1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</a:p>
        </p:txBody>
      </p:sp>
    </p:spTree>
    <p:extLst>
      <p:ext uri="{BB962C8B-B14F-4D97-AF65-F5344CB8AC3E}">
        <p14:creationId xmlns:p14="http://schemas.microsoft.com/office/powerpoint/2010/main" val="13949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8760"/>
            <a:ext cx="9180000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spc="-150" dirty="0">
                <a:latin typeface="Century Gothic" panose="020B0502020202020204" pitchFamily="34" charset="0"/>
              </a:rPr>
              <a:t>Focus Questions</a:t>
            </a:r>
            <a:endParaRPr lang="en-AU" sz="4000" b="1" spc="-150" dirty="0">
              <a:latin typeface="Century Gothic" panose="020B0502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844824"/>
            <a:ext cx="5904656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cs typeface="Arial" panose="020B0604020202020204" pitchFamily="34" charset="0"/>
              </a:rPr>
              <a:t>Could you use a pre-approved learning and assessment plan (LAP)?</a:t>
            </a:r>
          </a:p>
          <a:p>
            <a:pPr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dirty="0">
                <a:cs typeface="Arial" panose="020B0604020202020204" pitchFamily="34" charset="0"/>
              </a:rPr>
              <a:t>How might you adapt a pre-approved LAP?</a:t>
            </a:r>
          </a:p>
          <a:p>
            <a:pPr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dirty="0" smtClean="0">
                <a:cs typeface="Arial" panose="020B0604020202020204" pitchFamily="34" charset="0"/>
              </a:rPr>
              <a:t>What ideas do you have for new tasks?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188640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4800" b="1" spc="-150" dirty="0" smtClean="0">
                <a:solidFill>
                  <a:schemeClr val="bg1"/>
                </a:solidFill>
              </a:rPr>
              <a:t>Quality Assurance</a:t>
            </a:r>
            <a:endParaRPr lang="en-US" altLang="en-US" sz="4800" b="1" spc="-150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6120172" y="2168860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10800000">
            <a:off x="6156177" y="4293095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6512" y="8760"/>
            <a:ext cx="9180000" cy="1260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b="1" spc="-150" dirty="0" smtClean="0">
                <a:latin typeface="Century Gothic" panose="020B0502020202020204" pitchFamily="34" charset="0"/>
              </a:rPr>
              <a:t>Quality Assurance</a:t>
            </a:r>
            <a:endParaRPr lang="en-US" altLang="en-US" b="1" spc="-150" dirty="0">
              <a:latin typeface="Century Gothic" panose="020B0502020202020204" pitchFamily="34" charset="0"/>
            </a:endParaRPr>
          </a:p>
        </p:txBody>
      </p:sp>
      <p:sp>
        <p:nvSpPr>
          <p:cNvPr id="17" name="Bent Arrow 16"/>
          <p:cNvSpPr/>
          <p:nvPr/>
        </p:nvSpPr>
        <p:spPr>
          <a:xfrm rot="16200000">
            <a:off x="2087724" y="4257092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2123728" y="2132856"/>
            <a:ext cx="936104" cy="1152128"/>
          </a:xfrm>
          <a:prstGeom prst="ben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832" y="1844824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75855" y="2080282"/>
            <a:ext cx="2592287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36096" y="3250680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724128" y="3505572"/>
            <a:ext cx="2520280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clarifying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31841" y="4690840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419872" y="4869160"/>
            <a:ext cx="2448271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confirming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3146" y="3284984"/>
            <a:ext cx="3005180" cy="10424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971601" y="3501008"/>
            <a:ext cx="2448271" cy="5715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AU" altLang="en-US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improving</a:t>
            </a:r>
            <a:endParaRPr lang="en-US" altLang="en-US" sz="3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433" y="188640"/>
            <a:ext cx="9180000" cy="1260000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  <a:spcBef>
                <a:spcPts val="1200"/>
              </a:spcBef>
            </a:pPr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Stage 2 </a:t>
            </a:r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Agriculture Subjects </a:t>
            </a:r>
            <a:r>
              <a:rPr lang="en-US" sz="40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40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2018</a:t>
            </a:r>
            <a:endParaRPr lang="en-AU" sz="40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80828"/>
            <a:ext cx="9144000" cy="3096344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A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Production</a:t>
            </a:r>
          </a:p>
          <a:p>
            <a:pPr marL="0" lvl="1" indent="0" algn="ctr">
              <a:spcBef>
                <a:spcPts val="1800"/>
              </a:spcBef>
              <a:buClr>
                <a:srgbClr val="00B0F0"/>
              </a:buClr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Systems</a:t>
            </a:r>
            <a:endParaRPr lang="en-AU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00" y="332656"/>
            <a:ext cx="9180000" cy="1260000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US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Agricultural </a:t>
            </a:r>
            <a:r>
              <a:rPr lang="en-US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Production </a:t>
            </a:r>
            <a: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2018: </a:t>
            </a:r>
            <a:b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</a:t>
            </a:r>
            <a:endParaRPr lang="en-AU" sz="36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30243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(70%)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1: 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Explorations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Applications</a:t>
            </a:r>
            <a:endParaRPr lang="en-A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(30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 3: 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Investigation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00" y="332656"/>
            <a:ext cx="9180000" cy="1260000"/>
          </a:xfrm>
        </p:spPr>
        <p:txBody>
          <a:bodyPr anchor="ctr">
            <a:noAutofit/>
          </a:bodyPr>
          <a:lstStyle/>
          <a:p>
            <a:pPr>
              <a:lnSpc>
                <a:spcPts val="4700"/>
              </a:lnSpc>
            </a:pP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Stage </a:t>
            </a:r>
            <a:r>
              <a:rPr lang="en-US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sz="3600" b="1" spc="-150" dirty="0">
                <a:solidFill>
                  <a:schemeClr val="tx1"/>
                </a:solidFill>
                <a:latin typeface="Century Gothic" panose="020B0502020202020204" pitchFamily="34" charset="0"/>
              </a:rPr>
              <a:t>Agricultural </a:t>
            </a:r>
            <a:r>
              <a:rPr lang="en-US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Systems </a:t>
            </a:r>
            <a: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2018: </a:t>
            </a:r>
            <a:b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AU" sz="3600" b="1" spc="-1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Assessment</a:t>
            </a:r>
            <a:endParaRPr lang="en-AU" sz="3600" b="1" spc="-1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30243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(70%)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1: 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Explorations</a:t>
            </a: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Applications</a:t>
            </a:r>
            <a:endParaRPr lang="en-A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Assessment (30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6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A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Type 3: </a:t>
            </a:r>
            <a:r>
              <a:rPr lang="en-A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Investigation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89" y="1723547"/>
            <a:ext cx="2983015" cy="4009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80000" cy="1260000"/>
          </a:xfrm>
        </p:spPr>
        <p:txBody>
          <a:bodyPr anchor="ctr">
            <a:normAutofit/>
          </a:bodyPr>
          <a:lstStyle/>
          <a:p>
            <a:r>
              <a:rPr lang="en-US" sz="4000" b="1" spc="-1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  <a:endParaRPr lang="en-AU" sz="40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7437484" cy="439248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 planning – subjects to be offered</a:t>
            </a:r>
          </a:p>
          <a:p>
            <a:pPr>
              <a:spcBef>
                <a:spcPts val="12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planning involves: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1200"/>
              </a:spcBef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familiarising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 with the subject outline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a teaching program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electing a pre-approved or DIY learning and assessment plan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gathering and developing SHE resources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and interesting tasks</a:t>
            </a:r>
          </a:p>
        </p:txBody>
      </p:sp>
    </p:spTree>
    <p:extLst>
      <p:ext uri="{BB962C8B-B14F-4D97-AF65-F5344CB8AC3E}">
        <p14:creationId xmlns:p14="http://schemas.microsoft.com/office/powerpoint/2010/main" val="302401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80000" cy="1260000"/>
          </a:xfrm>
        </p:spPr>
        <p:txBody>
          <a:bodyPr anchor="ctr">
            <a:normAutofit/>
          </a:bodyPr>
          <a:lstStyle/>
          <a:p>
            <a:endParaRPr lang="en-AU" sz="4000" b="1" spc="-1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83568" y="764704"/>
            <a:ext cx="7776864" cy="533434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Best wishes for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Stage 1 </a:t>
            </a:r>
            <a:r>
              <a:rPr lang="en-AU" sz="4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Agriculture</a:t>
            </a:r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Implementation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4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2017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endParaRPr lang="en-US" sz="1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Contact us if you have questions or suggestions for resources.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67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504" y="255955"/>
            <a:ext cx="8496944" cy="60533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AU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Subject Renewal</a:t>
            </a:r>
          </a:p>
          <a:p>
            <a:pPr marL="1797050" indent="-725488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  <a:p>
            <a:pPr marL="1797050" indent="-725488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marL="1797050" indent="-725488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1797050" indent="-725488" algn="l" defTabSz="1876425">
              <a:spcBef>
                <a:spcPts val="0"/>
              </a:spcBef>
              <a:spcAft>
                <a:spcPts val="600"/>
              </a:spcAft>
            </a:pPr>
            <a:r>
              <a:rPr lang="en-A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  <a:p>
            <a:pPr marL="1876425" indent="-347663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Learning</a:t>
            </a:r>
          </a:p>
          <a:p>
            <a:pPr marL="1876425" indent="-347663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Engaging</a:t>
            </a:r>
          </a:p>
          <a:p>
            <a:pPr marL="1876425" indent="-347663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</a:p>
          <a:p>
            <a:pPr marL="1876425" indent="-347663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Assessment</a:t>
            </a:r>
          </a:p>
          <a:p>
            <a:pPr marL="1876425" indent="-347663" algn="l" defTabSz="187642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Manageability</a:t>
            </a: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AU" sz="1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AU" sz="1200" b="1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endParaRPr lang="en-AU" sz="1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9" r="2588"/>
          <a:stretch/>
        </p:blipFill>
        <p:spPr>
          <a:xfrm>
            <a:off x="5220072" y="1052736"/>
            <a:ext cx="3960440" cy="384876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242774"/>
            <a:ext cx="5202237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7092280" y="2020151"/>
            <a:ext cx="504056" cy="314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3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74299"/>
              </p:ext>
            </p:extLst>
          </p:nvPr>
        </p:nvGraphicFramePr>
        <p:xfrm>
          <a:off x="359532" y="1233235"/>
          <a:ext cx="8424936" cy="5051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78100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1 subjects 2017</a:t>
                      </a:r>
                      <a:endParaRPr lang="en-AU" sz="2400" b="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2 subjects 2018</a:t>
                      </a:r>
                      <a:endParaRPr lang="en-AU" sz="2400" b="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Production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Systems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8043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00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646" y="876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latin typeface="Century Gothic" panose="020B0502020202020204" pitchFamily="34" charset="0"/>
                <a:cs typeface="Arial" panose="020B0604020202020204" pitchFamily="34" charset="0"/>
              </a:rPr>
              <a:t>Stage 1 </a:t>
            </a:r>
            <a:r>
              <a:rPr lang="en-US" b="1" spc="-1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Science Subjects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46" y="876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>
                <a:latin typeface="Century Gothic" panose="020B0502020202020204" pitchFamily="34" charset="0"/>
                <a:cs typeface="Arial" panose="020B0604020202020204" pitchFamily="34" charset="0"/>
              </a:rPr>
              <a:t>Stage 1 </a:t>
            </a:r>
            <a:r>
              <a:rPr lang="en-US" b="1" spc="-15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Science Subjects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00725"/>
              </p:ext>
            </p:extLst>
          </p:nvPr>
        </p:nvGraphicFramePr>
        <p:xfrm>
          <a:off x="418653" y="1155163"/>
          <a:ext cx="8280920" cy="461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spc="-15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Pathway options</a:t>
                      </a:r>
                    </a:p>
                    <a:p>
                      <a:r>
                        <a:rPr lang="en-US" sz="2400" b="0" spc="-15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1 subjects</a:t>
                      </a:r>
                      <a:endParaRPr lang="en-AU" sz="2400" b="0" spc="-15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2400" b="0" spc="-150" dirty="0" smtClean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AU" sz="2400" b="0" spc="-15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Stage 2 subjects from 2018</a:t>
                      </a:r>
                      <a:endParaRPr lang="en-AU" sz="2400" b="0" spc="-150" dirty="0">
                        <a:latin typeface="Century Gothic" panose="020B0502020202020204" pitchFamily="34" charset="0"/>
                      </a:endParaRPr>
                    </a:p>
                  </a:txBody>
                  <a:tcPr marL="180000" marR="180000" marT="108000" marB="108000">
                    <a:lnL w="63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Agriculture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Production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 Systems</a:t>
                      </a:r>
                      <a:endParaRPr lang="en-AU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Earth and Environmental Science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</a:txBody>
                  <a:tcPr marL="180000" marR="180000" marT="108000" marB="10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Physics</a:t>
                      </a: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108000" marB="10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2843808" y="3356992"/>
            <a:ext cx="1728192" cy="50405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43808" y="3861048"/>
            <a:ext cx="1715305" cy="576833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43808" y="3429000"/>
            <a:ext cx="1715305" cy="194421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43808" y="4581128"/>
            <a:ext cx="1715305" cy="792088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43808" y="3356992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859018" y="3861048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771800" y="5386933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995936" y="4461123"/>
            <a:ext cx="5783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43808" y="3356992"/>
            <a:ext cx="1730515" cy="108088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995936" y="3429000"/>
            <a:ext cx="578387" cy="103212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43807" y="2420888"/>
            <a:ext cx="17153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59018" y="2420888"/>
            <a:ext cx="173562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825239" y="2852936"/>
            <a:ext cx="1728192" cy="504056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71800" y="2420888"/>
            <a:ext cx="1715305" cy="93610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43807" y="2420888"/>
            <a:ext cx="1656185" cy="144016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59018" y="2852936"/>
            <a:ext cx="1712982" cy="10445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7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1306" y="80768"/>
            <a:ext cx="8418694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-150" dirty="0" smtClean="0">
                <a:latin typeface="Century Gothic" panose="020B0502020202020204" pitchFamily="34" charset="0"/>
              </a:rPr>
              <a:t>Capabilities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1044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00B0F0"/>
              </a:buClr>
              <a:buNone/>
            </a:pP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9"/>
          <a:stretch/>
        </p:blipFill>
        <p:spPr>
          <a:xfrm flipH="1">
            <a:off x="2066318" y="1066887"/>
            <a:ext cx="3541601" cy="47383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3047" y="4198813"/>
            <a:ext cx="1676945" cy="800100"/>
          </a:xfrm>
          <a:prstGeom prst="wedgeRoundRectCallout">
            <a:avLst>
              <a:gd name="adj1" fmla="val 98324"/>
              <a:gd name="adj2" fmla="val -78321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108000" tIns="72000" rIns="108000" bIns="72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am </a:t>
            </a:r>
            <a:r>
              <a:rPr lang="en-US" sz="2200" dirty="0">
                <a:latin typeface="+mj-lt"/>
              </a:rPr>
              <a:t>capable</a:t>
            </a:r>
            <a:endParaRPr lang="en-AU" sz="2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574" y="2254781"/>
            <a:ext cx="2448271" cy="1735890"/>
          </a:xfrm>
          <a:prstGeom prst="wedgeRoundRectCallout">
            <a:avLst>
              <a:gd name="adj1" fmla="val 87020"/>
              <a:gd name="adj2" fmla="val -40272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</a:t>
            </a:r>
            <a:r>
              <a:rPr lang="en-AU" sz="2200" dirty="0" smtClean="0">
                <a:latin typeface="+mj-lt"/>
              </a:rPr>
              <a:t>can use technology to create a new way of thinking</a:t>
            </a:r>
            <a:endParaRPr lang="en-AU" sz="2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29" y="1208038"/>
            <a:ext cx="2314920" cy="912886"/>
          </a:xfrm>
          <a:prstGeom prst="wedgeRoundRectCallout">
            <a:avLst>
              <a:gd name="adj1" fmla="val 86724"/>
              <a:gd name="adj2" fmla="val 62037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am </a:t>
            </a:r>
            <a:r>
              <a:rPr lang="en-US" sz="2200" kern="0" dirty="0" smtClean="0">
                <a:solidFill>
                  <a:prstClr val="white"/>
                </a:solidFill>
                <a:latin typeface="+mj-lt"/>
              </a:rPr>
              <a:t>literate and numerate </a:t>
            </a:r>
            <a:endParaRPr lang="en-AU" sz="2200" kern="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3246" y="271094"/>
            <a:ext cx="2549113" cy="1134056"/>
          </a:xfrm>
          <a:prstGeom prst="wedgeRoundRectCallout">
            <a:avLst>
              <a:gd name="adj1" fmla="val -52190"/>
              <a:gd name="adj2" fmla="val 100867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AU" sz="2200" dirty="0">
                <a:latin typeface="+mj-lt"/>
              </a:rPr>
              <a:t>I </a:t>
            </a:r>
            <a:r>
              <a:rPr lang="en-AU" sz="2200" dirty="0" smtClean="0">
                <a:latin typeface="+mj-lt"/>
              </a:rPr>
              <a:t>can work collaboratively and safely</a:t>
            </a:r>
            <a:endParaRPr lang="en-AU" sz="22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5167" y="1508856"/>
            <a:ext cx="2194198" cy="1224136"/>
          </a:xfrm>
          <a:prstGeom prst="wedgeRoundRectCallout">
            <a:avLst>
              <a:gd name="adj1" fmla="val -97427"/>
              <a:gd name="adj2" fmla="val 2186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</a:rPr>
              <a:t>I can </a:t>
            </a:r>
            <a:r>
              <a:rPr lang="en-US" sz="2200" dirty="0" smtClean="0">
                <a:latin typeface="+mj-lt"/>
              </a:rPr>
              <a:t>analyse and devise solutions </a:t>
            </a:r>
            <a:endParaRPr lang="en-AU" sz="22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5329" y="3860410"/>
            <a:ext cx="2590905" cy="1476906"/>
          </a:xfrm>
          <a:prstGeom prst="wedgeRoundRectCallout">
            <a:avLst>
              <a:gd name="adj1" fmla="val -64499"/>
              <a:gd name="adj2" fmla="val -63975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Ins="54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</a:rPr>
              <a:t>I can  </a:t>
            </a:r>
            <a:r>
              <a:rPr lang="en-US" sz="2200" dirty="0" smtClean="0">
                <a:latin typeface="+mj-lt"/>
              </a:rPr>
              <a:t>make ethical and responsible decisions</a:t>
            </a:r>
            <a:endParaRPr lang="en-AU" sz="22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03683" y="2890264"/>
            <a:ext cx="2194198" cy="856753"/>
          </a:xfrm>
          <a:prstGeom prst="wedgeRoundRectCallout">
            <a:avLst>
              <a:gd name="adj1" fmla="val -90960"/>
              <a:gd name="adj2" fmla="val -89821"/>
              <a:gd name="adj3" fmla="val 16667"/>
            </a:avLst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 w="88900"/>
          </a:sp3d>
        </p:spPr>
        <p:txBody>
          <a:bodyPr lIns="90000" rtlCol="0" anchor="ctr"/>
          <a:lstStyle>
            <a:defPPr>
              <a:defRPr lang="en-US"/>
            </a:defPPr>
            <a:lvl1pPr>
              <a:spcBef>
                <a:spcPts val="300"/>
              </a:spcBef>
              <a:buClr>
                <a:srgbClr val="0070C0"/>
              </a:buClr>
              <a:buSzPct val="100000"/>
              <a:defRPr sz="11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lang="en-US" sz="2200" dirty="0">
                <a:latin typeface="+mj-lt"/>
              </a:rPr>
              <a:t>I </a:t>
            </a:r>
            <a:r>
              <a:rPr lang="en-US" sz="2200" dirty="0" smtClean="0">
                <a:latin typeface="+mj-lt"/>
              </a:rPr>
              <a:t>am open-minded</a:t>
            </a:r>
            <a:endParaRPr lang="en-AU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1306" y="80768"/>
            <a:ext cx="8418694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pc="-150" dirty="0" smtClean="0">
                <a:latin typeface="Century Gothic" panose="020B0502020202020204" pitchFamily="34" charset="0"/>
              </a:rPr>
              <a:t>Capabilities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49672"/>
            <a:ext cx="5004048" cy="6939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10445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Australian Curriculum General Capabilities 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communication technology capability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and creative thinking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 social capability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Ethical understanding</a:t>
            </a:r>
          </a:p>
          <a:p>
            <a:pPr lvl="1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Intercultural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2011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80000" cy="1260000"/>
          </a:xfrm>
          <a:prstGeom prst="rect">
            <a:avLst/>
          </a:prstGeom>
        </p:spPr>
        <p:txBody>
          <a:bodyPr vert="horz" lIns="36000" tIns="45720" rIns="3600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-150" dirty="0" smtClean="0">
                <a:latin typeface="Century Gothic" panose="020B0502020202020204" pitchFamily="34" charset="0"/>
              </a:rPr>
              <a:t>General Capabilities</a:t>
            </a:r>
            <a:endParaRPr lang="en-AU" b="1" spc="-15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0" indent="0">
              <a:spcBef>
                <a:spcPts val="800"/>
              </a:spcBef>
              <a:spcAft>
                <a:spcPts val="300"/>
              </a:spcAft>
              <a:buNone/>
            </a:pPr>
            <a:r>
              <a:rPr lang="en-AU" sz="4500" b="1" dirty="0">
                <a:latin typeface="Arial Narrow"/>
                <a:ea typeface="Times New Roman"/>
                <a:cs typeface="Arial"/>
              </a:rPr>
              <a:t>Critical and creative thinking</a:t>
            </a:r>
          </a:p>
          <a:p>
            <a:pPr marL="342900" lvl="0" indent="-342900">
              <a:lnSpc>
                <a:spcPts val="2100"/>
              </a:lnSpc>
              <a:spcAft>
                <a:spcPts val="0"/>
              </a:spcAft>
              <a:buFont typeface="Symbol"/>
              <a:buChar char=""/>
            </a:pP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analysing</a:t>
            </a:r>
            <a:r>
              <a:rPr lang="en-AU" sz="4500" dirty="0">
                <a:latin typeface="Arial"/>
                <a:ea typeface="Times New Roman"/>
              </a:rPr>
              <a:t> and interpreting from different perspectives, develop logical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conclusions</a:t>
            </a:r>
            <a:r>
              <a:rPr lang="en-AU" sz="4500" dirty="0">
                <a:latin typeface="Arial"/>
                <a:ea typeface="Times New Roman"/>
              </a:rPr>
              <a:t>, devising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imaginative solutions</a:t>
            </a:r>
            <a:r>
              <a:rPr lang="en-AU" sz="4500" dirty="0">
                <a:latin typeface="Arial"/>
                <a:ea typeface="Times New Roman"/>
              </a:rPr>
              <a:t>, envisaging consequences, significance of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creative thinking </a:t>
            </a:r>
            <a:r>
              <a:rPr lang="en-AU" sz="4500" dirty="0">
                <a:latin typeface="Arial"/>
                <a:ea typeface="Times New Roman"/>
              </a:rPr>
              <a:t>on the development of biological knowledge and applications.</a:t>
            </a:r>
          </a:p>
          <a:p>
            <a:pPr marL="0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AU" sz="4500" b="1" dirty="0">
                <a:latin typeface="Arial Narrow"/>
                <a:ea typeface="Times New Roman"/>
                <a:cs typeface="Arial"/>
              </a:rPr>
              <a:t>Personal and social capability</a:t>
            </a:r>
          </a:p>
          <a:p>
            <a:pPr marL="342900" indent="-342900">
              <a:lnSpc>
                <a:spcPts val="2100"/>
              </a:lnSpc>
              <a:buFont typeface="Symbol"/>
              <a:buChar char=""/>
            </a:pPr>
            <a:r>
              <a:rPr lang="en-AU" sz="4500" dirty="0">
                <a:latin typeface="Arial"/>
                <a:ea typeface="Times New Roman"/>
              </a:rPr>
              <a:t>importance on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health</a:t>
            </a:r>
            <a:r>
              <a:rPr lang="en-AU" sz="4500" dirty="0">
                <a:latin typeface="Arial"/>
                <a:ea typeface="Times New Roman"/>
              </a:rPr>
              <a:t> and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well-being</a:t>
            </a:r>
            <a:r>
              <a:rPr lang="en-AU" sz="4500" dirty="0">
                <a:latin typeface="Arial"/>
                <a:ea typeface="Times New Roman"/>
              </a:rPr>
              <a:t>,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personally</a:t>
            </a:r>
            <a:r>
              <a:rPr lang="en-AU" sz="4500" dirty="0">
                <a:latin typeface="Arial"/>
                <a:ea typeface="Times New Roman"/>
              </a:rPr>
              <a:t> and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globally</a:t>
            </a:r>
            <a:r>
              <a:rPr lang="en-AU" sz="4500" dirty="0">
                <a:latin typeface="Arial"/>
                <a:ea typeface="Times New Roman"/>
              </a:rPr>
              <a:t>, taking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initiative</a:t>
            </a:r>
            <a:r>
              <a:rPr lang="en-AU" sz="4500" dirty="0">
                <a:latin typeface="Arial"/>
                <a:ea typeface="Times New Roman"/>
              </a:rPr>
              <a:t>, working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collaboratively</a:t>
            </a:r>
            <a:r>
              <a:rPr lang="en-AU" sz="4500" dirty="0">
                <a:latin typeface="Arial"/>
                <a:ea typeface="Times New Roman"/>
              </a:rPr>
              <a:t>,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planning</a:t>
            </a:r>
            <a:r>
              <a:rPr lang="en-AU" sz="4500" dirty="0">
                <a:latin typeface="Arial"/>
                <a:ea typeface="Times New Roman"/>
              </a:rPr>
              <a:t> effectively, following procedures effectively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safely</a:t>
            </a:r>
            <a:r>
              <a:rPr lang="en-AU" sz="4500" dirty="0">
                <a:latin typeface="Arial"/>
                <a:ea typeface="Times New Roman"/>
              </a:rPr>
              <a:t>, gauging the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impact</a:t>
            </a:r>
            <a:r>
              <a:rPr lang="en-AU" sz="4500" dirty="0">
                <a:latin typeface="Arial"/>
                <a:ea typeface="Times New Roman"/>
              </a:rPr>
              <a:t> of biology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in society</a:t>
            </a:r>
            <a:r>
              <a:rPr lang="en-AU" sz="4500" dirty="0">
                <a:latin typeface="Arial"/>
                <a:ea typeface="Times New Roman"/>
              </a:rPr>
              <a:t>.</a:t>
            </a:r>
          </a:p>
          <a:p>
            <a:pPr marL="0" indent="0">
              <a:spcBef>
                <a:spcPts val="1800"/>
              </a:spcBef>
              <a:spcAft>
                <a:spcPts val="300"/>
              </a:spcAft>
              <a:buNone/>
            </a:pPr>
            <a:r>
              <a:rPr lang="en-AU" sz="4500" b="1" dirty="0">
                <a:latin typeface="Arial Narrow"/>
                <a:ea typeface="Times New Roman"/>
                <a:cs typeface="Arial"/>
              </a:rPr>
              <a:t>Ethical understanding</a:t>
            </a:r>
          </a:p>
          <a:p>
            <a:pPr marL="342900" lvl="0" indent="-342900">
              <a:lnSpc>
                <a:spcPts val="2100"/>
              </a:lnSpc>
              <a:spcAft>
                <a:spcPts val="0"/>
              </a:spcAft>
              <a:buFont typeface="Symbol"/>
              <a:buChar char=""/>
            </a:pPr>
            <a:r>
              <a:rPr lang="en-AU" sz="4500" dirty="0">
                <a:latin typeface="Arial"/>
                <a:ea typeface="Times New Roman"/>
              </a:rPr>
              <a:t>considering the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implications</a:t>
            </a:r>
            <a:r>
              <a:rPr lang="en-AU" sz="4500" dirty="0">
                <a:latin typeface="Arial"/>
                <a:ea typeface="Times New Roman"/>
              </a:rPr>
              <a:t> of investigations, making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ethical</a:t>
            </a:r>
            <a:r>
              <a:rPr lang="en-AU" sz="4500" dirty="0">
                <a:latin typeface="Arial"/>
                <a:ea typeface="Times New Roman"/>
              </a:rPr>
              <a:t>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decisions</a:t>
            </a:r>
            <a:r>
              <a:rPr lang="en-AU" sz="4500" dirty="0">
                <a:latin typeface="Arial"/>
                <a:ea typeface="Times New Roman"/>
              </a:rPr>
              <a:t> based on an understanding of biological principles, need to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plan</a:t>
            </a:r>
            <a:r>
              <a:rPr lang="en-AU" sz="4500" dirty="0">
                <a:latin typeface="Arial"/>
                <a:ea typeface="Times New Roman"/>
              </a:rPr>
              <a:t> for the future,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protect</a:t>
            </a:r>
            <a:r>
              <a:rPr lang="en-AU" sz="4500" dirty="0">
                <a:latin typeface="Arial"/>
                <a:ea typeface="Times New Roman"/>
              </a:rPr>
              <a:t> and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sustain</a:t>
            </a:r>
            <a:r>
              <a:rPr lang="en-AU" sz="4500" dirty="0">
                <a:latin typeface="Arial"/>
                <a:ea typeface="Times New Roman"/>
              </a:rPr>
              <a:t> the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biosphere</a:t>
            </a:r>
            <a:r>
              <a:rPr lang="en-AU" sz="4500" dirty="0">
                <a:latin typeface="Arial"/>
                <a:ea typeface="Times New Roman"/>
              </a:rPr>
              <a:t>,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responsible</a:t>
            </a:r>
            <a:r>
              <a:rPr lang="en-AU" sz="4500" dirty="0">
                <a:latin typeface="Arial"/>
                <a:ea typeface="Times New Roman"/>
              </a:rPr>
              <a:t> participation in social, political, economic, and legal </a:t>
            </a:r>
            <a:r>
              <a:rPr lang="en-AU" sz="4500" b="1" dirty="0">
                <a:solidFill>
                  <a:srgbClr val="FF0000"/>
                </a:solidFill>
                <a:latin typeface="Arial"/>
                <a:ea typeface="Times New Roman"/>
              </a:rPr>
              <a:t>decision-making</a:t>
            </a:r>
            <a:r>
              <a:rPr lang="en-AU" sz="4500" dirty="0">
                <a:latin typeface="Arial"/>
                <a:ea typeface="Times New Roman"/>
              </a:rPr>
              <a:t>.</a:t>
            </a:r>
            <a:endParaRPr lang="en-AU" sz="4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8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9462</TotalTime>
  <Words>1505</Words>
  <Application>Microsoft Office PowerPoint</Application>
  <PresentationFormat>On-screen Show (4:3)</PresentationFormat>
  <Paragraphs>322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Civic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Outline Structure</vt:lpstr>
      <vt:lpstr>Subject Outline Structure</vt:lpstr>
      <vt:lpstr>Science Inquiry Skills</vt:lpstr>
      <vt:lpstr>PowerPoint Presentation</vt:lpstr>
      <vt:lpstr>PowerPoint Presentation</vt:lpstr>
      <vt:lpstr>PowerPoint Presentation</vt:lpstr>
      <vt:lpstr>Science as a Human Endeavour</vt:lpstr>
      <vt:lpstr>PowerPoint Presentation</vt:lpstr>
      <vt:lpstr>Stage 1 Agriculture (1AGU)</vt:lpstr>
      <vt:lpstr>PowerPoint Presentation</vt:lpstr>
      <vt:lpstr>Assessment Scope and Requirements</vt:lpstr>
      <vt:lpstr>Stage 1 Agriculture Assessment Type 1: Agricultural Explorations</vt:lpstr>
      <vt:lpstr>PowerPoint Presentation</vt:lpstr>
      <vt:lpstr>Assessment</vt:lpstr>
      <vt:lpstr>Performance Standards</vt:lpstr>
      <vt:lpstr>PowerPoint Presentation</vt:lpstr>
      <vt:lpstr>Learning and Assessment Plans</vt:lpstr>
      <vt:lpstr>Programs</vt:lpstr>
      <vt:lpstr>PowerPoint Presentation</vt:lpstr>
      <vt:lpstr>PowerPoint Presentation</vt:lpstr>
      <vt:lpstr>Stage 2 Agriculture Subjects in 2018</vt:lpstr>
      <vt:lpstr>Stage 2 Agricultural Production 2018:  Assessment</vt:lpstr>
      <vt:lpstr>Stage 2 Agricultural Systems 2018:  Assessment</vt:lpstr>
      <vt:lpstr>What’s next?</vt:lpstr>
      <vt:lpstr>PowerPoint Presentation</vt:lpstr>
    </vt:vector>
  </TitlesOfParts>
  <Company>SACE Board of South Australia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Curriculum Implementation</dc:title>
  <dc:creator>Meridie Howley</dc:creator>
  <cp:lastModifiedBy> </cp:lastModifiedBy>
  <cp:revision>506</cp:revision>
  <cp:lastPrinted>2016-07-18T04:16:12Z</cp:lastPrinted>
  <dcterms:created xsi:type="dcterms:W3CDTF">2015-05-11T23:08:41Z</dcterms:created>
  <dcterms:modified xsi:type="dcterms:W3CDTF">2016-10-20T23:33:22Z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A556430</vt:lpwstr>
  </property>
  <property fmtid="{D5CDD505-2E9C-101B-9397-08002B2CF9AE}" pid="4" name="Objective-Title">
    <vt:lpwstr>Stage 1 Agriculture implementation T3 2016</vt:lpwstr>
  </property>
  <property fmtid="{D5CDD505-2E9C-101B-9397-08002B2CF9AE}" pid="5" name="Objective-Comment">
    <vt:lpwstr/>
  </property>
  <property fmtid="{D5CDD505-2E9C-101B-9397-08002B2CF9AE}" pid="6" name="Objective-CreationStamp">
    <vt:filetime>2016-08-03T05:02:11Z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2016-08-30T05:24:24Z</vt:filetime>
  </property>
  <property fmtid="{D5CDD505-2E9C-101B-9397-08002B2CF9AE}" pid="11" name="Objective-Owner">
    <vt:lpwstr>Lois Ey</vt:lpwstr>
  </property>
  <property fmtid="{D5CDD505-2E9C-101B-9397-08002B2CF9AE}" pid="12" name="Objective-Path">
    <vt:lpwstr>Objective Global Folder:Curriculum:Subject renewal:Sciences:Agriculture and Horticulture:Agriculture and Horticulture Redevelopment - 2015-2016:Stage 1 implementation workshops 2016:</vt:lpwstr>
  </property>
  <property fmtid="{D5CDD505-2E9C-101B-9397-08002B2CF9AE}" pid="13" name="Objective-Parent">
    <vt:lpwstr>Stage 1 implementation workshops 2016</vt:lpwstr>
  </property>
  <property fmtid="{D5CDD505-2E9C-101B-9397-08002B2CF9AE}" pid="14" name="Objective-State">
    <vt:lpwstr>Being Drafted</vt:lpwstr>
  </property>
  <property fmtid="{D5CDD505-2E9C-101B-9397-08002B2CF9AE}" pid="15" name="Objective-Version">
    <vt:lpwstr>3.3</vt:lpwstr>
  </property>
  <property fmtid="{D5CDD505-2E9C-101B-9397-08002B2CF9AE}" pid="16" name="Objective-VersionNumber">
    <vt:r8>9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/>
  </property>
</Properties>
</file>