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12"/>
  </p:notesMasterIdLst>
  <p:sldIdLst>
    <p:sldId id="1226" r:id="rId6"/>
    <p:sldId id="286" r:id="rId7"/>
    <p:sldId id="292" r:id="rId8"/>
    <p:sldId id="294" r:id="rId9"/>
    <p:sldId id="295" r:id="rId10"/>
    <p:sldId id="298" r:id="rId11"/>
  </p:sldIdLst>
  <p:sldSz cx="12192000" cy="6858000"/>
  <p:notesSz cx="6807200" cy="99393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ummary feedback data" id="{1C8138C8-46ED-47E5-BDDC-0F45152AC5DB}">
          <p14:sldIdLst>
            <p14:sldId id="1226"/>
            <p14:sldId id="286"/>
            <p14:sldId id="292"/>
            <p14:sldId id="294"/>
            <p14:sldId id="295"/>
            <p14:sldId id="29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D835050-29FF-19CA-FE67-F10A935F6ED1}" name="Markey, Lucy (SACE)" initials="LM" userId="S::Lucy.Markey@sa.gov.au::2c563871-fb41-43a4-be38-4796b78a5d3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03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F9CDC6-C012-A695-E0B9-7E6A28A1821F}" v="1" dt="2025-05-14T07:37:51.5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27FD5B-96E9-4EBC-A7C5-D96256D2FB0F}" type="datetimeFigureOut">
              <a:rPr lang="en-AU" smtClean="0"/>
              <a:t>29/05/2025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7766A6-2955-449D-8110-36CC811714D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44540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E2E3F-1F05-4ED9-8B6E-B7C91407761D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9483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D3CD83-DCCD-D627-E3E6-FB7B6DD09A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311863-43D3-7B78-0E87-E2D828456C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41609E-4F55-0762-7E83-6AB7A8128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E63C1-1F2D-478D-A952-D3211AA2BEE1}" type="datetimeFigureOut">
              <a:rPr lang="en-AU" smtClean="0"/>
              <a:t>29/05/2025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9A1DAA-F674-9428-C7B6-E6CC25B2B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B47B6B-624C-B7E7-6085-44B160CA6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EB9BD-1A9B-495E-95F2-D01E3CCF22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70168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F1655-89D5-6A88-FD11-0C331F1AC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6918BF-8E03-808F-FBD6-9011E6BE8B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154C86-E886-C54D-6EA6-9A84ED72E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E63C1-1F2D-478D-A952-D3211AA2BEE1}" type="datetimeFigureOut">
              <a:rPr lang="en-AU" smtClean="0"/>
              <a:t>29/05/2025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9B096-9189-8D31-7993-EBDD6554B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D8803F-2332-6964-19E7-925B39241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EB9BD-1A9B-495E-95F2-D01E3CCF22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72913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400501C-B73D-5C88-58D1-E8BA87FAE4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51FCF1-AFCA-E504-5AC5-F3D2EE4B5F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35C4C8-4994-633C-15FF-399DC4940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E63C1-1F2D-478D-A952-D3211AA2BEE1}" type="datetimeFigureOut">
              <a:rPr lang="en-AU" smtClean="0"/>
              <a:t>29/05/2025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0B18EF-B485-E3BA-908B-6B217821A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BDFD45-6179-38F5-F39B-96BDA0C24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EB9BD-1A9B-495E-95F2-D01E3CCF22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773693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25081-F15C-4271-BEA3-05F6EDCE2F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2DD314-BDB2-4B06-8FF5-9322C63BC9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FA1550-92CF-4C3A-A8D0-E6DD59246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639D-915E-4BA4-8D98-3A0B0B31F060}" type="datetimeFigureOut">
              <a:rPr lang="en-AU" smtClean="0"/>
              <a:t>29/05/2025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7FF810-2ADB-4D86-AD27-CDC0493E2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F0DAB1-5B9E-4562-96BD-946425BE2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600D7-D8A9-443F-9969-05687463DEB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199799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26C5E-88D9-4341-BD00-084A1D923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218584-930D-4F09-83D8-F84AC70973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4A511D-3837-4CC4-AB48-4566ADABA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639D-915E-4BA4-8D98-3A0B0B31F060}" type="datetimeFigureOut">
              <a:rPr lang="en-AU" smtClean="0"/>
              <a:t>29/05/2025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0079DF-D9F5-4C8E-8E98-D07619D14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4DEEA1-A451-43ED-849C-4A846ED75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600D7-D8A9-443F-9969-05687463DEB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636088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10C98-2248-4B7E-B26B-B5E3EC0D5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DBB7B-46B1-43B0-816C-7CE2684278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7CD418-D91A-4EEC-8AE0-B6E41923A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639D-915E-4BA4-8D98-3A0B0B31F060}" type="datetimeFigureOut">
              <a:rPr lang="en-AU" smtClean="0"/>
              <a:t>29/05/2025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94BCD2-2A71-4AE5-A9E3-AD5DD5DF1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6BD56-272A-42CF-9F2A-605ADF3E3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600D7-D8A9-443F-9969-05687463DEB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51263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6274A-76A8-424B-8286-A4B3157FE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6F0801-440D-4B01-B06E-64F81D5480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C932C8-D2B2-40B7-9818-83E17E3128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048D27-3FC8-4446-839A-AB6FF450C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639D-915E-4BA4-8D98-3A0B0B31F060}" type="datetimeFigureOut">
              <a:rPr lang="en-AU" smtClean="0"/>
              <a:t>29/05/2025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29087D-9780-4330-A1F8-268226F60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F5A869-4C75-41C4-95CF-EB1F48635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600D7-D8A9-443F-9969-05687463DEB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282520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C80C40-8456-484F-B1F9-FD6360959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481F70-FC7E-4ECE-AF34-3F37CC18F0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18CFA1-3ECB-4CF7-8288-B9C6188415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7AFCFD-91BD-4E46-B3F7-E45829BCA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BDDE45-B450-49BC-932B-3C79051D5C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94863E-9524-41AB-84A8-F57C631C4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639D-915E-4BA4-8D98-3A0B0B31F060}" type="datetimeFigureOut">
              <a:rPr lang="en-AU" smtClean="0"/>
              <a:t>29/05/2025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CB6423-8862-4773-8A5E-55D9789BF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721A8F-470C-4970-A5DF-41CFFF394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600D7-D8A9-443F-9969-05687463DEB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629727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925C7-33F5-4784-A112-1B6BBFF1C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E1A190-FBF6-4474-882E-C88F284EA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639D-915E-4BA4-8D98-3A0B0B31F060}" type="datetimeFigureOut">
              <a:rPr lang="en-AU" smtClean="0"/>
              <a:t>29/05/2025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590970-1E65-4C93-953A-FFF4B9CC3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B4197E-D2F8-4343-9E88-AA2D845DA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600D7-D8A9-443F-9969-05687463DEB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428470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3C5673-6739-410E-B775-F9EBCFFE8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639D-915E-4BA4-8D98-3A0B0B31F060}" type="datetimeFigureOut">
              <a:rPr lang="en-AU" smtClean="0"/>
              <a:t>29/05/2025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9C7070-EF1F-4DE2-AC7C-2469FA394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2BB7F0-DD8B-4E56-878F-B387C2761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600D7-D8A9-443F-9969-05687463DEB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832942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AA37F-A57E-44B5-991E-D448B340F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CE5A77-BE6D-4293-A0DB-153896B63F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06F0C3-35AB-48F9-AB33-0A0D5D0C0D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BEE9E1-E139-4B3F-9E88-2229F4283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639D-915E-4BA4-8D98-3A0B0B31F060}" type="datetimeFigureOut">
              <a:rPr lang="en-AU" smtClean="0"/>
              <a:t>29/05/2025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9BDF4C-1879-400A-B637-BAB357B44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1C2FEA-B482-4CB8-9B66-3F7A9B22D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600D7-D8A9-443F-9969-05687463DEB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76536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9E9A6-5FD4-C80F-4C94-33824037C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0B1A74-1530-3A91-1BF2-47FD73DD14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422521-E805-C8F8-FC70-F417D2B7C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E63C1-1F2D-478D-A952-D3211AA2BEE1}" type="datetimeFigureOut">
              <a:rPr lang="en-AU" smtClean="0"/>
              <a:t>29/05/2025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5AF0D8-FF40-4710-29A6-DD75B4C87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97592D-CBAA-2B61-1C29-368D2F3DE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EB9BD-1A9B-495E-95F2-D01E3CCF22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43841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E30BC-9864-4195-8EC0-43E605690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5D8E0A-8E98-4E6D-84B6-3814266CE3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F8FF29-D31E-4A2A-84C4-3D646C3565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104127-0671-4472-B14D-A8264EA2E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639D-915E-4BA4-8D98-3A0B0B31F060}" type="datetimeFigureOut">
              <a:rPr lang="en-AU" smtClean="0"/>
              <a:t>29/05/2025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08948B-6CF6-4CA7-B830-B45E4ACDA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21FB88-C7E2-4542-87B1-C1EDBA030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600D7-D8A9-443F-9969-05687463DEB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515631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D4187-D592-4F82-BC1D-84FAC0207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7E3373-60E3-448A-89FF-D32FD526A7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667F74-7DC6-48D2-AE5E-C51583247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639D-915E-4BA4-8D98-3A0B0B31F060}" type="datetimeFigureOut">
              <a:rPr lang="en-AU" smtClean="0"/>
              <a:t>29/05/2025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3731E6-6154-48B3-B4CE-26221E53B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181043-25D0-49A7-A153-E55794C03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600D7-D8A9-443F-9969-05687463DEB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032680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A851AC-584D-4C97-8C0D-61D550D74D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19D801-3A78-43A6-A73E-CAAC025245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F8680A-27D8-4177-BB21-F1EF55346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639D-915E-4BA4-8D98-3A0B0B31F060}" type="datetimeFigureOut">
              <a:rPr lang="en-AU" smtClean="0"/>
              <a:t>29/05/2025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1BEED7-7FC1-4F93-AA7A-DEBC62089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10436-2A1E-460A-A426-3EED4D293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600D7-D8A9-443F-9969-05687463DEB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787160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0050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07" tIns="60953" rIns="121907" bIns="60953" rtlCol="0" anchor="ctr"/>
          <a:lstStyle/>
          <a:p>
            <a:pPr algn="ctr"/>
            <a:endParaRPr lang="en-US" sz="2400"/>
          </a:p>
        </p:txBody>
      </p:sp>
      <p:sp>
        <p:nvSpPr>
          <p:cNvPr id="9" name="Flowchart: Manual Input 8"/>
          <p:cNvSpPr/>
          <p:nvPr userDrawn="1"/>
        </p:nvSpPr>
        <p:spPr>
          <a:xfrm flipH="1" flipV="1">
            <a:off x="0" y="-3"/>
            <a:ext cx="12192000" cy="443348"/>
          </a:xfrm>
          <a:prstGeom prst="flowChartManualInput">
            <a:avLst/>
          </a:prstGeom>
          <a:solidFill>
            <a:srgbClr val="FFDE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3221276" y="5355051"/>
            <a:ext cx="5921245" cy="1076092"/>
            <a:chOff x="2449485" y="3805536"/>
            <a:chExt cx="3842477" cy="698309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111" t="82981"/>
            <a:stretch/>
          </p:blipFill>
          <p:spPr>
            <a:xfrm>
              <a:off x="4872975" y="4027632"/>
              <a:ext cx="1418987" cy="476213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9485" y="3805536"/>
              <a:ext cx="2216342" cy="6884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516121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Manual Input 7"/>
          <p:cNvSpPr/>
          <p:nvPr userDrawn="1"/>
        </p:nvSpPr>
        <p:spPr>
          <a:xfrm flipH="1" flipV="1">
            <a:off x="0" y="-3"/>
            <a:ext cx="12192000" cy="443348"/>
          </a:xfrm>
          <a:prstGeom prst="flowChartManualInput">
            <a:avLst/>
          </a:prstGeom>
          <a:solidFill>
            <a:srgbClr val="FFDE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/>
          </a:p>
        </p:txBody>
      </p:sp>
      <p:grpSp>
        <p:nvGrpSpPr>
          <p:cNvPr id="9" name="Group 8"/>
          <p:cNvGrpSpPr/>
          <p:nvPr userDrawn="1"/>
        </p:nvGrpSpPr>
        <p:grpSpPr>
          <a:xfrm>
            <a:off x="7651219" y="5295598"/>
            <a:ext cx="4367980" cy="993233"/>
            <a:chOff x="5155880" y="3702619"/>
            <a:chExt cx="3275985" cy="744925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5880" y="3702619"/>
              <a:ext cx="1934788" cy="744925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8389" y="3960819"/>
              <a:ext cx="1253476" cy="393224"/>
            </a:xfrm>
            <a:prstGeom prst="rect">
              <a:avLst/>
            </a:prstGeom>
          </p:spPr>
        </p:pic>
      </p:grpSp>
      <p:sp>
        <p:nvSpPr>
          <p:cNvPr id="12" name="Rectangle 11"/>
          <p:cNvSpPr/>
          <p:nvPr userDrawn="1"/>
        </p:nvSpPr>
        <p:spPr>
          <a:xfrm>
            <a:off x="0" y="6288832"/>
            <a:ext cx="12192000" cy="569169"/>
          </a:xfrm>
          <a:prstGeom prst="rect">
            <a:avLst/>
          </a:prstGeom>
          <a:solidFill>
            <a:srgbClr val="0050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07" tIns="60953" rIns="121907" bIns="60953"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741687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3467F-38AD-40B0-A853-7C696AFF3B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6D9BF6-8417-4E0E-BDA4-2F251FE66F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B60BED-5236-441F-9CFD-165C78EF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F059C-645E-4680-94F4-1286C084FF5F}" type="datetimeFigureOut">
              <a:rPr lang="en-AU" smtClean="0"/>
              <a:t>29/05/2025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4FF9D9-5B7B-49E3-B515-86FD5AAB5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15D9C-A22F-473D-BD43-A6C21C617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3BE0-4BC5-460A-947E-3918A394BE5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456661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C77B3-A44D-4514-977D-EA983C520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4C950-A7BF-45AD-91D9-77DF76F8FC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368DB-5BF0-4CF9-A9FF-725BEFC96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F059C-645E-4680-94F4-1286C084FF5F}" type="datetimeFigureOut">
              <a:rPr lang="en-AU" smtClean="0"/>
              <a:t>29/05/2025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E5D076-C490-48B2-88C8-71E205EE9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052F5C-9253-4CD3-906B-59C285320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3BE0-4BC5-460A-947E-3918A394BE5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859146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A5FDD-8A15-459B-84F8-B24C42E8B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FA01BB-54E0-4E5E-B080-49C46DFCF6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721DE0-BB61-4D90-8235-C62B56435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F059C-645E-4680-94F4-1286C084FF5F}" type="datetimeFigureOut">
              <a:rPr lang="en-AU" smtClean="0"/>
              <a:t>29/05/2025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49B768-CFBF-48AB-A3BC-AB299EC98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B22E9E-ED51-48C1-9C74-ED91A453C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3BE0-4BC5-460A-947E-3918A394BE5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870012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EA2B6-0BDD-41DA-BD90-95F1D56AD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160534-0686-46EC-B516-21A8205E19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0421AF-0597-4636-BB06-598A58BD77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4ED8E2-A4B6-4BE0-94D2-300766B3D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F059C-645E-4680-94F4-1286C084FF5F}" type="datetimeFigureOut">
              <a:rPr lang="en-AU" smtClean="0"/>
              <a:t>29/05/2025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66249D-9EBB-4091-9B1A-7985A7E64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66CEC7-45A5-4961-9868-0ACB424BE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3BE0-4BC5-460A-947E-3918A394BE5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63261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966F1-072F-4A70-9C14-9A62DE9EC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424C2E-3C87-40C4-97D5-2194C64511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859459-E66E-417B-9A58-D6B9F65188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6810D8-F734-48C6-B0B2-106B7BF1A4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129C46-2946-42C8-A687-19A6814595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E2D8FA-1CBD-41AE-888C-740ABE19E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F059C-645E-4680-94F4-1286C084FF5F}" type="datetimeFigureOut">
              <a:rPr lang="en-AU" smtClean="0"/>
              <a:t>29/05/2025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E2C8E7-F8B5-40F0-947C-665620E6C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89BFA3-4FDA-4F3B-AF2C-EBAC5D142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3BE0-4BC5-460A-947E-3918A394BE5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9631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DB1FD-1EF8-0441-0262-24828E997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BCCC5D-A933-363E-651F-326246A087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A49DCD-73AA-652C-9529-063A9878B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E63C1-1F2D-478D-A952-D3211AA2BEE1}" type="datetimeFigureOut">
              <a:rPr lang="en-AU" smtClean="0"/>
              <a:t>29/05/2025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E9B392-E027-B985-03F8-C889DF56A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842840-B986-F0CA-4438-EC89641A8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EB9BD-1A9B-495E-95F2-D01E3CCF22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310562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38B0B-E282-4D7F-844D-A2322A0FD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6E1615-92D5-41F5-9C13-30E77AE03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F059C-645E-4680-94F4-1286C084FF5F}" type="datetimeFigureOut">
              <a:rPr lang="en-AU" smtClean="0"/>
              <a:t>29/05/2025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B4C5E4-6C75-45A8-91FB-D3C48EF6B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EC245E-B1C8-4C68-9288-24A1D5CE4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3BE0-4BC5-460A-947E-3918A394BE5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353310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05DB5B-77E4-4983-AE14-4BE4D7620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F059C-645E-4680-94F4-1286C084FF5F}" type="datetimeFigureOut">
              <a:rPr lang="en-AU" smtClean="0"/>
              <a:t>29/05/2025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00A2AB-BAA6-4345-ABEB-7D7DD20D2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A1E387-F547-41E1-90B4-CDD666BF5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3BE0-4BC5-460A-947E-3918A394BE5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369626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D04CB-9748-4372-972E-15DDD622F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95B804-1EBD-41EF-AE85-CB667D6EA1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8C91A4-F7BE-43EC-8EB4-15D6ADEBB0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49901F-6D6E-4873-9676-8FEA44B66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F059C-645E-4680-94F4-1286C084FF5F}" type="datetimeFigureOut">
              <a:rPr lang="en-AU" smtClean="0"/>
              <a:t>29/05/2025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959792-4F66-421B-ACC6-4747BD814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62E024-20CD-412A-BE04-38AA3D12E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3BE0-4BC5-460A-947E-3918A394BE5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98868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72968-16F9-4252-9F49-90BEBD69B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BDB70E-4BBB-4164-B20D-4EF1A602B6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D0001D-2F49-47EB-8D72-68445FBE46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BDAA82-DDBA-457F-BB30-D074BC50A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F059C-645E-4680-94F4-1286C084FF5F}" type="datetimeFigureOut">
              <a:rPr lang="en-AU" smtClean="0"/>
              <a:t>29/05/2025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D554B8-E138-4958-A4F7-C41089EF7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A4084B-BC2C-4C40-B688-80A5BC3DD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3BE0-4BC5-460A-947E-3918A394BE5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625227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793AF-0021-491A-8490-A5B53E7B5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69D2E4-2CD3-4C44-B69A-E81CEE7998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A5412C-D82D-4096-B12C-BFE3C7776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F059C-645E-4680-94F4-1286C084FF5F}" type="datetimeFigureOut">
              <a:rPr lang="en-AU" smtClean="0"/>
              <a:t>29/05/2025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759776-FB29-48E5-BA06-4650E6CB6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FF3220-5906-4147-B88F-81CDC3403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3BE0-4BC5-460A-947E-3918A394BE5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301730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EB6CD72-5E82-48A5-869E-A2DA61B1F4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D7975A-6BA2-474A-8D1D-43CBB6FF02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A7ABAB-AC1B-4BC6-A827-969363770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F059C-645E-4680-94F4-1286C084FF5F}" type="datetimeFigureOut">
              <a:rPr lang="en-AU" smtClean="0"/>
              <a:t>29/05/2025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8C4AF9-68C1-44A2-9959-1761FCD0A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D35F5D-B497-4595-908E-91F3947E0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3BE0-4BC5-460A-947E-3918A394BE5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134166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25128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3467F-38AD-40B0-A853-7C696AFF3B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6D9BF6-8417-4E0E-BDA4-2F251FE66F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79" indent="0" algn="ctr">
              <a:buNone/>
              <a:defRPr sz="2000"/>
            </a:lvl2pPr>
            <a:lvl3pPr marL="914358" indent="0" algn="ctr">
              <a:buNone/>
              <a:defRPr sz="1800"/>
            </a:lvl3pPr>
            <a:lvl4pPr marL="1371536" indent="0" algn="ctr">
              <a:buNone/>
              <a:defRPr sz="1600"/>
            </a:lvl4pPr>
            <a:lvl5pPr marL="1828715" indent="0" algn="ctr">
              <a:buNone/>
              <a:defRPr sz="1600"/>
            </a:lvl5pPr>
            <a:lvl6pPr marL="2285894" indent="0" algn="ctr">
              <a:buNone/>
              <a:defRPr sz="1600"/>
            </a:lvl6pPr>
            <a:lvl7pPr marL="2743073" indent="0" algn="ctr">
              <a:buNone/>
              <a:defRPr sz="1600"/>
            </a:lvl7pPr>
            <a:lvl8pPr marL="3200252" indent="0" algn="ctr">
              <a:buNone/>
              <a:defRPr sz="1600"/>
            </a:lvl8pPr>
            <a:lvl9pPr marL="365743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B60BED-5236-441F-9CFD-165C78EF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F059C-645E-4680-94F4-1286C084FF5F}" type="datetimeFigureOut">
              <a:rPr lang="en-AU" smtClean="0"/>
              <a:t>29/05/2025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4FF9D9-5B7B-49E3-B515-86FD5AAB5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15D9C-A22F-473D-BD43-A6C21C617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3BE0-4BC5-460A-947E-3918A394BE5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6456123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A5FDD-8A15-459B-84F8-B24C42E8B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FA01BB-54E0-4E5E-B080-49C46DFCF6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7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1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9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5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721DE0-BB61-4D90-8235-C62B56435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F059C-645E-4680-94F4-1286C084FF5F}" type="datetimeFigureOut">
              <a:rPr lang="en-AU" smtClean="0"/>
              <a:t>29/05/2025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49B768-CFBF-48AB-A3BC-AB299EC98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B22E9E-ED51-48C1-9C74-ED91A453C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3BE0-4BC5-460A-947E-3918A394BE5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6891660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966F1-072F-4A70-9C14-9A62DE9EC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424C2E-3C87-40C4-97D5-2194C64511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9" indent="0">
              <a:buNone/>
              <a:defRPr sz="2000" b="1"/>
            </a:lvl2pPr>
            <a:lvl3pPr marL="914358" indent="0">
              <a:buNone/>
              <a:defRPr sz="1800" b="1"/>
            </a:lvl3pPr>
            <a:lvl4pPr marL="1371536" indent="0">
              <a:buNone/>
              <a:defRPr sz="1600" b="1"/>
            </a:lvl4pPr>
            <a:lvl5pPr marL="1828715" indent="0">
              <a:buNone/>
              <a:defRPr sz="1600" b="1"/>
            </a:lvl5pPr>
            <a:lvl6pPr marL="2285894" indent="0">
              <a:buNone/>
              <a:defRPr sz="1600" b="1"/>
            </a:lvl6pPr>
            <a:lvl7pPr marL="2743073" indent="0">
              <a:buNone/>
              <a:defRPr sz="1600" b="1"/>
            </a:lvl7pPr>
            <a:lvl8pPr marL="3200252" indent="0">
              <a:buNone/>
              <a:defRPr sz="1600" b="1"/>
            </a:lvl8pPr>
            <a:lvl9pPr marL="365743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859459-E66E-417B-9A58-D6B9F65188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6810D8-F734-48C6-B0B2-106B7BF1A4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9" indent="0">
              <a:buNone/>
              <a:defRPr sz="2000" b="1"/>
            </a:lvl2pPr>
            <a:lvl3pPr marL="914358" indent="0">
              <a:buNone/>
              <a:defRPr sz="1800" b="1"/>
            </a:lvl3pPr>
            <a:lvl4pPr marL="1371536" indent="0">
              <a:buNone/>
              <a:defRPr sz="1600" b="1"/>
            </a:lvl4pPr>
            <a:lvl5pPr marL="1828715" indent="0">
              <a:buNone/>
              <a:defRPr sz="1600" b="1"/>
            </a:lvl5pPr>
            <a:lvl6pPr marL="2285894" indent="0">
              <a:buNone/>
              <a:defRPr sz="1600" b="1"/>
            </a:lvl6pPr>
            <a:lvl7pPr marL="2743073" indent="0">
              <a:buNone/>
              <a:defRPr sz="1600" b="1"/>
            </a:lvl7pPr>
            <a:lvl8pPr marL="3200252" indent="0">
              <a:buNone/>
              <a:defRPr sz="1600" b="1"/>
            </a:lvl8pPr>
            <a:lvl9pPr marL="365743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129C46-2946-42C8-A687-19A6814595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E2D8FA-1CBD-41AE-888C-740ABE19E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F059C-645E-4680-94F4-1286C084FF5F}" type="datetimeFigureOut">
              <a:rPr lang="en-AU" smtClean="0"/>
              <a:t>29/05/2025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E2C8E7-F8B5-40F0-947C-665620E6C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89BFA3-4FDA-4F3B-AF2C-EBAC5D142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3BE0-4BC5-460A-947E-3918A394BE5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15697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3489C-7F64-9833-8036-084711ADA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41E674-2B1F-82D4-C085-5905273B26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E3EDFB-5260-95F0-8662-C98A07CB3F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55E7D2-760D-C1EA-D70F-A7E7B5D10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E63C1-1F2D-478D-A952-D3211AA2BEE1}" type="datetimeFigureOut">
              <a:rPr lang="en-AU" smtClean="0"/>
              <a:t>29/05/2025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F3548F-8A2D-2E77-4229-CDF4D155F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18849A-F733-437C-A9CD-BA12D6303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EB9BD-1A9B-495E-95F2-D01E3CCF22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0138065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D04CB-9748-4372-972E-15DDD622F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95B804-1EBD-41EF-AE85-CB667D6EA1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8C91A4-F7BE-43EC-8EB4-15D6ADEBB0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9" indent="0">
              <a:buNone/>
              <a:defRPr sz="1400"/>
            </a:lvl2pPr>
            <a:lvl3pPr marL="914358" indent="0">
              <a:buNone/>
              <a:defRPr sz="1200"/>
            </a:lvl3pPr>
            <a:lvl4pPr marL="1371536" indent="0">
              <a:buNone/>
              <a:defRPr sz="1000"/>
            </a:lvl4pPr>
            <a:lvl5pPr marL="1828715" indent="0">
              <a:buNone/>
              <a:defRPr sz="1000"/>
            </a:lvl5pPr>
            <a:lvl6pPr marL="2285894" indent="0">
              <a:buNone/>
              <a:defRPr sz="1000"/>
            </a:lvl6pPr>
            <a:lvl7pPr marL="2743073" indent="0">
              <a:buNone/>
              <a:defRPr sz="1000"/>
            </a:lvl7pPr>
            <a:lvl8pPr marL="3200252" indent="0">
              <a:buNone/>
              <a:defRPr sz="1000"/>
            </a:lvl8pPr>
            <a:lvl9pPr marL="365743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49901F-6D6E-4873-9676-8FEA44B66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F059C-645E-4680-94F4-1286C084FF5F}" type="datetimeFigureOut">
              <a:rPr lang="en-AU" smtClean="0"/>
              <a:t>29/05/2025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959792-4F66-421B-ACC6-4747BD814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62E024-20CD-412A-BE04-38AA3D12E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3BE0-4BC5-460A-947E-3918A394BE5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0848068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72968-16F9-4252-9F49-90BEBD69B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BDB70E-4BBB-4164-B20D-4EF1A602B6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79" indent="0">
              <a:buNone/>
              <a:defRPr sz="2800"/>
            </a:lvl2pPr>
            <a:lvl3pPr marL="914358" indent="0">
              <a:buNone/>
              <a:defRPr sz="2400"/>
            </a:lvl3pPr>
            <a:lvl4pPr marL="1371536" indent="0">
              <a:buNone/>
              <a:defRPr sz="2000"/>
            </a:lvl4pPr>
            <a:lvl5pPr marL="1828715" indent="0">
              <a:buNone/>
              <a:defRPr sz="2000"/>
            </a:lvl5pPr>
            <a:lvl6pPr marL="2285894" indent="0">
              <a:buNone/>
              <a:defRPr sz="2000"/>
            </a:lvl6pPr>
            <a:lvl7pPr marL="2743073" indent="0">
              <a:buNone/>
              <a:defRPr sz="2000"/>
            </a:lvl7pPr>
            <a:lvl8pPr marL="3200252" indent="0">
              <a:buNone/>
              <a:defRPr sz="2000"/>
            </a:lvl8pPr>
            <a:lvl9pPr marL="365743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D0001D-2F49-47EB-8D72-68445FBE46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9" indent="0">
              <a:buNone/>
              <a:defRPr sz="1400"/>
            </a:lvl2pPr>
            <a:lvl3pPr marL="914358" indent="0">
              <a:buNone/>
              <a:defRPr sz="1200"/>
            </a:lvl3pPr>
            <a:lvl4pPr marL="1371536" indent="0">
              <a:buNone/>
              <a:defRPr sz="1000"/>
            </a:lvl4pPr>
            <a:lvl5pPr marL="1828715" indent="0">
              <a:buNone/>
              <a:defRPr sz="1000"/>
            </a:lvl5pPr>
            <a:lvl6pPr marL="2285894" indent="0">
              <a:buNone/>
              <a:defRPr sz="1000"/>
            </a:lvl6pPr>
            <a:lvl7pPr marL="2743073" indent="0">
              <a:buNone/>
              <a:defRPr sz="1000"/>
            </a:lvl7pPr>
            <a:lvl8pPr marL="3200252" indent="0">
              <a:buNone/>
              <a:defRPr sz="1000"/>
            </a:lvl8pPr>
            <a:lvl9pPr marL="365743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BDAA82-DDBA-457F-BB30-D074BC50A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F059C-645E-4680-94F4-1286C084FF5F}" type="datetimeFigureOut">
              <a:rPr lang="en-AU" smtClean="0"/>
              <a:t>29/05/2025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D554B8-E138-4958-A4F7-C41089EF7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A4084B-BC2C-4C40-B688-80A5BC3DD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3BE0-4BC5-460A-947E-3918A394BE5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39079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E814E-F2D0-D8AD-D503-327B2DEEC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4E67EC-E928-D39A-E016-97E7234D7A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B1E46D-E1B1-D788-B41F-25718BD6BB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127653-A8CB-21D1-F830-E30CEB9345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011CA9-9F24-4279-DB17-61FAE551F3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4228DE1-0A3D-7CAD-BBCC-C5CB01164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E63C1-1F2D-478D-A952-D3211AA2BEE1}" type="datetimeFigureOut">
              <a:rPr lang="en-AU" smtClean="0"/>
              <a:t>29/05/2025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5BAF296-E1CC-4161-F658-AE1F24923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C81A422-E88B-CAAC-09D5-E198F593A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EB9BD-1A9B-495E-95F2-D01E3CCF22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59415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D65B1-0263-6AA2-D2CC-5CCE58624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4D583E-E713-E76F-A05A-2DB2314E4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E63C1-1F2D-478D-A952-D3211AA2BEE1}" type="datetimeFigureOut">
              <a:rPr lang="en-AU" smtClean="0"/>
              <a:t>29/05/2025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4B137B-5F8C-D7F4-094A-2615B7653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B69E9F-A909-6A47-0376-4EC46ED3A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EB9BD-1A9B-495E-95F2-D01E3CCF22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65913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F06DD8-FC17-E119-E2B5-BAB1D1D67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E63C1-1F2D-478D-A952-D3211AA2BEE1}" type="datetimeFigureOut">
              <a:rPr lang="en-AU" smtClean="0"/>
              <a:t>29/05/2025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62BD3B0-BB7E-4577-2541-EE7A9C58E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05A9F7-5CF2-23C0-6D49-775C85DF5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EB9BD-1A9B-495E-95F2-D01E3CCF22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42935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3FBD1-2305-F7B6-9AFA-68E413E2F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F5E288-DAA2-11AF-C34F-DDDD2FEB88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43B1EB-89EA-61D2-615F-B375DC5753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017A0F-2A7C-6988-79E8-2F63E8DC1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E63C1-1F2D-478D-A952-D3211AA2BEE1}" type="datetimeFigureOut">
              <a:rPr lang="en-AU" smtClean="0"/>
              <a:t>29/05/2025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E5320E-87BA-7C35-6430-1F5077E84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FA758A-9D6F-88EC-6B41-A89AA70A8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EB9BD-1A9B-495E-95F2-D01E3CCF22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73604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75EF6A-AA51-0358-3B89-4251A555B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F43F4F-5CD9-3CCE-1446-81988CFEE4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7F3B32-108E-4793-FAE1-03F0FE8C1C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14FB8B-F161-647F-3E14-F4B4D1871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E63C1-1F2D-478D-A952-D3211AA2BEE1}" type="datetimeFigureOut">
              <a:rPr lang="en-AU" smtClean="0"/>
              <a:t>29/05/2025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7E961D-973B-BC59-D026-F5310EA79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87E686-C712-4E25-58EA-508111690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EB9BD-1A9B-495E-95F2-D01E3CCF22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91075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95602D0-5011-C4C7-2CC6-28CE930C5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03E7CE-F280-A7AE-3CAA-463FF41EF8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0A8663-27A5-0FFE-D2D3-81E7FF39AD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FE63C1-1F2D-478D-A952-D3211AA2BEE1}" type="datetimeFigureOut">
              <a:rPr lang="en-AU" smtClean="0"/>
              <a:t>29/05/2025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154D2E-8FD2-F2D8-D853-0423137C7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F7FC64-2FE1-3DFD-8306-19F7F67B38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C1EB9BD-1A9B-495E-95F2-D01E3CCF221B}" type="slidenum">
              <a:rPr lang="en-AU" smtClean="0"/>
              <a:t>‹#›</a:t>
            </a:fld>
            <a:endParaRPr lang="en-A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84B95A-C097-8A1C-16F8-48292F0EA7D2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752275" y="63500"/>
            <a:ext cx="730250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AU" sz="1200">
                <a:solidFill>
                  <a:srgbClr val="A80000">
                    <a:alpha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1328380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CE4C3BD-4A8E-4543-8034-F636EB676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74EEC3-B1E7-4337-8C25-87485B99A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C0BC5E-5B94-499C-A545-F8D6D7CC8E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AD639D-915E-4BA4-8D98-3A0B0B31F060}" type="datetimeFigureOut">
              <a:rPr lang="en-AU" smtClean="0"/>
              <a:t>29/05/2025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F5209A-96D3-4004-AC47-7A7827E3E7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484731-A771-41F1-B91D-922CB9FC1D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600D7-D8A9-443F-9969-05687463DEBA}" type="slidenum">
              <a:rPr lang="en-AU" smtClean="0"/>
              <a:t>‹#›</a:t>
            </a:fld>
            <a:endParaRPr lang="en-A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68586A-3E8C-4C31-9621-5F34C07D49A0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660200" y="0"/>
            <a:ext cx="730250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ctr"/>
            <a:r>
              <a:rPr lang="en-AU" sz="1200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4067722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B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56681285-FEDC-4561-ABD8-64B16E8E75A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457" y="4516972"/>
            <a:ext cx="1444836" cy="1975903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6C9985F9-8EF7-0B74-805C-0FF7493D87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3655" y="5894613"/>
            <a:ext cx="802800" cy="598253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A47B0210-06C4-5A8B-E212-04AF337AFA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16479" y="5625228"/>
            <a:ext cx="1850400" cy="867638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C012F7A0-E0F2-297F-FA3C-31432392DB56}"/>
              </a:ext>
            </a:extLst>
          </p:cNvPr>
          <p:cNvSpPr txBox="1">
            <a:spLocks/>
          </p:cNvSpPr>
          <p:nvPr/>
        </p:nvSpPr>
        <p:spPr>
          <a:xfrm>
            <a:off x="1216455" y="1480859"/>
            <a:ext cx="6246472" cy="2750899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Medium" panose="02000000000000000000" pitchFamily="2" charset="0"/>
                <a:ea typeface="Roboto Medium" panose="02000000000000000000" pitchFamily="2" charset="0"/>
                <a:cs typeface="+mn-cs"/>
              </a:rPr>
              <a:t>Teaching and Learning Leaders conference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Medium" panose="02000000000000000000" pitchFamily="2" charset="0"/>
                <a:ea typeface="Roboto Medium" panose="02000000000000000000" pitchFamily="2" charset="0"/>
                <a:cs typeface="+mn-cs"/>
              </a:rPr>
              <a:t>March 2025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6600" dirty="0">
                <a:latin typeface="Roboto Medium" panose="02000000000000000000" pitchFamily="2" charset="0"/>
                <a:ea typeface="Roboto Medium" panose="02000000000000000000" pitchFamily="2" charset="0"/>
              </a:rPr>
              <a:t>Summary feedback data</a:t>
            </a:r>
            <a:endParaRPr kumimoji="0" lang="en-AU" sz="6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boto Medium" panose="02000000000000000000" pitchFamily="2" charset="0"/>
              <a:ea typeface="Roboto Medium" panose="02000000000000000000" pitchFamily="2" charset="0"/>
              <a:cs typeface="+mn-cs"/>
            </a:endParaRP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712DA8B7-B617-14F4-2F58-F1580BD225EB}"/>
              </a:ext>
            </a:extLst>
          </p:cNvPr>
          <p:cNvSpPr txBox="1">
            <a:spLocks/>
          </p:cNvSpPr>
          <p:nvPr/>
        </p:nvSpPr>
        <p:spPr>
          <a:xfrm>
            <a:off x="1381708" y="3606800"/>
            <a:ext cx="4879545" cy="21259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AU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 Light" panose="02000000000000000000" pitchFamily="2" charset="0"/>
              <a:ea typeface="Roboto Light" panose="02000000000000000000" pitchFamily="2" charset="0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57495F0F-37BD-7302-3E50-121AE2B7AA0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t="31739" r="21064"/>
          <a:stretch/>
        </p:blipFill>
        <p:spPr>
          <a:xfrm>
            <a:off x="7711737" y="0"/>
            <a:ext cx="4480264" cy="392674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271EBB-A3ED-45F6-B097-719B9A897533}"/>
              </a:ext>
            </a:extLst>
          </p:cNvPr>
          <p:cNvSpPr txBox="1"/>
          <p:nvPr/>
        </p:nvSpPr>
        <p:spPr>
          <a:xfrm>
            <a:off x="9494874" y="4316819"/>
            <a:ext cx="2519917" cy="2371060"/>
          </a:xfrm>
          <a:prstGeom prst="rect">
            <a:avLst/>
          </a:prstGeom>
          <a:solidFill>
            <a:srgbClr val="7AB80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7545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aph of different colored squares&#10;&#10;AI-generated content may be incorrect.">
            <a:extLst>
              <a:ext uri="{FF2B5EF4-FFF2-40B4-BE49-F238E27FC236}">
                <a16:creationId xmlns:a16="http://schemas.microsoft.com/office/drawing/2014/main" id="{98D01E2D-CBF1-E686-6845-3F5366DCC5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16"/>
          <a:stretch/>
        </p:blipFill>
        <p:spPr>
          <a:xfrm>
            <a:off x="361707" y="4177583"/>
            <a:ext cx="5026353" cy="166543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07E111B-FB43-BCB0-C3B2-E33722B38FA3}"/>
              </a:ext>
            </a:extLst>
          </p:cNvPr>
          <p:cNvSpPr txBox="1"/>
          <p:nvPr/>
        </p:nvSpPr>
        <p:spPr>
          <a:xfrm>
            <a:off x="403975" y="4161627"/>
            <a:ext cx="20392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I am supportive of the direction for Subject Renewal.</a:t>
            </a:r>
            <a:endParaRPr lang="en-AU" sz="12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9DBAD486-222D-61B2-7BEA-97CA5F2E96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10"/>
          <a:stretch/>
        </p:blipFill>
        <p:spPr>
          <a:xfrm>
            <a:off x="361707" y="1596675"/>
            <a:ext cx="4946682" cy="218529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3E30712-D23D-918F-3988-AC28D61F80A0}"/>
              </a:ext>
            </a:extLst>
          </p:cNvPr>
          <p:cNvSpPr txBox="1"/>
          <p:nvPr/>
        </p:nvSpPr>
        <p:spPr>
          <a:xfrm>
            <a:off x="403975" y="1895732"/>
            <a:ext cx="20392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I was aware that the SACE Board had started a Subject Renewal program</a:t>
            </a:r>
            <a:endParaRPr lang="en-AU" sz="12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pic>
        <p:nvPicPr>
          <p:cNvPr id="8" name="Picture 7" descr="A graph of different colored squares&#10;&#10;AI-generated content may be incorrect.">
            <a:extLst>
              <a:ext uri="{FF2B5EF4-FFF2-40B4-BE49-F238E27FC236}">
                <a16:creationId xmlns:a16="http://schemas.microsoft.com/office/drawing/2014/main" id="{71B53CC8-7C6E-C897-74CB-3A39DB3F2E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57"/>
          <a:stretch/>
        </p:blipFill>
        <p:spPr>
          <a:xfrm>
            <a:off x="6165481" y="2141344"/>
            <a:ext cx="4781283" cy="166526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A1B053-5C14-BD2A-8438-D568467655AA}"/>
              </a:ext>
            </a:extLst>
          </p:cNvPr>
          <p:cNvSpPr txBox="1"/>
          <p:nvPr/>
        </p:nvSpPr>
        <p:spPr>
          <a:xfrm>
            <a:off x="6207748" y="1851061"/>
            <a:ext cx="2588780" cy="102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I am supportive of the drivers for Subject Renewal: Agency, Deep authentic learning, Natural evidence of learning, Metacognition and Capabilities</a:t>
            </a:r>
            <a:endParaRPr lang="en-AU" sz="12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D2318F3-FA97-CD64-01C9-426BD01F70AD}"/>
              </a:ext>
            </a:extLst>
          </p:cNvPr>
          <p:cNvSpPr txBox="1"/>
          <p:nvPr/>
        </p:nvSpPr>
        <p:spPr>
          <a:xfrm>
            <a:off x="6248400" y="4138041"/>
            <a:ext cx="495812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</a:rPr>
              <a:t>What information do you need right now to support your teachers?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A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</a:rPr>
              <a:t>Feedback opportunities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A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</a:rPr>
              <a:t>Progress updates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A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</a:rPr>
              <a:t>Capabilities information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A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</a:rPr>
              <a:t>Timelines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A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</a:rPr>
              <a:t>Presentation slides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AU" sz="1200" dirty="0">
              <a:solidFill>
                <a:prstClr val="black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9594F78A-5D1B-A2DB-7D02-24F3CC3E7DCD}"/>
              </a:ext>
            </a:extLst>
          </p:cNvPr>
          <p:cNvSpPr txBox="1">
            <a:spLocks/>
          </p:cNvSpPr>
          <p:nvPr/>
        </p:nvSpPr>
        <p:spPr>
          <a:xfrm>
            <a:off x="428" y="241"/>
            <a:ext cx="12192344" cy="1303109"/>
          </a:xfrm>
          <a:prstGeom prst="rect">
            <a:avLst/>
          </a:prstGeom>
          <a:solidFill>
            <a:srgbClr val="8EC155"/>
          </a:solidFill>
        </p:spPr>
        <p:txBody>
          <a:bodyPr vert="horz" lIns="91434" tIns="45717" rIns="91434" bIns="4571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358"/>
            <a:r>
              <a:rPr lang="en-US" dirty="0">
                <a:solidFill>
                  <a:prstClr val="white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 Subject Renewal</a:t>
            </a:r>
            <a:endParaRPr lang="en-AU" dirty="0">
              <a:solidFill>
                <a:prstClr val="white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pic>
        <p:nvPicPr>
          <p:cNvPr id="15" name="Picture 14" descr="A drawing of a person&#10;&#10;Description automatically generated">
            <a:extLst>
              <a:ext uri="{FF2B5EF4-FFF2-40B4-BE49-F238E27FC236}">
                <a16:creationId xmlns:a16="http://schemas.microsoft.com/office/drawing/2014/main" id="{90CA1FF3-A0CA-E173-796A-1A8989F931E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3910" y="5730071"/>
            <a:ext cx="2654457" cy="866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05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graph&#10;&#10;AI-generated content may be incorrect.">
            <a:extLst>
              <a:ext uri="{FF2B5EF4-FFF2-40B4-BE49-F238E27FC236}">
                <a16:creationId xmlns:a16="http://schemas.microsoft.com/office/drawing/2014/main" id="{31DA27A2-14D2-ECAD-09BB-D7F76C3E33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22"/>
          <a:stretch/>
        </p:blipFill>
        <p:spPr>
          <a:xfrm>
            <a:off x="366150" y="4821650"/>
            <a:ext cx="5343342" cy="1774644"/>
          </a:xfrm>
          <a:prstGeom prst="rect">
            <a:avLst/>
          </a:prstGeom>
        </p:spPr>
      </p:pic>
      <p:pic>
        <p:nvPicPr>
          <p:cNvPr id="3" name="Picture 2" descr="A screenshot of a graph&#10;&#10;AI-generated content may be incorrect.">
            <a:extLst>
              <a:ext uri="{FF2B5EF4-FFF2-40B4-BE49-F238E27FC236}">
                <a16:creationId xmlns:a16="http://schemas.microsoft.com/office/drawing/2014/main" id="{18A031C5-0A7D-E1CA-4DD2-760DECF0F3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521" b="2388"/>
          <a:stretch/>
        </p:blipFill>
        <p:spPr>
          <a:xfrm>
            <a:off x="307093" y="2194560"/>
            <a:ext cx="5435340" cy="23586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07E111B-FB43-BCB0-C3B2-E33722B38FA3}"/>
              </a:ext>
            </a:extLst>
          </p:cNvPr>
          <p:cNvSpPr txBox="1"/>
          <p:nvPr/>
        </p:nvSpPr>
        <p:spPr>
          <a:xfrm>
            <a:off x="294593" y="1608175"/>
            <a:ext cx="4012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How supportive are you of the SACE Board's strategic vision and direction for Capabilities and Learner Profile?</a:t>
            </a:r>
            <a:endParaRPr lang="en-AU" sz="12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7A1B053-5C14-BD2A-8438-D568467655AA}"/>
              </a:ext>
            </a:extLst>
          </p:cNvPr>
          <p:cNvSpPr txBox="1"/>
          <p:nvPr/>
        </p:nvSpPr>
        <p:spPr>
          <a:xfrm>
            <a:off x="294593" y="4758191"/>
            <a:ext cx="20392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Where are you on the interest curve?</a:t>
            </a:r>
            <a:endParaRPr lang="en-AU" sz="12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D2318F3-FA97-CD64-01C9-426BD01F70AD}"/>
              </a:ext>
            </a:extLst>
          </p:cNvPr>
          <p:cNvSpPr txBox="1"/>
          <p:nvPr/>
        </p:nvSpPr>
        <p:spPr>
          <a:xfrm>
            <a:off x="6096000" y="1608175"/>
            <a:ext cx="6001511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Roboto Medium" panose="02000000000000000000" pitchFamily="2" charset="0"/>
                <a:ea typeface="Roboto Medium" panose="02000000000000000000" pitchFamily="2" charset="0"/>
              </a:rPr>
              <a:t>What opportunities do you see?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</a:rPr>
              <a:t>Replacing ATAR – if universities/employers buy in, LP could revolutionize credentialing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</a:rPr>
              <a:t>Supporting diverse learners – esp. those underserved by traditional exams.  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</a:rPr>
              <a:t>Real-world skill recognition – helping students articulate strengths beyond grades.  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</a:rPr>
              <a:t>Teacher &amp; system growth – shifting pedagogy toward student-centered, capability-focused learning.  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9594F78A-5D1B-A2DB-7D02-24F3CC3E7DCD}"/>
              </a:ext>
            </a:extLst>
          </p:cNvPr>
          <p:cNvSpPr txBox="1">
            <a:spLocks/>
          </p:cNvSpPr>
          <p:nvPr/>
        </p:nvSpPr>
        <p:spPr>
          <a:xfrm>
            <a:off x="428" y="241"/>
            <a:ext cx="12192344" cy="1303109"/>
          </a:xfrm>
          <a:prstGeom prst="rect">
            <a:avLst/>
          </a:prstGeom>
          <a:solidFill>
            <a:srgbClr val="8EC155"/>
          </a:solidFill>
        </p:spPr>
        <p:txBody>
          <a:bodyPr vert="horz" lIns="91434" tIns="45717" rIns="91434" bIns="4571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358"/>
            <a:r>
              <a:rPr lang="en-US" dirty="0">
                <a:solidFill>
                  <a:prstClr val="white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 Capabilities and Learner Profile</a:t>
            </a:r>
            <a:endParaRPr lang="en-AU" dirty="0">
              <a:solidFill>
                <a:prstClr val="white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pic>
        <p:nvPicPr>
          <p:cNvPr id="15" name="Picture 14" descr="A drawing of a person&#10;&#10;Description automatically generated">
            <a:extLst>
              <a:ext uri="{FF2B5EF4-FFF2-40B4-BE49-F238E27FC236}">
                <a16:creationId xmlns:a16="http://schemas.microsoft.com/office/drawing/2014/main" id="{90CA1FF3-A0CA-E173-796A-1A8989F931E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3910" y="5730071"/>
            <a:ext cx="2654457" cy="8662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D0E5FA2-3311-9C43-064B-A149DA14BDBB}"/>
              </a:ext>
            </a:extLst>
          </p:cNvPr>
          <p:cNvSpPr txBox="1"/>
          <p:nvPr/>
        </p:nvSpPr>
        <p:spPr>
          <a:xfrm>
            <a:off x="4251960" y="1805340"/>
            <a:ext cx="13869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200" dirty="0">
                <a:solidFill>
                  <a:schemeClr val="tx2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3.8 average rating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07FFA5-8C4D-E67B-4DBF-77D0A00FADF5}"/>
              </a:ext>
            </a:extLst>
          </p:cNvPr>
          <p:cNvSpPr txBox="1"/>
          <p:nvPr/>
        </p:nvSpPr>
        <p:spPr>
          <a:xfrm>
            <a:off x="6096000" y="3497875"/>
            <a:ext cx="5801407" cy="19543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Roboto Medium" panose="02000000000000000000" pitchFamily="2" charset="0"/>
                <a:ea typeface="Roboto Medium" panose="02000000000000000000" pitchFamily="2" charset="0"/>
              </a:rPr>
              <a:t>What do you need?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</a:rPr>
              <a:t>Concrete examples – rubrics, sample assessments, and case studies.  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</a:rPr>
              <a:t>Tertiary &amp; employer recognition – SATAC/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</a:rPr>
              <a:t>uni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</a:rPr>
              <a:t> engagement is crucial.  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</a:rPr>
              <a:t>Digital tools – e-portfolios for easy evidence collection.  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</a:rPr>
              <a:t>Teacher support – PD, workload considerations, and clear guidelines.  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</a:rPr>
              <a:t>Flexible but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</a:rPr>
              <a:t>standardised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</a:rPr>
              <a:t> framework – balance consistency and school autonomy.  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</a:rPr>
              <a:t>Clarity on future use – will this replace ATAR? how will it benefit students?  </a:t>
            </a: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282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7E111B-FB43-BCB0-C3B2-E33722B38FA3}"/>
              </a:ext>
            </a:extLst>
          </p:cNvPr>
          <p:cNvSpPr txBox="1"/>
          <p:nvPr/>
        </p:nvSpPr>
        <p:spPr>
          <a:xfrm>
            <a:off x="294593" y="2101951"/>
            <a:ext cx="4012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How supportive are you of the SACE Board's strategic vision and direction for Recognition of Aboriginal Cultural Knowledge and Learning?</a:t>
            </a:r>
            <a:endParaRPr lang="en-AU" sz="12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D2318F3-FA97-CD64-01C9-426BD01F70AD}"/>
              </a:ext>
            </a:extLst>
          </p:cNvPr>
          <p:cNvSpPr txBox="1"/>
          <p:nvPr/>
        </p:nvSpPr>
        <p:spPr>
          <a:xfrm>
            <a:off x="6449569" y="2101951"/>
            <a:ext cx="5327903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Roboto Medium" panose="02000000000000000000" pitchFamily="2" charset="0"/>
                <a:ea typeface="Roboto Medium" panose="02000000000000000000" pitchFamily="2" charset="0"/>
              </a:rPr>
              <a:t>What resonates?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</a:rPr>
              <a:t>Cultural Justice – valuing Indigenous knowledge in formal education.  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</a:rPr>
              <a:t>Student Pride &amp; Belonging – students see their culture as an asset.  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</a:rPr>
              <a:t>Alternative Pathways – credits for real-world, community-based learning.  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</a:rPr>
              <a:t>Potential Expansion – could this model work for other marginalized groups?  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Roboto Medium" panose="02000000000000000000" pitchFamily="2" charset="0"/>
                <a:ea typeface="Roboto Medium" panose="02000000000000000000" pitchFamily="2" charset="0"/>
              </a:rPr>
              <a:t>Challenges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</a:rPr>
              <a:t>Scalability – small schools, disconnected students  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</a:rPr>
              <a:t>Tertiary/Employment Recognition – how will universities treat these credits?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</a:rPr>
              <a:t>Resources &amp; Training – how can schools without strong community ties implement this?</a:t>
            </a: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9594F78A-5D1B-A2DB-7D02-24F3CC3E7DCD}"/>
              </a:ext>
            </a:extLst>
          </p:cNvPr>
          <p:cNvSpPr txBox="1">
            <a:spLocks/>
          </p:cNvSpPr>
          <p:nvPr/>
        </p:nvSpPr>
        <p:spPr>
          <a:xfrm>
            <a:off x="428" y="241"/>
            <a:ext cx="12192344" cy="1303109"/>
          </a:xfrm>
          <a:prstGeom prst="rect">
            <a:avLst/>
          </a:prstGeom>
          <a:solidFill>
            <a:srgbClr val="8EC155"/>
          </a:solidFill>
        </p:spPr>
        <p:txBody>
          <a:bodyPr vert="horz" lIns="91434" tIns="45717" rIns="91434" bIns="4571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358"/>
            <a:r>
              <a:rPr lang="en-US" sz="3200" dirty="0">
                <a:solidFill>
                  <a:prstClr val="white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 Recognition of Aboriginal Cultural Knowledge and Learning</a:t>
            </a:r>
            <a:endParaRPr lang="en-AU" sz="3200" dirty="0">
              <a:solidFill>
                <a:prstClr val="white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pic>
        <p:nvPicPr>
          <p:cNvPr id="15" name="Picture 14" descr="A drawing of a person&#10;&#10;Description automatically generated">
            <a:extLst>
              <a:ext uri="{FF2B5EF4-FFF2-40B4-BE49-F238E27FC236}">
                <a16:creationId xmlns:a16="http://schemas.microsoft.com/office/drawing/2014/main" id="{90CA1FF3-A0CA-E173-796A-1A8989F931E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60" y="5667217"/>
            <a:ext cx="2654457" cy="8662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D0E5FA2-3311-9C43-064B-A149DA14BDBB}"/>
              </a:ext>
            </a:extLst>
          </p:cNvPr>
          <p:cNvSpPr txBox="1"/>
          <p:nvPr/>
        </p:nvSpPr>
        <p:spPr>
          <a:xfrm>
            <a:off x="4251960" y="2491140"/>
            <a:ext cx="13869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200" dirty="0">
                <a:solidFill>
                  <a:schemeClr val="tx2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4.5 average rating</a:t>
            </a:r>
          </a:p>
        </p:txBody>
      </p:sp>
      <p:pic>
        <p:nvPicPr>
          <p:cNvPr id="4" name="Picture 3" descr="A screenshot of a survey&#10;&#10;AI-generated content may be incorrect.">
            <a:extLst>
              <a:ext uri="{FF2B5EF4-FFF2-40B4-BE49-F238E27FC236}">
                <a16:creationId xmlns:a16="http://schemas.microsoft.com/office/drawing/2014/main" id="{4E38EC1F-FA8D-705D-6B40-6026DF4D00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270" b="2906"/>
          <a:stretch/>
        </p:blipFill>
        <p:spPr>
          <a:xfrm>
            <a:off x="258017" y="2773279"/>
            <a:ext cx="5451475" cy="2333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533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9594F78A-5D1B-A2DB-7D02-24F3CC3E7DCD}"/>
              </a:ext>
            </a:extLst>
          </p:cNvPr>
          <p:cNvSpPr txBox="1">
            <a:spLocks/>
          </p:cNvSpPr>
          <p:nvPr/>
        </p:nvSpPr>
        <p:spPr>
          <a:xfrm>
            <a:off x="428" y="241"/>
            <a:ext cx="12192344" cy="1303109"/>
          </a:xfrm>
          <a:prstGeom prst="rect">
            <a:avLst/>
          </a:prstGeom>
          <a:solidFill>
            <a:srgbClr val="8EC155"/>
          </a:solidFill>
        </p:spPr>
        <p:txBody>
          <a:bodyPr vert="horz" lIns="91434" tIns="45717" rIns="91434" bIns="4571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358"/>
            <a:r>
              <a:rPr lang="en-US" sz="3200" dirty="0">
                <a:solidFill>
                  <a:prstClr val="white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 Stage 2 Activating Identities and Futures (AIF)</a:t>
            </a:r>
            <a:endParaRPr lang="en-AU" sz="3200" dirty="0">
              <a:solidFill>
                <a:prstClr val="white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D3DC50-5583-3356-FA68-40AE894DBCA9}"/>
              </a:ext>
            </a:extLst>
          </p:cNvPr>
          <p:cNvSpPr txBox="1"/>
          <p:nvPr/>
        </p:nvSpPr>
        <p:spPr>
          <a:xfrm>
            <a:off x="228029" y="1484350"/>
            <a:ext cx="14478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AU" sz="1200" dirty="0">
                <a:latin typeface="Roboto Medium" panose="02000000000000000000" pitchFamily="2" charset="0"/>
                <a:ea typeface="Roboto Medium" panose="02000000000000000000" pitchFamily="2" charset="0"/>
              </a:rPr>
              <a:t>What resonates?</a:t>
            </a:r>
            <a:endParaRPr lang="en-AU" sz="12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36DF876F-9E92-0A9E-392C-1228D4E1A4DA}"/>
              </a:ext>
            </a:extLst>
          </p:cNvPr>
          <p:cNvSpPr/>
          <p:nvPr/>
        </p:nvSpPr>
        <p:spPr>
          <a:xfrm>
            <a:off x="3404398" y="1844799"/>
            <a:ext cx="2144267" cy="1410450"/>
          </a:xfrm>
          <a:prstGeom prst="wedgeRoundRectCallout">
            <a:avLst>
              <a:gd name="adj1" fmla="val 44466"/>
              <a:gd name="adj2" fmla="val 63850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AU" sz="1200" dirty="0">
                <a:latin typeface="Roboto Medium" panose="02000000000000000000" pitchFamily="2" charset="0"/>
                <a:ea typeface="Roboto Medium" panose="02000000000000000000" pitchFamily="2" charset="0"/>
              </a:rPr>
              <a:t>Student agency. Self-directed learning. Fosters independence.</a:t>
            </a:r>
          </a:p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AU" sz="1200" dirty="0">
                <a:latin typeface="Roboto Medium" panose="02000000000000000000" pitchFamily="2" charset="0"/>
                <a:ea typeface="Roboto Medium" panose="02000000000000000000" pitchFamily="2" charset="0"/>
              </a:rPr>
              <a:t>Positive shift from traditional teacher-directed models.</a:t>
            </a:r>
          </a:p>
        </p:txBody>
      </p:sp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ED6A0585-CEBA-B954-00B5-E30D296343CC}"/>
              </a:ext>
            </a:extLst>
          </p:cNvPr>
          <p:cNvSpPr/>
          <p:nvPr/>
        </p:nvSpPr>
        <p:spPr>
          <a:xfrm>
            <a:off x="3404396" y="5207148"/>
            <a:ext cx="2144267" cy="1410450"/>
          </a:xfrm>
          <a:prstGeom prst="wedgeRoundRectCallout">
            <a:avLst>
              <a:gd name="adj1" fmla="val 40468"/>
              <a:gd name="adj2" fmla="val 62500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200" dirty="0">
                <a:latin typeface="Roboto Medium" panose="02000000000000000000" pitchFamily="2" charset="0"/>
                <a:ea typeface="Roboto Medium" panose="02000000000000000000" pitchFamily="2" charset="0"/>
              </a:rPr>
              <a:t>Teacher mindset &amp; pedagogy shift.</a:t>
            </a:r>
          </a:p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200" dirty="0">
                <a:latin typeface="Roboto Medium" panose="02000000000000000000" pitchFamily="2" charset="0"/>
                <a:ea typeface="Roboto Medium" panose="02000000000000000000" pitchFamily="2" charset="0"/>
              </a:rPr>
              <a:t>Moving from a directive role to a facilitator role.</a:t>
            </a:r>
          </a:p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200" dirty="0">
                <a:latin typeface="Roboto Medium" panose="02000000000000000000" pitchFamily="2" charset="0"/>
                <a:ea typeface="Roboto Medium" panose="02000000000000000000" pitchFamily="2" charset="0"/>
              </a:rPr>
              <a:t>Passionate teachers are key.</a:t>
            </a:r>
          </a:p>
        </p:txBody>
      </p:sp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0169AEC3-6D31-F43A-4A31-2F17718677A3}"/>
              </a:ext>
            </a:extLst>
          </p:cNvPr>
          <p:cNvSpPr/>
          <p:nvPr/>
        </p:nvSpPr>
        <p:spPr>
          <a:xfrm>
            <a:off x="3404397" y="3525973"/>
            <a:ext cx="2144267" cy="1410450"/>
          </a:xfrm>
          <a:prstGeom prst="wedgeRoundRectCallout">
            <a:avLst>
              <a:gd name="adj1" fmla="val 45354"/>
              <a:gd name="adj2" fmla="val 59124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200" dirty="0">
                <a:latin typeface="Roboto Medium" panose="02000000000000000000" pitchFamily="2" charset="0"/>
                <a:ea typeface="Roboto Medium" panose="02000000000000000000" pitchFamily="2" charset="0"/>
              </a:rPr>
              <a:t>Metacognition &amp; lifelong learning.</a:t>
            </a:r>
          </a:p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200" dirty="0">
                <a:latin typeface="Roboto Medium" panose="02000000000000000000" pitchFamily="2" charset="0"/>
                <a:ea typeface="Roboto Medium" panose="02000000000000000000" pitchFamily="2" charset="0"/>
              </a:rPr>
              <a:t>Preparing students for learning beyond school.  </a:t>
            </a:r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0CAEB824-E639-A9E1-8895-5951D2A7181C}"/>
              </a:ext>
            </a:extLst>
          </p:cNvPr>
          <p:cNvSpPr/>
          <p:nvPr/>
        </p:nvSpPr>
        <p:spPr>
          <a:xfrm>
            <a:off x="228029" y="1836299"/>
            <a:ext cx="2144267" cy="1410450"/>
          </a:xfrm>
          <a:prstGeom prst="wedgeRoundRectCallout">
            <a:avLst>
              <a:gd name="adj1" fmla="val -43043"/>
              <a:gd name="adj2" fmla="val 65877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200" dirty="0">
                <a:latin typeface="Roboto Medium" panose="02000000000000000000" pitchFamily="2" charset="0"/>
                <a:ea typeface="Roboto Medium" panose="02000000000000000000" pitchFamily="2" charset="0"/>
              </a:rPr>
              <a:t>Engagement &amp; authentic learning.</a:t>
            </a:r>
          </a:p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200" dirty="0">
                <a:latin typeface="Roboto Medium" panose="02000000000000000000" pitchFamily="2" charset="0"/>
                <a:ea typeface="Roboto Medium" panose="02000000000000000000" pitchFamily="2" charset="0"/>
              </a:rPr>
              <a:t>Students excited by choice and deep interest in topics.</a:t>
            </a:r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94A19CF3-2115-D7EC-A0BB-F7E5D9A75349}"/>
              </a:ext>
            </a:extLst>
          </p:cNvPr>
          <p:cNvSpPr/>
          <p:nvPr/>
        </p:nvSpPr>
        <p:spPr>
          <a:xfrm>
            <a:off x="228029" y="3521724"/>
            <a:ext cx="2144267" cy="1410450"/>
          </a:xfrm>
          <a:prstGeom prst="wedgeRoundRectCallout">
            <a:avLst>
              <a:gd name="adj1" fmla="val -40378"/>
              <a:gd name="adj2" fmla="val 64526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200" dirty="0">
                <a:latin typeface="Roboto Medium" panose="02000000000000000000" pitchFamily="2" charset="0"/>
                <a:ea typeface="Roboto Medium" panose="02000000000000000000" pitchFamily="2" charset="0"/>
              </a:rPr>
              <a:t>Positive experiences in pilot schools.</a:t>
            </a:r>
          </a:p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200" dirty="0">
                <a:latin typeface="Roboto Medium" panose="02000000000000000000" pitchFamily="2" charset="0"/>
                <a:ea typeface="Roboto Medium" panose="02000000000000000000" pitchFamily="2" charset="0"/>
              </a:rPr>
              <a:t>Confirmation that AIF is working</a:t>
            </a:r>
          </a:p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200" dirty="0">
                <a:latin typeface="Roboto Medium" panose="02000000000000000000" pitchFamily="2" charset="0"/>
                <a:ea typeface="Roboto Medium" panose="02000000000000000000" pitchFamily="2" charset="0"/>
              </a:rPr>
              <a:t>Success stories of disengaged students</a:t>
            </a:r>
          </a:p>
        </p:txBody>
      </p:sp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845B253D-2C7E-8B7D-1D11-5416C9D3DE57}"/>
              </a:ext>
            </a:extLst>
          </p:cNvPr>
          <p:cNvSpPr/>
          <p:nvPr/>
        </p:nvSpPr>
        <p:spPr>
          <a:xfrm>
            <a:off x="228029" y="5207148"/>
            <a:ext cx="2144267" cy="1410450"/>
          </a:xfrm>
          <a:prstGeom prst="wedgeRoundRectCallout">
            <a:avLst>
              <a:gd name="adj1" fmla="val -38157"/>
              <a:gd name="adj2" fmla="val 65877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200" dirty="0">
                <a:latin typeface="Roboto Medium" panose="02000000000000000000" pitchFamily="2" charset="0"/>
                <a:ea typeface="Roboto Medium" panose="02000000000000000000" pitchFamily="2" charset="0"/>
              </a:rPr>
              <a:t>Natural evidence &amp; capabilities</a:t>
            </a:r>
          </a:p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200" dirty="0">
                <a:latin typeface="Roboto Medium" panose="02000000000000000000" pitchFamily="2" charset="0"/>
                <a:ea typeface="Roboto Medium" panose="02000000000000000000" pitchFamily="2" charset="0"/>
              </a:rPr>
              <a:t>Valuing real-world learning.</a:t>
            </a:r>
          </a:p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200" dirty="0">
                <a:latin typeface="Roboto Medium" panose="02000000000000000000" pitchFamily="2" charset="0"/>
                <a:ea typeface="Roboto Medium" panose="02000000000000000000" pitchFamily="2" charset="0"/>
              </a:rPr>
              <a:t>Support for capabilities-based assessment.</a:t>
            </a:r>
          </a:p>
        </p:txBody>
      </p:sp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34A40C96-375B-8AB5-C9F3-1991B440A4A7}"/>
              </a:ext>
            </a:extLst>
          </p:cNvPr>
          <p:cNvSpPr/>
          <p:nvPr/>
        </p:nvSpPr>
        <p:spPr>
          <a:xfrm>
            <a:off x="6892884" y="1836225"/>
            <a:ext cx="2144267" cy="1410450"/>
          </a:xfrm>
          <a:prstGeom prst="wedgeRoundRectCallout">
            <a:avLst>
              <a:gd name="adj1" fmla="val -43043"/>
              <a:gd name="adj2" fmla="val 65877"/>
              <a:gd name="adj3" fmla="val 16667"/>
            </a:avLst>
          </a:prstGeom>
          <a:solidFill>
            <a:srgbClr val="903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200" dirty="0">
                <a:latin typeface="Roboto Medium" panose="02000000000000000000" pitchFamily="2" charset="0"/>
                <a:ea typeface="Roboto Medium" panose="02000000000000000000" pitchFamily="2" charset="0"/>
              </a:rPr>
              <a:t>Teachers struggling to move away from scaffolding and templates</a:t>
            </a:r>
          </a:p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200" dirty="0">
                <a:latin typeface="Roboto Medium" panose="02000000000000000000" pitchFamily="2" charset="0"/>
                <a:ea typeface="Roboto Medium" panose="02000000000000000000" pitchFamily="2" charset="0"/>
              </a:rPr>
              <a:t>Students used to being "spoon-fed" may resist.</a:t>
            </a:r>
          </a:p>
        </p:txBody>
      </p:sp>
      <p:sp>
        <p:nvSpPr>
          <p:cNvPr id="14" name="Speech Bubble: Rectangle with Corners Rounded 13">
            <a:extLst>
              <a:ext uri="{FF2B5EF4-FFF2-40B4-BE49-F238E27FC236}">
                <a16:creationId xmlns:a16="http://schemas.microsoft.com/office/drawing/2014/main" id="{6AE17538-DEA5-BB74-DC09-79D89A4A45BF}"/>
              </a:ext>
            </a:extLst>
          </p:cNvPr>
          <p:cNvSpPr/>
          <p:nvPr/>
        </p:nvSpPr>
        <p:spPr>
          <a:xfrm>
            <a:off x="9808043" y="1836225"/>
            <a:ext cx="2144267" cy="1410450"/>
          </a:xfrm>
          <a:prstGeom prst="wedgeRoundRectCallout">
            <a:avLst>
              <a:gd name="adj1" fmla="val 50325"/>
              <a:gd name="adj2" fmla="val 64512"/>
              <a:gd name="adj3" fmla="val 16667"/>
            </a:avLst>
          </a:prstGeom>
          <a:solidFill>
            <a:srgbClr val="903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200" dirty="0">
                <a:latin typeface="Roboto Medium" panose="02000000000000000000" pitchFamily="2" charset="0"/>
                <a:ea typeface="Roboto Medium" panose="02000000000000000000" pitchFamily="2" charset="0"/>
              </a:rPr>
              <a:t>Fear of AIF becoming over-structured, formulaic.</a:t>
            </a:r>
          </a:p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200" dirty="0">
                <a:latin typeface="Roboto Medium" panose="02000000000000000000" pitchFamily="2" charset="0"/>
                <a:ea typeface="Roboto Medium" panose="02000000000000000000" pitchFamily="2" charset="0"/>
              </a:rPr>
              <a:t>Ensuring fairness and consistency in grading</a:t>
            </a:r>
          </a:p>
        </p:txBody>
      </p:sp>
      <p:sp>
        <p:nvSpPr>
          <p:cNvPr id="15" name="Speech Bubble: Rectangle with Corners Rounded 14">
            <a:extLst>
              <a:ext uri="{FF2B5EF4-FFF2-40B4-BE49-F238E27FC236}">
                <a16:creationId xmlns:a16="http://schemas.microsoft.com/office/drawing/2014/main" id="{0F16BE1F-6E23-7ACE-471C-FB388677736D}"/>
              </a:ext>
            </a:extLst>
          </p:cNvPr>
          <p:cNvSpPr/>
          <p:nvPr/>
        </p:nvSpPr>
        <p:spPr>
          <a:xfrm>
            <a:off x="6962565" y="5207148"/>
            <a:ext cx="2144267" cy="1410450"/>
          </a:xfrm>
          <a:prstGeom prst="wedgeRoundRectCallout">
            <a:avLst>
              <a:gd name="adj1" fmla="val -43043"/>
              <a:gd name="adj2" fmla="val 65877"/>
              <a:gd name="adj3" fmla="val 16667"/>
            </a:avLst>
          </a:prstGeom>
          <a:solidFill>
            <a:srgbClr val="903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200" dirty="0">
                <a:latin typeface="Roboto Medium" panose="02000000000000000000" pitchFamily="2" charset="0"/>
                <a:ea typeface="Roboto Medium" panose="02000000000000000000" pitchFamily="2" charset="0"/>
              </a:rPr>
              <a:t>Equity &amp; accessibility</a:t>
            </a:r>
          </a:p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200" dirty="0">
                <a:latin typeface="Roboto Medium" panose="02000000000000000000" pitchFamily="2" charset="0"/>
                <a:ea typeface="Roboto Medium" panose="02000000000000000000" pitchFamily="2" charset="0"/>
              </a:rPr>
              <a:t>Avoiding disadvantaging vulnerable learners in open-ended tasks.</a:t>
            </a:r>
          </a:p>
        </p:txBody>
      </p:sp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F6BE8B62-8BD3-B8B4-6011-6961F5AAEB39}"/>
              </a:ext>
            </a:extLst>
          </p:cNvPr>
          <p:cNvSpPr/>
          <p:nvPr/>
        </p:nvSpPr>
        <p:spPr>
          <a:xfrm>
            <a:off x="6976700" y="3521686"/>
            <a:ext cx="2144267" cy="1410450"/>
          </a:xfrm>
          <a:prstGeom prst="wedgeRoundRectCallout">
            <a:avLst>
              <a:gd name="adj1" fmla="val -43043"/>
              <a:gd name="adj2" fmla="val 65877"/>
              <a:gd name="adj3" fmla="val 16667"/>
            </a:avLst>
          </a:prstGeom>
          <a:solidFill>
            <a:srgbClr val="903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200" dirty="0">
                <a:latin typeface="Roboto Medium" panose="02000000000000000000" pitchFamily="2" charset="0"/>
                <a:ea typeface="Roboto Medium" panose="02000000000000000000" pitchFamily="2" charset="0"/>
              </a:rPr>
              <a:t>Teacher workload &amp; resourcing.</a:t>
            </a:r>
          </a:p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200" dirty="0">
                <a:latin typeface="Roboto Medium" panose="02000000000000000000" pitchFamily="2" charset="0"/>
                <a:ea typeface="Roboto Medium" panose="02000000000000000000" pitchFamily="2" charset="0"/>
              </a:rPr>
              <a:t>Teacher capacity for new pedagogy.</a:t>
            </a:r>
          </a:p>
        </p:txBody>
      </p:sp>
      <p:sp>
        <p:nvSpPr>
          <p:cNvPr id="19" name="Speech Bubble: Rectangle with Corners Rounded 18">
            <a:extLst>
              <a:ext uri="{FF2B5EF4-FFF2-40B4-BE49-F238E27FC236}">
                <a16:creationId xmlns:a16="http://schemas.microsoft.com/office/drawing/2014/main" id="{944BE771-740A-8CD4-9B93-B039DAAAB1AB}"/>
              </a:ext>
            </a:extLst>
          </p:cNvPr>
          <p:cNvSpPr/>
          <p:nvPr/>
        </p:nvSpPr>
        <p:spPr>
          <a:xfrm>
            <a:off x="9808044" y="3526865"/>
            <a:ext cx="2144267" cy="1410450"/>
          </a:xfrm>
          <a:prstGeom prst="wedgeRoundRectCallout">
            <a:avLst>
              <a:gd name="adj1" fmla="val 51223"/>
              <a:gd name="adj2" fmla="val 62465"/>
              <a:gd name="adj3" fmla="val 16667"/>
            </a:avLst>
          </a:prstGeom>
          <a:solidFill>
            <a:srgbClr val="903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200" dirty="0">
                <a:latin typeface="Roboto Medium" panose="02000000000000000000" pitchFamily="2" charset="0"/>
                <a:ea typeface="Roboto Medium" panose="02000000000000000000" pitchFamily="2" charset="0"/>
              </a:rPr>
              <a:t>Student readiness</a:t>
            </a:r>
          </a:p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200" dirty="0">
                <a:latin typeface="Roboto Medium" panose="02000000000000000000" pitchFamily="2" charset="0"/>
                <a:ea typeface="Roboto Medium" panose="02000000000000000000" pitchFamily="2" charset="0"/>
              </a:rPr>
              <a:t>Need for earlier development of metacognition, agency (</a:t>
            </a:r>
            <a:r>
              <a:rPr lang="en-US" sz="1200" dirty="0" err="1">
                <a:latin typeface="Roboto Medium" panose="02000000000000000000" pitchFamily="2" charset="0"/>
                <a:ea typeface="Roboto Medium" panose="02000000000000000000" pitchFamily="2" charset="0"/>
              </a:rPr>
              <a:t>eg.</a:t>
            </a:r>
            <a:r>
              <a:rPr lang="en-US" sz="1200" dirty="0">
                <a:latin typeface="Roboto Medium" panose="02000000000000000000" pitchFamily="2" charset="0"/>
                <a:ea typeface="Roboto Medium" panose="02000000000000000000" pitchFamily="2" charset="0"/>
              </a:rPr>
              <a:t> in middle years)</a:t>
            </a:r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9D3F5EA9-1FAD-29FC-C409-C4612EBA2EAE}"/>
              </a:ext>
            </a:extLst>
          </p:cNvPr>
          <p:cNvSpPr/>
          <p:nvPr/>
        </p:nvSpPr>
        <p:spPr>
          <a:xfrm>
            <a:off x="9819704" y="5207879"/>
            <a:ext cx="2144267" cy="1410450"/>
          </a:xfrm>
          <a:prstGeom prst="wedgeRoundRectCallout">
            <a:avLst>
              <a:gd name="adj1" fmla="val 51223"/>
              <a:gd name="adj2" fmla="val 63147"/>
              <a:gd name="adj3" fmla="val 16667"/>
            </a:avLst>
          </a:prstGeom>
          <a:solidFill>
            <a:srgbClr val="903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200" dirty="0">
                <a:latin typeface="Roboto Medium" panose="02000000000000000000" pitchFamily="2" charset="0"/>
                <a:ea typeface="Roboto Medium" panose="02000000000000000000" pitchFamily="2" charset="0"/>
              </a:rPr>
              <a:t>Parents/universities may not value AIF like traditional subjects.</a:t>
            </a:r>
          </a:p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200" dirty="0">
                <a:latin typeface="Roboto Medium" panose="02000000000000000000" pitchFamily="2" charset="0"/>
                <a:ea typeface="Roboto Medium" panose="02000000000000000000" pitchFamily="2" charset="0"/>
              </a:rPr>
              <a:t>Balancing AIF with ATAR &amp; other SACE requirements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9C06435-98BB-0EAA-916F-D1B0A7B6CDF6}"/>
              </a:ext>
            </a:extLst>
          </p:cNvPr>
          <p:cNvSpPr txBox="1"/>
          <p:nvPr/>
        </p:nvSpPr>
        <p:spPr>
          <a:xfrm>
            <a:off x="6858230" y="1484350"/>
            <a:ext cx="14478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AU" sz="1200" dirty="0">
                <a:latin typeface="Roboto Medium" panose="02000000000000000000" pitchFamily="2" charset="0"/>
                <a:ea typeface="Roboto Medium" panose="02000000000000000000" pitchFamily="2" charset="0"/>
              </a:rPr>
              <a:t>Key challenges</a:t>
            </a:r>
            <a:endParaRPr lang="en-AU" sz="12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134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D8AF8602-879B-F1ED-19B3-A17BBCFCFE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6608" y="4476676"/>
            <a:ext cx="3704965" cy="238108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07E111B-FB43-BCB0-C3B2-E33722B38FA3}"/>
              </a:ext>
            </a:extLst>
          </p:cNvPr>
          <p:cNvSpPr txBox="1"/>
          <p:nvPr/>
        </p:nvSpPr>
        <p:spPr>
          <a:xfrm>
            <a:off x="294593" y="2101951"/>
            <a:ext cx="4012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Would a PLATO Connect site exclusively for Teaching and Learning Leaders to share leadership and advice and resources be useful?</a:t>
            </a:r>
            <a:endParaRPr lang="en-AU" sz="12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9594F78A-5D1B-A2DB-7D02-24F3CC3E7DCD}"/>
              </a:ext>
            </a:extLst>
          </p:cNvPr>
          <p:cNvSpPr txBox="1">
            <a:spLocks/>
          </p:cNvSpPr>
          <p:nvPr/>
        </p:nvSpPr>
        <p:spPr>
          <a:xfrm>
            <a:off x="428" y="241"/>
            <a:ext cx="12192344" cy="1303109"/>
          </a:xfrm>
          <a:prstGeom prst="rect">
            <a:avLst/>
          </a:prstGeom>
          <a:solidFill>
            <a:srgbClr val="8EC155"/>
          </a:solidFill>
        </p:spPr>
        <p:txBody>
          <a:bodyPr vert="horz" lIns="91434" tIns="45717" rIns="91434" bIns="4571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358"/>
            <a:r>
              <a:rPr lang="en-US" sz="3200" dirty="0">
                <a:solidFill>
                  <a:prstClr val="white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 Communication and engagement</a:t>
            </a:r>
            <a:endParaRPr lang="en-AU" sz="3200" dirty="0">
              <a:solidFill>
                <a:prstClr val="white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pic>
        <p:nvPicPr>
          <p:cNvPr id="15" name="Picture 14" descr="A drawing of a person&#10;&#10;Description automatically generated">
            <a:extLst>
              <a:ext uri="{FF2B5EF4-FFF2-40B4-BE49-F238E27FC236}">
                <a16:creationId xmlns:a16="http://schemas.microsoft.com/office/drawing/2014/main" id="{90CA1FF3-A0CA-E173-796A-1A8989F931E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93" y="5667217"/>
            <a:ext cx="2654457" cy="866223"/>
          </a:xfrm>
          <a:prstGeom prst="rect">
            <a:avLst/>
          </a:prstGeom>
        </p:spPr>
      </p:pic>
      <p:pic>
        <p:nvPicPr>
          <p:cNvPr id="3" name="Picture 2" descr="A screen shot of a graph&#10;&#10;AI-generated content may be incorrect.">
            <a:extLst>
              <a:ext uri="{FF2B5EF4-FFF2-40B4-BE49-F238E27FC236}">
                <a16:creationId xmlns:a16="http://schemas.microsoft.com/office/drawing/2014/main" id="{F32D4A94-9444-8172-4C33-B58B39FCF4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75" b="10780"/>
          <a:stretch/>
        </p:blipFill>
        <p:spPr>
          <a:xfrm>
            <a:off x="204333" y="2898653"/>
            <a:ext cx="5891667" cy="19147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C0D5B7-D365-9406-791C-78D7FE1E847A}"/>
              </a:ext>
            </a:extLst>
          </p:cNvPr>
          <p:cNvSpPr txBox="1"/>
          <p:nvPr/>
        </p:nvSpPr>
        <p:spPr>
          <a:xfrm>
            <a:off x="6455665" y="1827250"/>
            <a:ext cx="5345810" cy="3533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Roboto Medium" panose="02000000000000000000" pitchFamily="2" charset="0"/>
                <a:ea typeface="Roboto Medium" panose="02000000000000000000" pitchFamily="2" charset="0"/>
              </a:rPr>
              <a:t>What type of discussion or resource would you value?</a:t>
            </a:r>
          </a:p>
          <a:p>
            <a:pPr marL="171450" lvl="0" indent="-171450">
              <a:lnSpc>
                <a:spcPct val="108000"/>
              </a:lnSpc>
              <a:buFont typeface="Arial" panose="020B0604020202020204" pitchFamily="34" charset="0"/>
              <a:buChar char="•"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</a:rPr>
              <a:t>sharing ideas, </a:t>
            </a:r>
            <a:r>
              <a:rPr lang="en-US" sz="1200" dirty="0">
                <a:solidFill>
                  <a:srgbClr val="17171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experiences, recommendations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</a:rPr>
              <a:t>and success stories of</a:t>
            </a:r>
          </a:p>
          <a:p>
            <a:pPr marL="628650" lvl="1" indent="-171450">
              <a:lnSpc>
                <a:spcPct val="108000"/>
              </a:lnSpc>
              <a:buFont typeface="Arial" panose="020B0604020202020204" pitchFamily="34" charset="0"/>
              <a:buChar char="•"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</a:rPr>
              <a:t>pilot programs</a:t>
            </a:r>
          </a:p>
          <a:p>
            <a:pPr marL="628650" lvl="1" indent="-171450">
              <a:lnSpc>
                <a:spcPct val="108000"/>
              </a:lnSpc>
              <a:buFont typeface="Arial" panose="020B0604020202020204" pitchFamily="34" charset="0"/>
              <a:buChar char="•"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</a:rPr>
              <a:t>implementing capabilities</a:t>
            </a:r>
          </a:p>
          <a:p>
            <a:pPr marL="628650" lvl="1" indent="-171450">
              <a:lnSpc>
                <a:spcPct val="108000"/>
              </a:lnSpc>
              <a:buFont typeface="Arial" panose="020B0604020202020204" pitchFamily="34" charset="0"/>
              <a:buChar char="•"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</a:rPr>
              <a:t>natural evidence of learning etc.</a:t>
            </a:r>
          </a:p>
          <a:p>
            <a:pPr marL="628650" lvl="1" indent="-171450">
              <a:lnSpc>
                <a:spcPct val="108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srgbClr val="17171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moderation processes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171450" indent="-171450">
              <a:lnSpc>
                <a:spcPct val="108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srgbClr val="17171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trends in global education informing learning design and subject renewal</a:t>
            </a:r>
          </a:p>
          <a:p>
            <a:pPr marL="171450" lvl="0" indent="-171450">
              <a:lnSpc>
                <a:spcPct val="108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srgbClr val="17171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SACE updates suitable for sharing in staff bulletin </a:t>
            </a:r>
          </a:p>
          <a:p>
            <a:pPr marL="171450" lvl="0" indent="-171450">
              <a:lnSpc>
                <a:spcPct val="108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srgbClr val="17171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aligning SA curriculum with SACE directions</a:t>
            </a:r>
          </a:p>
          <a:p>
            <a:pPr marL="171450" lvl="0" indent="-171450">
              <a:lnSpc>
                <a:spcPct val="108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srgbClr val="17171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timetabling, making room for new initiatives</a:t>
            </a:r>
          </a:p>
          <a:p>
            <a:pPr marL="171450" lvl="0" indent="-171450">
              <a:lnSpc>
                <a:spcPct val="108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srgbClr val="17171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innovative ways schools support students to achieve their SACE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8000"/>
              </a:lnSpc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</a:rPr>
              <a:t>sharing videos or student work demonstrating agency</a:t>
            </a:r>
          </a:p>
          <a:p>
            <a:pPr marL="171450" marR="0" lvl="0" indent="-171450" algn="l" defTabSz="914400" rtl="0" eaLnBrk="1" fontAlgn="auto" latinLnBrk="0" hangingPunct="1">
              <a:lnSpc>
                <a:spcPct val="108000"/>
              </a:lnSpc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</a:rPr>
              <a:t>addressing concerns widely held by other leaders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8000"/>
              </a:lnSpc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</a:rPr>
              <a:t>innovative practices to offer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</a:rPr>
              <a:t>individualised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</a:rPr>
              <a:t> SACE experiences</a:t>
            </a:r>
          </a:p>
          <a:p>
            <a:pPr marL="171450" lvl="0" indent="-171450">
              <a:lnSpc>
                <a:spcPct val="108000"/>
              </a:lnSpc>
              <a:buFont typeface="Arial" panose="020B0604020202020204" pitchFamily="34" charset="0"/>
              <a:buChar char="•"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</a:rPr>
              <a:t>networking </a:t>
            </a:r>
            <a:r>
              <a:rPr lang="en-US" sz="1200" dirty="0">
                <a:solidFill>
                  <a:srgbClr val="17171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and communication with others in similar roles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71717"/>
              </a:solidFill>
              <a:effectLst/>
              <a:uLnTx/>
              <a:uFillTx/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8000"/>
              </a:lnSpc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</a:rPr>
              <a:t>how leaders are driving SACE improvement</a:t>
            </a:r>
          </a:p>
          <a:p>
            <a:pPr marL="171450" indent="-171450">
              <a:lnSpc>
                <a:spcPct val="108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srgbClr val="17171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special provisions processes</a:t>
            </a:r>
          </a:p>
        </p:txBody>
      </p:sp>
    </p:spTree>
    <p:extLst>
      <p:ext uri="{BB962C8B-B14F-4D97-AF65-F5344CB8AC3E}">
        <p14:creationId xmlns:p14="http://schemas.microsoft.com/office/powerpoint/2010/main" val="19711440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936E7CB41D304CBC3966A1F7AC40D1" ma:contentTypeVersion="8" ma:contentTypeDescription="Create a new document." ma:contentTypeScope="" ma:versionID="99031bf7a781cf6b0040858dd9832abc">
  <xsd:schema xmlns:xsd="http://www.w3.org/2001/XMLSchema" xmlns:xs="http://www.w3.org/2001/XMLSchema" xmlns:p="http://schemas.microsoft.com/office/2006/metadata/properties" xmlns:ns2="421ede1f-9642-4649-9469-39e48bc5e1de" targetNamespace="http://schemas.microsoft.com/office/2006/metadata/properties" ma:root="true" ma:fieldsID="42bce3627d1a8ee73e03d8aa31449b24" ns2:_="">
    <xsd:import namespace="421ede1f-9642-4649-9469-39e48bc5e1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1ede1f-9642-4649-9469-39e48bc5e1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3925885-A13C-4C3E-A1F2-6599DA2A4FD1}">
  <ds:schemaRefs>
    <ds:schemaRef ds:uri="http://schemas.openxmlformats.org/package/2006/metadata/core-properties"/>
    <ds:schemaRef ds:uri="421ede1f-9642-4649-9469-39e48bc5e1de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www.w3.org/XML/1998/namespace"/>
    <ds:schemaRef ds:uri="http://schemas.microsoft.com/office/2006/metadata/properties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2F686A73-2891-4AFC-8088-29B4F4AF61E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C5945DB-2D8C-403E-93A4-C7AFB75F9A5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1ede1f-9642-4649-9469-39e48bc5e1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7274858-3b1d-4431-8679-d878f40e28fd}" enabled="1" method="Privileged" siteId="{bda528f7-fca9-432f-bc98-bd7e90d40906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1610</TotalTime>
  <Words>697</Words>
  <Application>Microsoft Office PowerPoint</Application>
  <PresentationFormat>Widescreen</PresentationFormat>
  <Paragraphs>97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Dunnill, Jamie (SACE)</dc:creator>
  <cp:lastModifiedBy>Markey, Lucy (SACE)</cp:lastModifiedBy>
  <cp:revision>4</cp:revision>
  <cp:lastPrinted>2025-04-28T22:54:55Z</cp:lastPrinted>
  <dcterms:created xsi:type="dcterms:W3CDTF">2025-03-27T01:31:23Z</dcterms:created>
  <dcterms:modified xsi:type="dcterms:W3CDTF">2025-05-30T04:43:41Z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HeaderLocations">
    <vt:lpwstr>Office Theme:8</vt:lpwstr>
  </property>
  <property fmtid="{D5CDD505-2E9C-101B-9397-08002B2CF9AE}" pid="3" name="ClassificationContentMarkingHeaderText">
    <vt:lpwstr>OFFICIAL</vt:lpwstr>
  </property>
  <property fmtid="{D5CDD505-2E9C-101B-9397-08002B2CF9AE}" pid="4" name="ContentTypeId">
    <vt:lpwstr>0x01010040936E7CB41D304CBC3966A1F7AC40D1</vt:lpwstr>
  </property>
</Properties>
</file>