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1226" r:id="rId6"/>
    <p:sldId id="286" r:id="rId7"/>
    <p:sldId id="292" r:id="rId8"/>
    <p:sldId id="294" r:id="rId9"/>
    <p:sldId id="295" r:id="rId10"/>
    <p:sldId id="298" r:id="rId11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feedback data" id="{1C8138C8-46ED-47E5-BDDC-0F45152AC5DB}">
          <p14:sldIdLst>
            <p14:sldId id="1226"/>
            <p14:sldId id="286"/>
            <p14:sldId id="292"/>
            <p14:sldId id="294"/>
            <p14:sldId id="295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835050-29FF-19CA-FE67-F10A935F6ED1}" name="Markey, Lucy (SACE)" initials="LM" userId="S::Lucy.Markey@sa.gov.au::2c563871-fb41-43a4-be38-4796b78a5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9CDC6-C012-A695-E0B9-7E6A28A1821F}" v="1" dt="2025-05-14T07:37:51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FD5B-96E9-4EBC-A7C5-D96256D2FB0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66A6-2955-449D-8110-36CC811714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54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E2E3F-1F05-4ED9-8B6E-B7C9140776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8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CD83-DCCD-D627-E3E6-FB7B6DD09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11863-43D3-7B78-0E87-E2D828456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1609E-4F55-0762-7E83-6AB7A812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1DAA-F674-9428-C7B6-E6CC25B2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7B6B-624C-B7E7-6085-44B160CA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16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1655-89D5-6A88-FD11-0C331F1A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918BF-8E03-808F-FBD6-9011E6BE8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54C86-E886-C54D-6EA6-9A84ED72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9B096-9189-8D31-7993-EBDD6554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803F-2332-6964-19E7-925B3924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91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0501C-B73D-5C88-58D1-E8BA87FAE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1FCF1-AFCA-E504-5AC5-F3D2EE4B5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5C4C8-4994-633C-15FF-399DC494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B18EF-B485-E3BA-908B-6B217821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DFD45-6179-38F5-F39B-96BDA0C2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3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5081-F15C-4271-BEA3-05F6EDCE2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DD314-BDB2-4B06-8FF5-9322C63B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A1550-92CF-4C3A-A8D0-E6DD5924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F810-2ADB-4D86-AD27-CDC0493E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DAB1-5B9E-4562-96BD-946425BE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97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C5E-88D9-4341-BD00-084A1D92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18584-930D-4F09-83D8-F84AC7097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511D-3837-4CC4-AB48-4566ADAB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79DF-D9F5-4C8E-8E98-D07619D1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DEEA1-A451-43ED-849C-4A846ED7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60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0C98-2248-4B7E-B26B-B5E3EC0D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DBB7B-46B1-43B0-816C-7CE268427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CD418-D91A-4EEC-8AE0-B6E4192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BCD2-2A71-4AE5-A9E3-AD5DD5DF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6BD56-272A-42CF-9F2A-605ADF3E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2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274A-76A8-424B-8286-A4B3157F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F0801-440D-4B01-B06E-64F81D548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932C8-D2B2-40B7-9818-83E17E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48D27-3FC8-4446-839A-AB6FF450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9087D-9780-4330-A1F8-268226F6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5A869-4C75-41C4-95CF-EB1F4863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25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0C40-8456-484F-B1F9-FD636095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81F70-FC7E-4ECE-AF34-3F37CC18F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8CFA1-3ECB-4CF7-8288-B9C618841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AFCFD-91BD-4E46-B3F7-E45829BCA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DDE45-B450-49BC-932B-3C79051D5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94863E-9524-41AB-84A8-F57C631C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B6423-8862-4773-8A5E-55D9789B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21A8F-470C-4970-A5DF-41CFFF39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7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25C7-33F5-4784-A112-1B6BBFF1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1A190-FBF6-4474-882E-C88F284E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90970-1E65-4C93-953A-FFF4B9CC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4197E-D2F8-4343-9E88-AA2D845D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84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C5673-6739-410E-B775-F9EBCFFE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C7070-EF1F-4DE2-AC7C-2469FA39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BB7F0-DD8B-4E56-878F-B387C276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29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A37F-A57E-44B5-991E-D448B340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5A77-BE6D-4293-A0DB-153896B63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6F0C3-35AB-48F9-AB33-0A0D5D0C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EE9E1-E139-4B3F-9E88-2229F428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BDF4C-1879-400A-B637-BAB357B4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C2FEA-B482-4CB8-9B66-3F7A9B22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53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E9A6-5FD4-C80F-4C94-33824037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1A74-1530-3A91-1BF2-47FD73DD1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22521-E805-C8F8-FC70-F417D2B7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AF0D8-FF40-4710-29A6-DD75B4C8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7592D-CBAA-2B61-1C29-368D2F3D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84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30BC-9864-4195-8EC0-43E6056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D8E0A-8E98-4E6D-84B6-3814266CE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8FF29-D31E-4A2A-84C4-3D646C356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04127-0671-4472-B14D-A8264EA2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8948B-6CF6-4CA7-B830-B45E4AC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1FB88-C7E2-4542-87B1-C1EDBA03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563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4187-D592-4F82-BC1D-84FAC020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E3373-60E3-448A-89FF-D32FD526A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7F74-7DC6-48D2-AE5E-C5158324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31E6-6154-48B3-B4CE-26221E53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1043-25D0-49A7-A153-E55794C0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268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851AC-584D-4C97-8C0D-61D550D74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9D801-3A78-43A6-A73E-CAAC0252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8680A-27D8-4177-BB21-F1EF5534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BEED7-7FC1-4F93-AA7A-DEBC6208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10436-2A1E-460A-A426-3EED4D29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8716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-3"/>
            <a:ext cx="12192000" cy="443348"/>
          </a:xfrm>
          <a:prstGeom prst="flowChartManualInput">
            <a:avLst/>
          </a:prstGeom>
          <a:solidFill>
            <a:srgbClr val="FFDE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221276" y="5355051"/>
            <a:ext cx="5921245" cy="1076092"/>
            <a:chOff x="2449485" y="3805536"/>
            <a:chExt cx="3842477" cy="6983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11" t="82981"/>
            <a:stretch/>
          </p:blipFill>
          <p:spPr>
            <a:xfrm>
              <a:off x="4872975" y="4027632"/>
              <a:ext cx="1418987" cy="4762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85" y="3805536"/>
              <a:ext cx="2216342" cy="688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612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 userDrawn="1"/>
        </p:nvSpPr>
        <p:spPr>
          <a:xfrm flipH="1" flipV="1">
            <a:off x="0" y="-3"/>
            <a:ext cx="12192000" cy="443348"/>
          </a:xfrm>
          <a:prstGeom prst="flowChartManualInput">
            <a:avLst/>
          </a:prstGeom>
          <a:solidFill>
            <a:srgbClr val="FFDE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51219" y="5295598"/>
            <a:ext cx="4367980" cy="993233"/>
            <a:chOff x="5155880" y="3702619"/>
            <a:chExt cx="3275985" cy="744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880" y="3702619"/>
              <a:ext cx="1934788" cy="7449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389" y="3960819"/>
              <a:ext cx="1253476" cy="39322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6288832"/>
            <a:ext cx="12192000" cy="569169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4168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467F-38AD-40B0-A853-7C696AFF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D9BF6-8417-4E0E-BDA4-2F251FE66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0BED-5236-441F-9CFD-165C78EF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F9D9-5B7B-49E3-B515-86FD5AAB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5D9C-A22F-473D-BD43-A6C21C61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666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77B3-A44D-4514-977D-EA983C52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C950-A7BF-45AD-91D9-77DF76F8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368DB-5BF0-4CF9-A9FF-725BEFC9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5D076-C490-48B2-88C8-71E205EE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52F5C-9253-4CD3-906B-59C28532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914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5FDD-8A15-459B-84F8-B24C42E8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A01BB-54E0-4E5E-B080-49C46DFC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1DE0-BB61-4D90-8235-C62B5643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9B768-CFBF-48AB-A3BC-AB299EC9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2E9E-ED51-48C1-9C74-ED91A453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001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A2B6-0BDD-41DA-BD90-95F1D56A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0534-0686-46EC-B516-21A8205E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421AF-0597-4636-BB06-598A58BD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ED8E2-A4B6-4BE0-94D2-300766B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6249D-9EBB-4091-9B1A-7985A7E6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6CEC7-45A5-4961-9868-0ACB424B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6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66F1-072F-4A70-9C14-9A62DE9E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4C2E-3C87-40C4-97D5-2194C645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59459-E66E-417B-9A58-D6B9F6518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810D8-F734-48C6-B0B2-106B7BF1A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29C46-2946-42C8-A687-19A681459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2D8FA-1CBD-41AE-888C-740ABE19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2C8E7-F8B5-40F0-947C-665620E6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9BFA3-4FDA-4F3B-AF2C-EBAC5D14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3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B1FD-1EF8-0441-0262-24828E99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CCC5D-A933-363E-651F-326246A0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49DCD-73AA-652C-9529-063A9878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9B392-E027-B985-03F8-C889DF56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42840-B986-F0CA-4438-EC89641A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056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8B0B-E282-4D7F-844D-A2322A0F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E1615-92D5-41F5-9C13-30E77AE0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4C5E4-6C75-45A8-91FB-D3C48EF6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245E-B1C8-4C68-9288-24A1D5C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331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5DB5B-77E4-4983-AE14-4BE4D762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0A2AB-BAA6-4345-ABEB-7D7DD20D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1E387-F547-41E1-90B4-CDD666BF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962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04CB-9748-4372-972E-15DDD622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B804-1EBD-41EF-AE85-CB667D6E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C91A4-F7BE-43EC-8EB4-15D6ADEB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901F-6D6E-4873-9676-8FEA44B6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59792-4F66-421B-ACC6-4747BD81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2E024-20CD-412A-BE04-38AA3D1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86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2968-16F9-4252-9F49-90BEBD69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DB70E-4BBB-4164-B20D-4EF1A602B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0001D-2F49-47EB-8D72-68445FBE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DAA82-DDBA-457F-BB30-D074BC50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554B8-E138-4958-A4F7-C41089EF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4084B-BC2C-4C40-B688-80A5BC3D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522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3AF-0021-491A-8490-A5B53E7B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9D2E4-2CD3-4C44-B69A-E81CEE79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412C-D82D-4096-B12C-BFE3C777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59776-FB29-48E5-BA06-4650E6CB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F3220-5906-4147-B88F-81CDC340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173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6CD72-5E82-48A5-869E-A2DA61B1F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7975A-6BA2-474A-8D1D-43CBB6FF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BAB-AC1B-4BC6-A827-96936377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4AF9-68C1-44A2-9959-1761FCD0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5F5D-B497-4595-908E-91F3947E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4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51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467F-38AD-40B0-A853-7C696AFF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D9BF6-8417-4E0E-BDA4-2F251FE66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0BED-5236-441F-9CFD-165C78EF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F9D9-5B7B-49E3-B515-86FD5AAB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5D9C-A22F-473D-BD43-A6C21C61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561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5FDD-8A15-459B-84F8-B24C42E8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A01BB-54E0-4E5E-B080-49C46DFC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1DE0-BB61-4D90-8235-C62B5643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9B768-CFBF-48AB-A3BC-AB299EC9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2E9E-ED51-48C1-9C74-ED91A453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916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66F1-072F-4A70-9C14-9A62DE9E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4C2E-3C87-40C4-97D5-2194C645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59459-E66E-417B-9A58-D6B9F6518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810D8-F734-48C6-B0B2-106B7BF1A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29C46-2946-42C8-A687-19A681459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2D8FA-1CBD-41AE-888C-740ABE19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2C8E7-F8B5-40F0-947C-665620E6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9BFA3-4FDA-4F3B-AF2C-EBAC5D14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69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489C-7F64-9833-8036-084711AD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E674-2B1F-82D4-C085-5905273B2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3EDFB-5260-95F0-8662-C98A07CB3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5E7D2-760D-C1EA-D70F-A7E7B5D1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3548F-8A2D-2E77-4229-CDF4D155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8849A-F733-437C-A9CD-BA12D630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380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04CB-9748-4372-972E-15DDD622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B804-1EBD-41EF-AE85-CB667D6E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C91A4-F7BE-43EC-8EB4-15D6ADEB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901F-6D6E-4873-9676-8FEA44B6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59792-4F66-421B-ACC6-4747BD81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2E024-20CD-412A-BE04-38AA3D1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480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2968-16F9-4252-9F49-90BEBD69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DB70E-4BBB-4164-B20D-4EF1A602B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0001D-2F49-47EB-8D72-68445FBE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DAA82-DDBA-457F-BB30-D074BC50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554B8-E138-4958-A4F7-C41089EF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4084B-BC2C-4C40-B688-80A5BC3D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07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814E-F2D0-D8AD-D503-327B2DE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67EC-E928-D39A-E016-97E7234D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1E46D-E1B1-D788-B41F-25718BD6B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27653-A8CB-21D1-F830-E30CEB934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11CA9-9F24-4279-DB17-61FAE551F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28DE1-0A3D-7CAD-BBCC-C5CB0116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AF296-E1CC-4161-F658-AE1F249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81A422-E88B-CAAC-09D5-E198F593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41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65B1-0263-6AA2-D2CC-5CCE5862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D583E-E713-E76F-A05A-2DB2314E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B137B-5F8C-D7F4-094A-2615B765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69E9F-A909-6A47-0376-4EC46ED3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91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06DD8-FC17-E119-E2B5-BAB1D1D6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BD3B0-BB7E-4577-2541-EE7A9C58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5A9F7-5CF2-23C0-6D49-775C85DF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93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FBD1-2305-F7B6-9AFA-68E413E2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5E288-DAA2-11AF-C34F-DDDD2FEB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3B1EB-89EA-61D2-615F-B375DC57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17A0F-2A7C-6988-79E8-2F63E8DC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5320E-87BA-7C35-6430-1F5077E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A758A-9D6F-88EC-6B41-A89AA70A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60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EF6A-AA51-0358-3B89-4251A555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43F4F-5CD9-3CCE-1446-81988CFEE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B32-108E-4793-FAE1-03F0FE8C1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4FB8B-F161-647F-3E14-F4B4D187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961D-973B-BC59-D026-F5310EA7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7E686-C712-4E25-58EA-50811169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602D0-5011-C4C7-2CC6-28CE930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3E7CE-F280-A7AE-3CAA-463FF41E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A8663-27A5-0FFE-D2D3-81E7FF39A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FE63C1-1F2D-478D-A952-D3211AA2BEE1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4D2E-8FD2-F2D8-D853-0423137C7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FC64-2FE1-3DFD-8306-19F7F67B3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1EB9BD-1A9B-495E-95F2-D01E3CCF221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4B95A-C097-8A1C-16F8-48292F0EA7D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32838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4C3BD-4A8E-4543-8034-F636EB67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4EEC3-B1E7-4337-8C25-87485B99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0BC5E-5B94-499C-A545-F8D6D7CC8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639D-915E-4BA4-8D98-3A0B0B31F060}" type="datetimeFigureOut">
              <a:rPr lang="en-AU" smtClean="0"/>
              <a:t>29/05/2025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209A-96D3-4004-AC47-7A7827E3E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84731-A771-41F1-B91D-922CB9FC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00D7-D8A9-443F-9969-05687463DEBA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8586A-3E8C-4C31-9621-5F34C07D49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60200" y="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20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677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681285-FEDC-4561-ABD8-64B16E8E75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9985F9-8EF7-0B74-805C-0FF7493D8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47B0210-06C4-5A8B-E212-04AF337AF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C012F7A0-E0F2-297F-FA3C-31432392DB56}"/>
              </a:ext>
            </a:extLst>
          </p:cNvPr>
          <p:cNvSpPr txBox="1">
            <a:spLocks/>
          </p:cNvSpPr>
          <p:nvPr/>
        </p:nvSpPr>
        <p:spPr>
          <a:xfrm>
            <a:off x="1216455" y="1480859"/>
            <a:ext cx="6246472" cy="275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Teaching and Learning Leaders conference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March 2025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dirty="0">
                <a:latin typeface="Roboto Medium" panose="02000000000000000000" pitchFamily="2" charset="0"/>
                <a:ea typeface="Roboto Medium" panose="02000000000000000000" pitchFamily="2" charset="0"/>
              </a:rPr>
              <a:t>Summary feedback data</a:t>
            </a:r>
            <a:endParaRPr kumimoji="0" lang="en-AU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12DA8B7-B617-14F4-2F58-F1580BD225EB}"/>
              </a:ext>
            </a:extLst>
          </p:cNvPr>
          <p:cNvSpPr txBox="1">
            <a:spLocks/>
          </p:cNvSpPr>
          <p:nvPr/>
        </p:nvSpPr>
        <p:spPr>
          <a:xfrm>
            <a:off x="1381708" y="3606800"/>
            <a:ext cx="4879545" cy="212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7495F0F-37BD-7302-3E50-121AE2B7AA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1739" r="21064"/>
          <a:stretch/>
        </p:blipFill>
        <p:spPr>
          <a:xfrm>
            <a:off x="7711737" y="0"/>
            <a:ext cx="4480264" cy="3926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71EBB-A3ED-45F6-B097-719B9A897533}"/>
              </a:ext>
            </a:extLst>
          </p:cNvPr>
          <p:cNvSpPr txBox="1"/>
          <p:nvPr/>
        </p:nvSpPr>
        <p:spPr>
          <a:xfrm>
            <a:off x="9494874" y="4316819"/>
            <a:ext cx="2519917" cy="2371060"/>
          </a:xfrm>
          <a:prstGeom prst="rect">
            <a:avLst/>
          </a:prstGeom>
          <a:solidFill>
            <a:srgbClr val="7AB8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98D01E2D-CBF1-E686-6845-3F5366DCC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6"/>
          <a:stretch/>
        </p:blipFill>
        <p:spPr>
          <a:xfrm>
            <a:off x="361707" y="4177583"/>
            <a:ext cx="5026353" cy="1665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E111B-FB43-BCB0-C3B2-E33722B38FA3}"/>
              </a:ext>
            </a:extLst>
          </p:cNvPr>
          <p:cNvSpPr txBox="1"/>
          <p:nvPr/>
        </p:nvSpPr>
        <p:spPr>
          <a:xfrm>
            <a:off x="403975" y="4161627"/>
            <a:ext cx="203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I am supportive of the direction for Subject Renewal.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BAD486-222D-61B2-7BEA-97CA5F2E9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/>
          <a:stretch/>
        </p:blipFill>
        <p:spPr>
          <a:xfrm>
            <a:off x="361707" y="1596675"/>
            <a:ext cx="4946682" cy="2185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30712-D23D-918F-3988-AC28D61F80A0}"/>
              </a:ext>
            </a:extLst>
          </p:cNvPr>
          <p:cNvSpPr txBox="1"/>
          <p:nvPr/>
        </p:nvSpPr>
        <p:spPr>
          <a:xfrm>
            <a:off x="403975" y="1895732"/>
            <a:ext cx="203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I was aware that the SACE Board had started a Subject Renewal program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8" name="Picture 7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71B53CC8-7C6E-C897-74CB-3A39DB3F2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7"/>
          <a:stretch/>
        </p:blipFill>
        <p:spPr>
          <a:xfrm>
            <a:off x="6165481" y="2141344"/>
            <a:ext cx="4781283" cy="1665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1B053-5C14-BD2A-8438-D568467655AA}"/>
              </a:ext>
            </a:extLst>
          </p:cNvPr>
          <p:cNvSpPr txBox="1"/>
          <p:nvPr/>
        </p:nvSpPr>
        <p:spPr>
          <a:xfrm>
            <a:off x="6207748" y="1851061"/>
            <a:ext cx="2588780" cy="102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I am supportive of the drivers for Subject Renewal: Agency, Deep authentic learning, Natural evidence of learning, Metacognition and Capabilities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318F3-FA97-CD64-01C9-426BD01F70AD}"/>
              </a:ext>
            </a:extLst>
          </p:cNvPr>
          <p:cNvSpPr txBox="1"/>
          <p:nvPr/>
        </p:nvSpPr>
        <p:spPr>
          <a:xfrm>
            <a:off x="6248400" y="4138041"/>
            <a:ext cx="49581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What information do you need right now to support your teachers?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Feedback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Progress updates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Capabilities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Timelines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Presentation slides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200" dirty="0">
              <a:solidFill>
                <a:prstClr val="black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 dirty="0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Subject Renewal</a:t>
            </a:r>
            <a:endParaRPr lang="en-AU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5" name="Picture 14" descr="A drawing of a person&#10;&#10;Description automatically generated">
            <a:extLst>
              <a:ext uri="{FF2B5EF4-FFF2-40B4-BE49-F238E27FC236}">
                <a16:creationId xmlns:a16="http://schemas.microsoft.com/office/drawing/2014/main" id="{90CA1FF3-A0CA-E173-796A-1A8989F931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10" y="5730071"/>
            <a:ext cx="2654457" cy="8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31DA27A2-14D2-ECAD-09BB-D7F76C3E3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2"/>
          <a:stretch/>
        </p:blipFill>
        <p:spPr>
          <a:xfrm>
            <a:off x="366150" y="4821650"/>
            <a:ext cx="5343342" cy="1774644"/>
          </a:xfrm>
          <a:prstGeom prst="rect">
            <a:avLst/>
          </a:prstGeom>
        </p:spPr>
      </p:pic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18A031C5-0A7D-E1CA-4DD2-760DECF0F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1" b="2388"/>
          <a:stretch/>
        </p:blipFill>
        <p:spPr>
          <a:xfrm>
            <a:off x="307093" y="2194560"/>
            <a:ext cx="5435340" cy="2358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E111B-FB43-BCB0-C3B2-E33722B38FA3}"/>
              </a:ext>
            </a:extLst>
          </p:cNvPr>
          <p:cNvSpPr txBox="1"/>
          <p:nvPr/>
        </p:nvSpPr>
        <p:spPr>
          <a:xfrm>
            <a:off x="294593" y="1608175"/>
            <a:ext cx="401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How supportive are you of the SACE Board's strategic vision and direction for Capabilities and Learner Profile?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1B053-5C14-BD2A-8438-D568467655AA}"/>
              </a:ext>
            </a:extLst>
          </p:cNvPr>
          <p:cNvSpPr txBox="1"/>
          <p:nvPr/>
        </p:nvSpPr>
        <p:spPr>
          <a:xfrm>
            <a:off x="294593" y="4758191"/>
            <a:ext cx="203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Where are you on the interest curve?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318F3-FA97-CD64-01C9-426BD01F70AD}"/>
              </a:ext>
            </a:extLst>
          </p:cNvPr>
          <p:cNvSpPr txBox="1"/>
          <p:nvPr/>
        </p:nvSpPr>
        <p:spPr>
          <a:xfrm>
            <a:off x="6096000" y="1608175"/>
            <a:ext cx="600151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What opportunities do you see?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Replacing ATAR – if universities/employers buy in, LP could revolutionize credentialing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Supporting diverse learners – esp. those underserved by traditional exams.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Real-world skill recognition – helping students articulate strengths beyond grades.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Teacher &amp; system growth – shifting pedagogy toward student-centered, capability-focused learning. 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 dirty="0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Capabilities and Learner Profile</a:t>
            </a:r>
            <a:endParaRPr lang="en-AU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5" name="Picture 14" descr="A drawing of a person&#10;&#10;Description automatically generated">
            <a:extLst>
              <a:ext uri="{FF2B5EF4-FFF2-40B4-BE49-F238E27FC236}">
                <a16:creationId xmlns:a16="http://schemas.microsoft.com/office/drawing/2014/main" id="{90CA1FF3-A0CA-E173-796A-1A8989F931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10" y="5730071"/>
            <a:ext cx="2654457" cy="866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0E5FA2-3311-9C43-064B-A149DA14BDBB}"/>
              </a:ext>
            </a:extLst>
          </p:cNvPr>
          <p:cNvSpPr txBox="1"/>
          <p:nvPr/>
        </p:nvSpPr>
        <p:spPr>
          <a:xfrm>
            <a:off x="4251960" y="1805340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3.8 average rating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7FFA5-8C4D-E67B-4DBF-77D0A00FADF5}"/>
              </a:ext>
            </a:extLst>
          </p:cNvPr>
          <p:cNvSpPr txBox="1"/>
          <p:nvPr/>
        </p:nvSpPr>
        <p:spPr>
          <a:xfrm>
            <a:off x="6096000" y="3497875"/>
            <a:ext cx="580140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What do you need?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Concrete examples – rubrics, sample assessments, and case studies.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Tertiary &amp; employer recognition – SATAC/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uni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 engagement is crucial.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Digital tools – e-portfolios for easy evidence collection.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Teacher support – PD, workload considerations, and clear guidelines.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Flexible but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standardised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 framework – balance consistency and school autonomy.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Clarity on future use – will this replace ATAR? how will it benefit students?  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8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7E111B-FB43-BCB0-C3B2-E33722B38FA3}"/>
              </a:ext>
            </a:extLst>
          </p:cNvPr>
          <p:cNvSpPr txBox="1"/>
          <p:nvPr/>
        </p:nvSpPr>
        <p:spPr>
          <a:xfrm>
            <a:off x="294593" y="2101951"/>
            <a:ext cx="401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How supportive are you of the SACE Board's strategic vision and direction for Recognition of Aboriginal Cultural Knowledge and Learning?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318F3-FA97-CD64-01C9-426BD01F70AD}"/>
              </a:ext>
            </a:extLst>
          </p:cNvPr>
          <p:cNvSpPr txBox="1"/>
          <p:nvPr/>
        </p:nvSpPr>
        <p:spPr>
          <a:xfrm>
            <a:off x="6449569" y="2101951"/>
            <a:ext cx="53279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What resonates?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Cultural Justice – valuing Indigenous knowledge in formal education.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Student Pride &amp; Belonging – students see their culture as an asset.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Alternative Pathways – credits for real-world, community-based learning.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Potential Expansion – could this model work for other marginalized groups?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Challenges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Scalability – small schools, disconnected students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Tertiary/Employment Recognition – how will universities treat these credits?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Resources &amp; Training – how can schools without strong community ties implement this?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 sz="3200" dirty="0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Recognition of Aboriginal Cultural Knowledge and Learning</a:t>
            </a:r>
            <a:endParaRPr lang="en-AU" sz="3200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5" name="Picture 14" descr="A drawing of a person&#10;&#10;Description automatically generated">
            <a:extLst>
              <a:ext uri="{FF2B5EF4-FFF2-40B4-BE49-F238E27FC236}">
                <a16:creationId xmlns:a16="http://schemas.microsoft.com/office/drawing/2014/main" id="{90CA1FF3-A0CA-E173-796A-1A8989F931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0" y="5667217"/>
            <a:ext cx="2654457" cy="866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0E5FA2-3311-9C43-064B-A149DA14BDBB}"/>
              </a:ext>
            </a:extLst>
          </p:cNvPr>
          <p:cNvSpPr txBox="1"/>
          <p:nvPr/>
        </p:nvSpPr>
        <p:spPr>
          <a:xfrm>
            <a:off x="4251960" y="2491140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4.5 average rating</a:t>
            </a:r>
          </a:p>
        </p:txBody>
      </p:sp>
      <p:pic>
        <p:nvPicPr>
          <p:cNvPr id="4" name="Picture 3" descr="A screenshot of a survey&#10;&#10;AI-generated content may be incorrect.">
            <a:extLst>
              <a:ext uri="{FF2B5EF4-FFF2-40B4-BE49-F238E27FC236}">
                <a16:creationId xmlns:a16="http://schemas.microsoft.com/office/drawing/2014/main" id="{4E38EC1F-FA8D-705D-6B40-6026DF4D0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0" b="2906"/>
          <a:stretch/>
        </p:blipFill>
        <p:spPr>
          <a:xfrm>
            <a:off x="258017" y="2773279"/>
            <a:ext cx="5451475" cy="23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3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 sz="3200" dirty="0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Stage 2 Activating Identities and Futures (AIF)</a:t>
            </a:r>
            <a:endParaRPr lang="en-AU" sz="3200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3DC50-5583-3356-FA68-40AE894DBCA9}"/>
              </a:ext>
            </a:extLst>
          </p:cNvPr>
          <p:cNvSpPr txBox="1"/>
          <p:nvPr/>
        </p:nvSpPr>
        <p:spPr>
          <a:xfrm>
            <a:off x="228029" y="1484350"/>
            <a:ext cx="144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What resonates?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6DF876F-9E92-0A9E-392C-1228D4E1A4DA}"/>
              </a:ext>
            </a:extLst>
          </p:cNvPr>
          <p:cNvSpPr/>
          <p:nvPr/>
        </p:nvSpPr>
        <p:spPr>
          <a:xfrm>
            <a:off x="3404398" y="1844799"/>
            <a:ext cx="2144267" cy="1410450"/>
          </a:xfrm>
          <a:prstGeom prst="wedgeRoundRectCallout">
            <a:avLst>
              <a:gd name="adj1" fmla="val 44466"/>
              <a:gd name="adj2" fmla="val 638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Student agency. Self-directed learning. Fosters independence.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Positive shift from traditional teacher-directed models.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6A0585-CEBA-B954-00B5-E30D296343CC}"/>
              </a:ext>
            </a:extLst>
          </p:cNvPr>
          <p:cNvSpPr/>
          <p:nvPr/>
        </p:nvSpPr>
        <p:spPr>
          <a:xfrm>
            <a:off x="3404396" y="5207148"/>
            <a:ext cx="2144267" cy="1410450"/>
          </a:xfrm>
          <a:prstGeom prst="wedgeRoundRectCallout">
            <a:avLst>
              <a:gd name="adj1" fmla="val 40468"/>
              <a:gd name="adj2" fmla="val 6250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Teacher mindset &amp; pedagogy shift.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Moving from a directive role to a facilitator role.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Passionate teachers are key.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69AEC3-6D31-F43A-4A31-2F17718677A3}"/>
              </a:ext>
            </a:extLst>
          </p:cNvPr>
          <p:cNvSpPr/>
          <p:nvPr/>
        </p:nvSpPr>
        <p:spPr>
          <a:xfrm>
            <a:off x="3404397" y="3525973"/>
            <a:ext cx="2144267" cy="1410450"/>
          </a:xfrm>
          <a:prstGeom prst="wedgeRoundRectCallout">
            <a:avLst>
              <a:gd name="adj1" fmla="val 45354"/>
              <a:gd name="adj2" fmla="val 5912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Metacognition &amp; lifelong learning.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Preparing students for learning beyond school.  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CAEB824-E639-A9E1-8895-5951D2A7181C}"/>
              </a:ext>
            </a:extLst>
          </p:cNvPr>
          <p:cNvSpPr/>
          <p:nvPr/>
        </p:nvSpPr>
        <p:spPr>
          <a:xfrm>
            <a:off x="228029" y="1836299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Engagement &amp; authentic learning.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Students excited by choice and deep interest in topics.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4A19CF3-2115-D7EC-A0BB-F7E5D9A75349}"/>
              </a:ext>
            </a:extLst>
          </p:cNvPr>
          <p:cNvSpPr/>
          <p:nvPr/>
        </p:nvSpPr>
        <p:spPr>
          <a:xfrm>
            <a:off x="228029" y="3521724"/>
            <a:ext cx="2144267" cy="1410450"/>
          </a:xfrm>
          <a:prstGeom prst="wedgeRoundRectCallout">
            <a:avLst>
              <a:gd name="adj1" fmla="val -40378"/>
              <a:gd name="adj2" fmla="val 645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Positive experiences in pilot schools.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Confirmation that AIF is working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Success stories of disengaged students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45B253D-2C7E-8B7D-1D11-5416C9D3DE57}"/>
              </a:ext>
            </a:extLst>
          </p:cNvPr>
          <p:cNvSpPr/>
          <p:nvPr/>
        </p:nvSpPr>
        <p:spPr>
          <a:xfrm>
            <a:off x="228029" y="5207148"/>
            <a:ext cx="2144267" cy="1410450"/>
          </a:xfrm>
          <a:prstGeom prst="wedgeRoundRectCallout">
            <a:avLst>
              <a:gd name="adj1" fmla="val -38157"/>
              <a:gd name="adj2" fmla="val 6587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Natural evidence &amp; capabilities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Valuing real-world learning.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Support for capabilities-based assessment.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4A40C96-375B-8AB5-C9F3-1991B440A4A7}"/>
              </a:ext>
            </a:extLst>
          </p:cNvPr>
          <p:cNvSpPr/>
          <p:nvPr/>
        </p:nvSpPr>
        <p:spPr>
          <a:xfrm>
            <a:off x="6892884" y="1836225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03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Teachers struggling to move away from scaffolding and templates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Students used to being "spoon-fed" may resist.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AE17538-DEA5-BB74-DC09-79D89A4A45BF}"/>
              </a:ext>
            </a:extLst>
          </p:cNvPr>
          <p:cNvSpPr/>
          <p:nvPr/>
        </p:nvSpPr>
        <p:spPr>
          <a:xfrm>
            <a:off x="9808043" y="1836225"/>
            <a:ext cx="2144267" cy="1410450"/>
          </a:xfrm>
          <a:prstGeom prst="wedgeRoundRectCallout">
            <a:avLst>
              <a:gd name="adj1" fmla="val 50325"/>
              <a:gd name="adj2" fmla="val 64512"/>
              <a:gd name="adj3" fmla="val 16667"/>
            </a:avLst>
          </a:prstGeom>
          <a:solidFill>
            <a:srgbClr val="903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Fear of AIF becoming over-structured, formulaic.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Ensuring fairness and consistency in grading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F16BE1F-6E23-7ACE-471C-FB388677736D}"/>
              </a:ext>
            </a:extLst>
          </p:cNvPr>
          <p:cNvSpPr/>
          <p:nvPr/>
        </p:nvSpPr>
        <p:spPr>
          <a:xfrm>
            <a:off x="6962565" y="5207148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03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Equity &amp; accessibility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Avoiding disadvantaging vulnerable learners in open-ended tasks.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6BE8B62-8BD3-B8B4-6011-6961F5AAEB39}"/>
              </a:ext>
            </a:extLst>
          </p:cNvPr>
          <p:cNvSpPr/>
          <p:nvPr/>
        </p:nvSpPr>
        <p:spPr>
          <a:xfrm>
            <a:off x="6976700" y="3521686"/>
            <a:ext cx="2144267" cy="1410450"/>
          </a:xfrm>
          <a:prstGeom prst="wedgeRoundRectCallout">
            <a:avLst>
              <a:gd name="adj1" fmla="val -43043"/>
              <a:gd name="adj2" fmla="val 65877"/>
              <a:gd name="adj3" fmla="val 16667"/>
            </a:avLst>
          </a:prstGeom>
          <a:solidFill>
            <a:srgbClr val="903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Teacher workload &amp; resourcing.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Teacher capacity for new pedagogy.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44BE771-740A-8CD4-9B93-B039DAAAB1AB}"/>
              </a:ext>
            </a:extLst>
          </p:cNvPr>
          <p:cNvSpPr/>
          <p:nvPr/>
        </p:nvSpPr>
        <p:spPr>
          <a:xfrm>
            <a:off x="9808044" y="3526865"/>
            <a:ext cx="2144267" cy="1410450"/>
          </a:xfrm>
          <a:prstGeom prst="wedgeRoundRectCallout">
            <a:avLst>
              <a:gd name="adj1" fmla="val 51223"/>
              <a:gd name="adj2" fmla="val 62465"/>
              <a:gd name="adj3" fmla="val 16667"/>
            </a:avLst>
          </a:prstGeom>
          <a:solidFill>
            <a:srgbClr val="903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Student readiness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Need for earlier development of metacognition, agency (</a:t>
            </a:r>
            <a:r>
              <a:rPr lang="en-US" sz="12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eg.</a:t>
            </a: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 in middle years)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D3F5EA9-1FAD-29FC-C409-C4612EBA2EAE}"/>
              </a:ext>
            </a:extLst>
          </p:cNvPr>
          <p:cNvSpPr/>
          <p:nvPr/>
        </p:nvSpPr>
        <p:spPr>
          <a:xfrm>
            <a:off x="9819704" y="5207879"/>
            <a:ext cx="2144267" cy="1410450"/>
          </a:xfrm>
          <a:prstGeom prst="wedgeRoundRectCallout">
            <a:avLst>
              <a:gd name="adj1" fmla="val 51223"/>
              <a:gd name="adj2" fmla="val 63147"/>
              <a:gd name="adj3" fmla="val 16667"/>
            </a:avLst>
          </a:prstGeom>
          <a:solidFill>
            <a:srgbClr val="903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Parents/universities may not value AIF like traditional subjects.</a:t>
            </a:r>
          </a:p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US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Balancing AIF with ATAR &amp; other SACE requirements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C06435-98BB-0EAA-916F-D1B0A7B6CDF6}"/>
              </a:ext>
            </a:extLst>
          </p:cNvPr>
          <p:cNvSpPr txBox="1"/>
          <p:nvPr/>
        </p:nvSpPr>
        <p:spPr>
          <a:xfrm>
            <a:off x="6858230" y="1484350"/>
            <a:ext cx="144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200" dirty="0">
                <a:latin typeface="Roboto Medium" panose="02000000000000000000" pitchFamily="2" charset="0"/>
                <a:ea typeface="Roboto Medium" panose="02000000000000000000" pitchFamily="2" charset="0"/>
              </a:rPr>
              <a:t>Key challenges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3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AF8602-879B-F1ED-19B3-A17BBCFC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608" y="4476676"/>
            <a:ext cx="3704965" cy="2381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E111B-FB43-BCB0-C3B2-E33722B38FA3}"/>
              </a:ext>
            </a:extLst>
          </p:cNvPr>
          <p:cNvSpPr txBox="1"/>
          <p:nvPr/>
        </p:nvSpPr>
        <p:spPr>
          <a:xfrm>
            <a:off x="294593" y="2101951"/>
            <a:ext cx="401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Would a PLATO Connect site exclusively for Teaching and Learning Leaders to share leadership and advice and resources be useful?</a:t>
            </a:r>
            <a:endParaRPr lang="en-AU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594F78A-5D1B-A2DB-7D02-24F3CC3E7DCD}"/>
              </a:ext>
            </a:extLst>
          </p:cNvPr>
          <p:cNvSpPr txBox="1">
            <a:spLocks/>
          </p:cNvSpPr>
          <p:nvPr/>
        </p:nvSpPr>
        <p:spPr>
          <a:xfrm>
            <a:off x="428" y="241"/>
            <a:ext cx="12192344" cy="1303109"/>
          </a:xfrm>
          <a:prstGeom prst="rect">
            <a:avLst/>
          </a:prstGeom>
          <a:solidFill>
            <a:srgbClr val="8EC155"/>
          </a:solidFill>
        </p:spPr>
        <p:txBody>
          <a:bodyPr vert="horz" lIns="91434" tIns="45717" rIns="91434" bIns="4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/>
            <a:r>
              <a:rPr lang="en-US" sz="3200" dirty="0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Communication and engagement</a:t>
            </a:r>
            <a:endParaRPr lang="en-AU" sz="3200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5" name="Picture 14" descr="A drawing of a person&#10;&#10;Description automatically generated">
            <a:extLst>
              <a:ext uri="{FF2B5EF4-FFF2-40B4-BE49-F238E27FC236}">
                <a16:creationId xmlns:a16="http://schemas.microsoft.com/office/drawing/2014/main" id="{90CA1FF3-A0CA-E173-796A-1A8989F931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3" y="5667217"/>
            <a:ext cx="2654457" cy="866223"/>
          </a:xfrm>
          <a:prstGeom prst="rect">
            <a:avLst/>
          </a:prstGeom>
        </p:spPr>
      </p:pic>
      <p:pic>
        <p:nvPicPr>
          <p:cNvPr id="3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F32D4A94-9444-8172-4C33-B58B39FCF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5" b="10780"/>
          <a:stretch/>
        </p:blipFill>
        <p:spPr>
          <a:xfrm>
            <a:off x="204333" y="2898653"/>
            <a:ext cx="5891667" cy="1914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0D5B7-D365-9406-791C-78D7FE1E847A}"/>
              </a:ext>
            </a:extLst>
          </p:cNvPr>
          <p:cNvSpPr txBox="1"/>
          <p:nvPr/>
        </p:nvSpPr>
        <p:spPr>
          <a:xfrm>
            <a:off x="6455665" y="1827250"/>
            <a:ext cx="5345810" cy="353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What type of discussion or resource would you value?</a:t>
            </a:r>
          </a:p>
          <a:p>
            <a:pPr marL="171450" lvl="0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sharing ideas, </a:t>
            </a: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experiences, recommendations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and success stories of</a:t>
            </a:r>
          </a:p>
          <a:p>
            <a:pPr marL="628650" lvl="1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pilot programs</a:t>
            </a:r>
          </a:p>
          <a:p>
            <a:pPr marL="628650" lvl="1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implementing capabilities</a:t>
            </a:r>
          </a:p>
          <a:p>
            <a:pPr marL="628650" lvl="1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natural evidence of learning etc.</a:t>
            </a:r>
          </a:p>
          <a:p>
            <a:pPr marL="628650" lvl="1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moderation processes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trends in global education informing learning design and subject renewal</a:t>
            </a:r>
          </a:p>
          <a:p>
            <a:pPr marL="171450" lvl="0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SACE updates suitable for sharing in staff bulletin </a:t>
            </a:r>
          </a:p>
          <a:p>
            <a:pPr marL="171450" lvl="0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aligning SA curriculum with SACE directions</a:t>
            </a:r>
          </a:p>
          <a:p>
            <a:pPr marL="171450" lvl="0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timetabling, making room for new initiatives</a:t>
            </a:r>
          </a:p>
          <a:p>
            <a:pPr marL="171450" lvl="0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innovative ways schools support students to achieve their SACE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8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sharing videos or student work demonstrating agency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8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addressing concerns widely held by other leaders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8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innovative practices to offer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individualised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 SACE experiences</a:t>
            </a:r>
          </a:p>
          <a:p>
            <a:pPr marL="171450" lvl="0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networking </a:t>
            </a: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and communication with others in similar roles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8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how leaders are driving SACE improvement</a:t>
            </a:r>
          </a:p>
          <a:p>
            <a:pPr marL="171450" indent="-171450">
              <a:lnSpc>
                <a:spcPct val="108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717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special provisions processes</a:t>
            </a:r>
          </a:p>
        </p:txBody>
      </p:sp>
    </p:spTree>
    <p:extLst>
      <p:ext uri="{BB962C8B-B14F-4D97-AF65-F5344CB8AC3E}">
        <p14:creationId xmlns:p14="http://schemas.microsoft.com/office/powerpoint/2010/main" val="197114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36E7CB41D304CBC3966A1F7AC40D1" ma:contentTypeVersion="8" ma:contentTypeDescription="Create a new document." ma:contentTypeScope="" ma:versionID="99031bf7a781cf6b0040858dd9832abc">
  <xsd:schema xmlns:xsd="http://www.w3.org/2001/XMLSchema" xmlns:xs="http://www.w3.org/2001/XMLSchema" xmlns:p="http://schemas.microsoft.com/office/2006/metadata/properties" xmlns:ns2="421ede1f-9642-4649-9469-39e48bc5e1de" targetNamespace="http://schemas.microsoft.com/office/2006/metadata/properties" ma:root="true" ma:fieldsID="42bce3627d1a8ee73e03d8aa31449b24" ns2:_="">
    <xsd:import namespace="421ede1f-9642-4649-9469-39e48bc5e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ede1f-9642-4649-9469-39e48bc5e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925885-A13C-4C3E-A1F2-6599DA2A4FD1}">
  <ds:schemaRefs>
    <ds:schemaRef ds:uri="http://schemas.openxmlformats.org/package/2006/metadata/core-properties"/>
    <ds:schemaRef ds:uri="421ede1f-9642-4649-9469-39e48bc5e1d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686A73-2891-4AFC-8088-29B4F4AF61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5945DB-2D8C-403E-93A4-C7AFB75F9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ede1f-9642-4649-9469-39e48bc5e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697</Words>
  <Application>Microsoft Office PowerPoint</Application>
  <PresentationFormat>Widescreen</PresentationFormat>
  <Paragraphs>97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Dunnill, Jamie (SACE)</dc:creator>
  <cp:lastModifiedBy>Markey, Lucy (SACE)</cp:lastModifiedBy>
  <cp:revision>4</cp:revision>
  <cp:lastPrinted>2025-04-28T22:54:55Z</cp:lastPrinted>
  <dcterms:created xsi:type="dcterms:W3CDTF">2025-03-27T01:31:23Z</dcterms:created>
  <dcterms:modified xsi:type="dcterms:W3CDTF">2025-05-30T04:43:41Z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OFFICIAL</vt:lpwstr>
  </property>
  <property fmtid="{D5CDD505-2E9C-101B-9397-08002B2CF9AE}" pid="4" name="ContentTypeId">
    <vt:lpwstr>0x01010040936E7CB41D304CBC3966A1F7AC40D1</vt:lpwstr>
  </property>
</Properties>
</file>