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4" r:id="rId5"/>
  </p:sldMasterIdLst>
  <p:notesMasterIdLst>
    <p:notesMasterId r:id="rId18"/>
  </p:notesMasterIdLst>
  <p:sldIdLst>
    <p:sldId id="4850" r:id="rId6"/>
    <p:sldId id="4884" r:id="rId7"/>
    <p:sldId id="286" r:id="rId8"/>
    <p:sldId id="4944" r:id="rId9"/>
    <p:sldId id="4947" r:id="rId10"/>
    <p:sldId id="260" r:id="rId11"/>
    <p:sldId id="4952" r:id="rId12"/>
    <p:sldId id="4789" r:id="rId13"/>
    <p:sldId id="4950" r:id="rId14"/>
    <p:sldId id="4792" r:id="rId15"/>
    <p:sldId id="4953" r:id="rId16"/>
    <p:sldId id="4954" r:id="rId17"/>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1508-B2DB-FA75-004E-92105A4ADF5C}" name="Steele, Virginia (SACE)" initials="VS" userId="S::Virginia.Steele@sa.gov.au::8ef2ff29-1aa4-4bf8-9e5f-cb9098c70a04" providerId="AD"/>
  <p188:author id="{5B55091A-B8CE-05FA-7970-BB5437BF5A28}" name="Barry, Ella (SACE)" initials="EB" userId="S::Ella.Barry3@sa.gov.au::e4f40a8f-8107-46f9-8318-aebca8a65dcd" providerId="AD"/>
  <p188:author id="{D3A4A01C-1AB7-136E-FD23-39DB75857196}" name="Trueman, Chione (SACE)" initials="TC" userId="S::chione.trueman@sa.gov.au::d9e30ed1-deef-46ab-adfc-71b9178add32" providerId="AD"/>
  <p188:author id="{E4857C23-F131-B9B4-A2C5-F5DBC4FD9058}" name="Askem, Mike (SACE)" initials="AM" userId="S::mike.askem@sa.gov.au::e8512f30-8e3c-4763-bf08-61ee350588ee" providerId="AD"/>
  <p188:author id="{039E093E-AF9D-21F0-6312-C313143A9ACF}" name="Barry, Ella (SACE)" initials="BE" userId="S::ella.barry3@sa.gov.au::e4f40a8f-8107-46f9-8318-aebca8a65dcd" providerId="AD"/>
  <p188:author id="{1D835050-29FF-19CA-FE67-F10A935F6ED1}" name="Markey, Lucy (SACE)" initials="LM" userId="S::Lucy.Markey@sa.gov.au::2c563871-fb41-43a4-be38-4796b78a5d3b" providerId="AD"/>
  <p188:author id="{9EF66581-7E3D-03D6-4681-0544FF077F51}" name="Kostadinov, Iordan (SACE)" initials="KI" userId="S::iordan.kostadinov2@sa.gov.au::d705d2df-d00d-4345-ac3e-798432eb7f91" providerId="AD"/>
  <p188:author id="{5B201FA0-6D5F-48C6-6A80-00C6F117ABC8}" name="Dunnill, Jamie (SACE)" initials="JD" userId="S::jamie.dunnill@sa.gov.au::94b14833-cd52-4d8a-976c-d0c4e4bed356" providerId="AD"/>
  <p188:author id="{0DE8E8AA-D873-DA65-C053-F54FD8EDCA7E}" name="Markey, Lucy (SACE)" initials="ML" userId="S::lucy.markey@sa.gov.au::2c563871-fb41-43a4-be38-4796b78a5d3b" providerId="AD"/>
  <p188:author id="{574453AC-71E6-FB15-49F9-BC3C7072AD08}" name="Mekawy, Hassan (SACE)" initials="MH" userId="S::hassan.mekawy@sa.gov.au::c6066982-f7f7-4475-b77e-007adedb4d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3158"/>
    <a:srgbClr val="8DC154"/>
    <a:srgbClr val="FFC9C9"/>
    <a:srgbClr val="FFA3A3"/>
    <a:srgbClr val="FFC5C5"/>
    <a:srgbClr val="9551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303" autoAdjust="0"/>
  </p:normalViewPr>
  <p:slideViewPr>
    <p:cSldViewPr snapToGrid="0">
      <p:cViewPr varScale="1">
        <p:scale>
          <a:sx n="44" d="100"/>
          <a:sy n="44" d="100"/>
        </p:scale>
        <p:origin x="14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B6A81F7-8136-4BC9-9CF9-A81DA99D3920}" type="datetimeFigureOut">
              <a:rPr lang="en-AU" smtClean="0"/>
              <a:t>16/07/2026</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7A287A87-BD8F-4A6B-8511-9AA741A906AB}" type="slidenum">
              <a:rPr lang="en-AU" smtClean="0"/>
              <a:t>‹#›</a:t>
            </a:fld>
            <a:endParaRPr lang="en-AU"/>
          </a:p>
        </p:txBody>
      </p:sp>
    </p:spTree>
    <p:extLst>
      <p:ext uri="{BB962C8B-B14F-4D97-AF65-F5344CB8AC3E}">
        <p14:creationId xmlns:p14="http://schemas.microsoft.com/office/powerpoint/2010/main" val="38417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encourage you to adapt and tailor this content to your own school context.</a:t>
            </a:r>
          </a:p>
          <a:p>
            <a:r>
              <a:rPr lang="en-US" dirty="0"/>
              <a:t>The slides are designed for you to add your own school branding and images of your students.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schemeClr val="tx1"/>
                </a:solidFill>
                <a:latin typeface="Roboto Light" panose="02000000000000000000" pitchFamily="2" charset="0"/>
                <a:ea typeface="Roboto Light" panose="02000000000000000000" pitchFamily="2" charset="0"/>
                <a:cs typeface="Roboto Black"/>
              </a:rPr>
              <a:t>If your school has an SRG member, they may like to speak to their experience.</a:t>
            </a:r>
          </a:p>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a:t>
            </a:fld>
            <a:endParaRPr lang="en-AU"/>
          </a:p>
        </p:txBody>
      </p:sp>
    </p:spTree>
    <p:extLst>
      <p:ext uri="{BB962C8B-B14F-4D97-AF65-F5344CB8AC3E}">
        <p14:creationId xmlns:p14="http://schemas.microsoft.com/office/powerpoint/2010/main" val="3376679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messages:</a:t>
            </a:r>
          </a:p>
          <a:p>
            <a:r>
              <a:rPr lang="en-US" dirty="0"/>
              <a:t>The SACE Board website publishes quarterly updates on the progress of the subject renewal program.</a:t>
            </a:r>
          </a:p>
          <a:p>
            <a:endParaRPr lang="en-US" dirty="0"/>
          </a:p>
          <a:p>
            <a:r>
              <a:rPr lang="en-US" dirty="0"/>
              <a:t>For group 1 and some group 2 subjects this includes a new Subject Renewal section within the subject sections, containing copies of the key artefacts including:</a:t>
            </a:r>
          </a:p>
          <a:p>
            <a:pPr marL="171450" indent="-171450">
              <a:buFont typeface="Arial" panose="020B0604020202020204" pitchFamily="34" charset="0"/>
              <a:buChar char="•"/>
            </a:pPr>
            <a:r>
              <a:rPr lang="en-US" dirty="0"/>
              <a:t>vision statement</a:t>
            </a:r>
          </a:p>
          <a:p>
            <a:pPr marL="171450" indent="-171450">
              <a:buFont typeface="Arial" panose="020B0604020202020204" pitchFamily="34" charset="0"/>
              <a:buChar char="•"/>
            </a:pPr>
            <a:r>
              <a:rPr lang="en-US" dirty="0"/>
              <a:t>subject blueprint</a:t>
            </a:r>
          </a:p>
          <a:p>
            <a:pPr marL="171450" indent="-171450">
              <a:buFont typeface="Arial" panose="020B0604020202020204" pitchFamily="34" charset="0"/>
              <a:buChar char="•"/>
            </a:pPr>
            <a:r>
              <a:rPr lang="en-US" dirty="0"/>
              <a:t>… with more artefacts to be added as the subject progresses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These </a:t>
            </a:r>
            <a:r>
              <a:rPr lang="en-US" b="0" i="0" dirty="0" err="1">
                <a:effectLst/>
                <a:latin typeface="Segoe UI" panose="020B0502040204020203" pitchFamily="34" charset="0"/>
              </a:rPr>
              <a:t>minisites</a:t>
            </a:r>
            <a:r>
              <a:rPr lang="en-US" b="0" i="0" dirty="0">
                <a:effectLst/>
                <a:latin typeface="Segoe UI" panose="020B0502040204020203" pitchFamily="34" charset="0"/>
              </a:rPr>
              <a:t> give us a </a:t>
            </a:r>
            <a:r>
              <a:rPr lang="en-US" b="1" i="0" dirty="0">
                <a:effectLst/>
                <a:latin typeface="Segoe UI" panose="020B0502040204020203" pitchFamily="34" charset="0"/>
              </a:rPr>
              <a:t>window into the future</a:t>
            </a:r>
            <a:r>
              <a:rPr lang="en-US" b="0" i="0" dirty="0">
                <a:effectLst/>
                <a:latin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They are not final — they show thinking in progress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effectLst/>
                <a:latin typeface="Segoe UI" panose="020B0502040204020203" pitchFamily="34" charset="0"/>
              </a:rPr>
              <a:t>This is one of the most practical ways to start building understanding with our Teachers</a:t>
            </a:r>
          </a:p>
          <a:p>
            <a:endParaRPr lang="en-US" dirty="0"/>
          </a:p>
        </p:txBody>
      </p:sp>
      <p:sp>
        <p:nvSpPr>
          <p:cNvPr id="4" name="Slide Number Placeholder 3"/>
          <p:cNvSpPr>
            <a:spLocks noGrp="1"/>
          </p:cNvSpPr>
          <p:nvPr>
            <p:ph type="sldNum" sz="quarter" idx="5"/>
          </p:nvPr>
        </p:nvSpPr>
        <p:spPr/>
        <p:txBody>
          <a:bodyPr/>
          <a:lstStyle/>
          <a:p>
            <a:fld id="{7A287A87-BD8F-4A6B-8511-9AA741A906AB}" type="slidenum">
              <a:rPr lang="en-AU" smtClean="0"/>
              <a:t>10</a:t>
            </a:fld>
            <a:endParaRPr lang="en-AU"/>
          </a:p>
        </p:txBody>
      </p:sp>
    </p:spTree>
    <p:extLst>
      <p:ext uri="{BB962C8B-B14F-4D97-AF65-F5344CB8AC3E}">
        <p14:creationId xmlns:p14="http://schemas.microsoft.com/office/powerpoint/2010/main" val="1882115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DA813-2EB2-4DF3-92B2-4776408FB21D}" type="slidenum">
              <a:rPr lang="en-AU" smtClean="0"/>
              <a:t>11</a:t>
            </a:fld>
            <a:endParaRPr lang="en-AU"/>
          </a:p>
        </p:txBody>
      </p:sp>
    </p:spTree>
    <p:extLst>
      <p:ext uri="{BB962C8B-B14F-4D97-AF65-F5344CB8AC3E}">
        <p14:creationId xmlns:p14="http://schemas.microsoft.com/office/powerpoint/2010/main" val="1019997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ACDA813-2EB2-4DF3-92B2-4776408FB21D}" type="slidenum">
              <a:rPr lang="en-AU" smtClean="0"/>
              <a:t>12</a:t>
            </a:fld>
            <a:endParaRPr lang="en-AU"/>
          </a:p>
        </p:txBody>
      </p:sp>
    </p:spTree>
    <p:extLst>
      <p:ext uri="{BB962C8B-B14F-4D97-AF65-F5344CB8AC3E}">
        <p14:creationId xmlns:p14="http://schemas.microsoft.com/office/powerpoint/2010/main" val="3319656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is designed to support us to:</a:t>
            </a:r>
          </a:p>
          <a:p>
            <a:pPr marL="171450" indent="-171450">
              <a:buFont typeface="Arial" panose="020B0604020202020204" pitchFamily="34" charset="0"/>
              <a:buChar char="•"/>
            </a:pPr>
            <a:r>
              <a:rPr lang="en-US" dirty="0"/>
              <a:t>understand SACE Board’s subject renewal</a:t>
            </a:r>
          </a:p>
          <a:p>
            <a:pPr marL="171450" indent="-171450">
              <a:buFont typeface="Arial" panose="020B0604020202020204" pitchFamily="34" charset="0"/>
              <a:buChar char="•"/>
            </a:pPr>
            <a:r>
              <a:rPr lang="en-US" dirty="0"/>
              <a:t>begin thinking about what it means in our context and how we can support our teachers to engage with this change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This is a starting point for discussion and exploration</a:t>
            </a:r>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2</a:t>
            </a:fld>
            <a:endParaRPr lang="en-AU"/>
          </a:p>
        </p:txBody>
      </p:sp>
    </p:spTree>
    <p:extLst>
      <p:ext uri="{BB962C8B-B14F-4D97-AF65-F5344CB8AC3E}">
        <p14:creationId xmlns:p14="http://schemas.microsoft.com/office/powerpoint/2010/main" val="2784151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boto Light"/>
                <a:ea typeface="Roboto Light"/>
                <a:cs typeface="Roboto Light"/>
              </a:rPr>
              <a:t>Young people are facing big challenges in today’s ever-changing world</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boto Light"/>
                <a:ea typeface="Roboto Light"/>
                <a:cs typeface="Roboto Light"/>
              </a:rPr>
              <a:t>They need to be prepared for a future they will define and lead.</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boto Light"/>
                <a:ea typeface="Roboto Light"/>
                <a:cs typeface="Roboto Light"/>
              </a:rPr>
              <a:t>To be </a:t>
            </a:r>
            <a:r>
              <a:rPr lang="en-US" sz="1200" kern="1200" noProof="0" dirty="0">
                <a:solidFill>
                  <a:schemeClr val="tx1"/>
                </a:solidFill>
                <a:latin typeface="Calibri (Body)"/>
                <a:ea typeface="+mn-ea"/>
                <a:cs typeface="+mn-cs"/>
              </a:rPr>
              <a:t>equipped to tackle these challenges, every young person will need to build life-long skills, capabilities, knowledge and understanding.</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US" sz="1200" kern="1200" noProof="0" dirty="0">
              <a:solidFill>
                <a:schemeClr val="tx1"/>
              </a:solidFill>
              <a:latin typeface="Calibri (Body)"/>
              <a:ea typeface="+mn-ea"/>
              <a:cs typeface="+mn-cs"/>
            </a:endParaRPr>
          </a:p>
          <a:p>
            <a:pPr marL="171450" indent="-171450">
              <a:buFont typeface="Arial" panose="020B0604020202020204" pitchFamily="34" charset="0"/>
              <a:buChar char="•"/>
            </a:pPr>
            <a:r>
              <a:rPr lang="en-AU" sz="1200" kern="1200" dirty="0">
                <a:solidFill>
                  <a:schemeClr val="tx1"/>
                </a:solidFill>
                <a:latin typeface="Calibri (Body)"/>
                <a:ea typeface="+mn-ea"/>
                <a:cs typeface="+mn-cs"/>
              </a:rPr>
              <a:t>Subject renewal is one of the key initiatives of the SACE Board’s Passport to Thrive Strategic Plan, designed to ensure the SACE remains a modern and responsive qualification for a changing world </a:t>
            </a:r>
          </a:p>
          <a:p>
            <a:pPr marL="171450" indent="-171450">
              <a:buFont typeface="Arial" panose="020B0604020202020204" pitchFamily="34" charset="0"/>
              <a:buChar char="•"/>
            </a:pPr>
            <a:r>
              <a:rPr lang="en-AU" sz="1200" kern="1200" dirty="0">
                <a:solidFill>
                  <a:schemeClr val="tx1"/>
                </a:solidFill>
                <a:latin typeface="Calibri (Body)"/>
                <a:ea typeface="+mn-ea"/>
                <a:cs typeface="+mn-cs"/>
              </a:rPr>
              <a:t>For students, the renewed SACE will incorporate a fuller appreciation of what students know and can do—not just their performance in tests or exams</a:t>
            </a:r>
          </a:p>
          <a:p>
            <a:pPr marL="171450" indent="-171450">
              <a:buFont typeface="Arial" panose="020B0604020202020204" pitchFamily="34" charset="0"/>
              <a:buChar char="•"/>
            </a:pPr>
            <a:r>
              <a:rPr lang="en-AU" sz="1200" kern="1200" dirty="0">
                <a:solidFill>
                  <a:schemeClr val="tx1"/>
                </a:solidFill>
                <a:latin typeface="Calibri (Body)"/>
                <a:ea typeface="+mn-ea"/>
                <a:cs typeface="+mn-cs"/>
              </a:rPr>
              <a:t>For teachers, subject renewal will recognise the vital role of teachers in </a:t>
            </a:r>
            <a:r>
              <a:rPr lang="en-US" sz="1200" kern="1200" dirty="0">
                <a:solidFill>
                  <a:schemeClr val="tx1"/>
                </a:solidFill>
                <a:latin typeface="Calibri (Body)"/>
                <a:ea typeface="+mn-ea"/>
                <a:cs typeface="+mn-cs"/>
              </a:rPr>
              <a:t>understanding where each student is at in their development, knowing when to provide support, and when to step back and allow them to flourish</a:t>
            </a:r>
            <a:endParaRPr lang="en-AU" sz="1200" kern="1200" dirty="0">
              <a:solidFill>
                <a:schemeClr val="tx1"/>
              </a:solidFill>
              <a:latin typeface="Calibri (Body)"/>
              <a:ea typeface="+mn-ea"/>
              <a:cs typeface="+mn-cs"/>
            </a:endParaRPr>
          </a:p>
          <a:p>
            <a:pPr marL="171450" indent="-171450">
              <a:buFont typeface="Arial" panose="020B0604020202020204" pitchFamily="34" charset="0"/>
              <a:buChar char="•"/>
            </a:pPr>
            <a:r>
              <a:rPr lang="en-AU" sz="1200" kern="1200" dirty="0">
                <a:solidFill>
                  <a:schemeClr val="tx1"/>
                </a:solidFill>
                <a:latin typeface="Calibri (Body)"/>
                <a:ea typeface="+mn-ea"/>
                <a:cs typeface="+mn-cs"/>
              </a:rPr>
              <a:t>The process is collaborative </a:t>
            </a:r>
            <a:r>
              <a:rPr lang="en-AU" sz="1200" dirty="0">
                <a:solidFill>
                  <a:srgbClr val="424242"/>
                </a:solidFill>
                <a:latin typeface="Calibri (Body)"/>
              </a:rPr>
              <a:t>and co-designed, drawing on the expertise of teachers, leaders, and students across sectors</a:t>
            </a:r>
            <a:endParaRPr lang="en-AU" sz="1200" dirty="0">
              <a:latin typeface="Calibri (Body)"/>
            </a:endParaRPr>
          </a:p>
          <a:p>
            <a:endParaRPr lang="en-AU" dirty="0"/>
          </a:p>
        </p:txBody>
      </p:sp>
      <p:sp>
        <p:nvSpPr>
          <p:cNvPr id="4" name="Slide Number Placeholder 3"/>
          <p:cNvSpPr>
            <a:spLocks noGrp="1"/>
          </p:cNvSpPr>
          <p:nvPr>
            <p:ph type="sldNum" sz="quarter" idx="5"/>
          </p:nvPr>
        </p:nvSpPr>
        <p:spPr/>
        <p:txBody>
          <a:bodyPr/>
          <a:lstStyle/>
          <a:p>
            <a:fld id="{09EE2E3F-1F05-4ED9-8B6E-B7C91407761D}" type="slidenum">
              <a:rPr lang="en-AU" smtClean="0"/>
              <a:t>3</a:t>
            </a:fld>
            <a:endParaRPr lang="en-AU"/>
          </a:p>
        </p:txBody>
      </p:sp>
    </p:spTree>
    <p:extLst>
      <p:ext uri="{BB962C8B-B14F-4D97-AF65-F5344CB8AC3E}">
        <p14:creationId xmlns:p14="http://schemas.microsoft.com/office/powerpoint/2010/main" val="3796040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Subject renewal is a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process </a:t>
            </a: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to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co-design</a:t>
            </a: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 subjects with the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community</a:t>
            </a: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 that will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sharpen</a:t>
            </a: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 content and assessment and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intentionally</a:t>
            </a:r>
            <a:r>
              <a:rPr kumimoji="0" lang="en-US" sz="1800" i="0" u="none" strike="noStrike" kern="1200" cap="none" spc="0" normalizeH="0" baseline="0" noProof="0" dirty="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1800" i="0" u="none" strike="noStrike" kern="1200" cap="none" spc="0" normalizeH="0" baseline="0" noProof="0" dirty="0">
                <a:ln>
                  <a:noFill/>
                </a:ln>
                <a:solidFill>
                  <a:srgbClr val="993366"/>
                </a:solidFill>
                <a:effectLst/>
                <a:uLnTx/>
                <a:uFillTx/>
                <a:latin typeface="Roboto Medium" panose="02000000000000000000" pitchFamily="2" charset="0"/>
                <a:ea typeface="Roboto Medium" panose="02000000000000000000" pitchFamily="2" charset="0"/>
                <a:cs typeface="Roboto Light"/>
              </a:rPr>
              <a:t>develop</a:t>
            </a:r>
            <a:r>
              <a:rPr kumimoji="0" lang="en-US" sz="1800" i="0" u="none" strike="noStrike" kern="1200" cap="none" spc="0" normalizeH="0" baseline="0" noProof="0" dirty="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capabilities.</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This will be achieved through enabling the key drivers of:</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Agency</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Metacognition</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Deep Authentic Learning</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rPr>
              <a:t>Natural evidence of Learning</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en-US" sz="2800" b="0" i="0" dirty="0">
                <a:effectLst/>
                <a:latin typeface="Segoe UI" panose="020B0502040204020203" pitchFamily="34" charset="0"/>
              </a:rPr>
              <a:t>These key drivers are </a:t>
            </a:r>
            <a:r>
              <a:rPr lang="en-US" sz="2800" b="1" i="0" dirty="0">
                <a:effectLst/>
                <a:latin typeface="Segoe UI" panose="020B0502040204020203" pitchFamily="34" charset="0"/>
              </a:rPr>
              <a:t>lenses</a:t>
            </a:r>
            <a:r>
              <a:rPr lang="en-US" sz="2800" b="0" i="0" dirty="0">
                <a:effectLst/>
                <a:latin typeface="Segoe UI" panose="020B0502040204020203" pitchFamily="34" charset="0"/>
              </a:rPr>
              <a:t>, not checklists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US" sz="2800" b="0" i="0" dirty="0">
                <a:effectLst/>
                <a:latin typeface="Segoe UI" panose="020B0502040204020203" pitchFamily="34" charset="0"/>
              </a:rPr>
              <a:t>We already see these in parts of our practice </a:t>
            </a:r>
          </a:p>
          <a:p>
            <a:pPr marL="0" marR="0" lvl="0" indent="0" algn="l" defTabSz="914400" rtl="0" eaLnBrk="1" fontAlgn="auto" latinLnBrk="0" hangingPunct="1">
              <a:lnSpc>
                <a:spcPct val="100000"/>
              </a:lnSpc>
              <a:spcBef>
                <a:spcPts val="1000"/>
              </a:spcBef>
              <a:spcAft>
                <a:spcPts val="0"/>
              </a:spcAft>
              <a:buClrTx/>
              <a:buSzTx/>
              <a:buFontTx/>
              <a:buNone/>
              <a:tabLst/>
              <a:defRPr/>
            </a:pPr>
            <a:r>
              <a:rPr lang="en-US" sz="2800" b="0" i="0" dirty="0">
                <a:effectLst/>
                <a:latin typeface="Segoe UI" panose="020B0502040204020203" pitchFamily="34" charset="0"/>
              </a:rPr>
              <a:t>The shift is about making them more </a:t>
            </a:r>
            <a:r>
              <a:rPr lang="en-US" sz="2800" b="1" i="0" dirty="0">
                <a:effectLst/>
                <a:latin typeface="Segoe UI" panose="020B0502040204020203" pitchFamily="34" charset="0"/>
              </a:rPr>
              <a:t>intentional and visible</a:t>
            </a:r>
            <a:endParaRPr lang="en-US" sz="2800" b="0" i="0" dirty="0">
              <a:effectLst/>
              <a:latin typeface="Segoe UI" panose="020B0502040204020203" pitchFamily="34" charset="0"/>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Roboto Light"/>
              <a:ea typeface="Roboto Light"/>
              <a:cs typeface="Roboto Light"/>
            </a:endParaRPr>
          </a:p>
        </p:txBody>
      </p:sp>
      <p:sp>
        <p:nvSpPr>
          <p:cNvPr id="4" name="Slide Number Placeholder 3"/>
          <p:cNvSpPr>
            <a:spLocks noGrp="1"/>
          </p:cNvSpPr>
          <p:nvPr>
            <p:ph type="sldNum" sz="quarter" idx="5"/>
          </p:nvPr>
        </p:nvSpPr>
        <p:spPr/>
        <p:txBody>
          <a:bodyPr/>
          <a:lstStyle/>
          <a:p>
            <a:fld id="{09EE2E3F-1F05-4ED9-8B6E-B7C91407761D}" type="slidenum">
              <a:rPr lang="en-AU" smtClean="0"/>
              <a:t>4</a:t>
            </a:fld>
            <a:endParaRPr lang="en-AU"/>
          </a:p>
        </p:txBody>
      </p:sp>
    </p:spTree>
    <p:extLst>
      <p:ext uri="{BB962C8B-B14F-4D97-AF65-F5344CB8AC3E}">
        <p14:creationId xmlns:p14="http://schemas.microsoft.com/office/powerpoint/2010/main" val="585511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Roboto Light"/>
                <a:ea typeface="Roboto Light"/>
                <a:cs typeface="Roboto Light"/>
              </a:rPr>
              <a:t>This is not about replacing everything</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Roboto Light"/>
                <a:ea typeface="Roboto Light"/>
                <a:cs typeface="Roboto Light"/>
              </a:rPr>
              <a:t>It’s about shifting emphasis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Roboto Light"/>
                <a:ea typeface="Roboto Light"/>
                <a:cs typeface="Roboto Light"/>
              </a:rPr>
              <a:t>Many of these things are already present — but may become more intentional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4622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These are the artefacts that subject renewal groups will be developing throughout the subject renewal journey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Vision statement</a:t>
            </a:r>
            <a:r>
              <a:rPr lang="en-US" dirty="0"/>
              <a:t>: </a:t>
            </a:r>
            <a:r>
              <a:rPr lang="en-US" sz="1200" dirty="0">
                <a:latin typeface="Roboto Light" charset="0"/>
                <a:ea typeface="Roboto Light" charset="0"/>
                <a:cs typeface="Roboto Light" charset="0"/>
              </a:rPr>
              <a:t>A clear and inspiring description of what the subject aims to achieve in the future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Subject Blueprint</a:t>
            </a:r>
            <a:r>
              <a:rPr lang="en-US" dirty="0"/>
              <a:t>: </a:t>
            </a:r>
            <a:r>
              <a:rPr lang="en-US" sz="1200" dirty="0">
                <a:latin typeface="Roboto Light" charset="0"/>
                <a:ea typeface="Roboto Light" charset="0"/>
                <a:cs typeface="Roboto Light" charset="0"/>
              </a:rPr>
              <a:t>A conceptual plan that shows how the key drivers will come to life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Roboto Light" charset="0"/>
                <a:ea typeface="Roboto Light" charset="0"/>
                <a:cs typeface="Roboto Light" charset="0"/>
              </a:rPr>
              <a:t>Subject Prototypes</a:t>
            </a:r>
            <a:r>
              <a:rPr lang="en-US" sz="1200" dirty="0">
                <a:latin typeface="Roboto Light" charset="0"/>
                <a:ea typeface="Roboto Light" charset="0"/>
                <a:cs typeface="Roboto Light" charset="0"/>
              </a:rPr>
              <a:t>: A practical trial of key concepts, learning design, and assessment approaches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Roboto Light" charset="0"/>
                <a:ea typeface="Roboto Light" charset="0"/>
                <a:cs typeface="Roboto Light" charset="0"/>
              </a:rPr>
              <a:t>Subject Design Map</a:t>
            </a:r>
            <a:r>
              <a:rPr lang="en-US" sz="1200" dirty="0">
                <a:latin typeface="Roboto Light" charset="0"/>
                <a:ea typeface="Roboto Light" charset="0"/>
                <a:cs typeface="Roboto Light" charset="0"/>
              </a:rPr>
              <a:t>: A structured guide that consolidates insights from the vision, blueprint, and prototypes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latin typeface="Roboto Light" charset="0"/>
                <a:ea typeface="Roboto Light" charset="0"/>
                <a:cs typeface="Roboto Light" charset="0"/>
              </a:rPr>
              <a:t>Subject Outline</a:t>
            </a:r>
            <a:r>
              <a:rPr lang="en-US" sz="1200" dirty="0">
                <a:latin typeface="Roboto Light" charset="0"/>
                <a:ea typeface="Roboto Light" charset="0"/>
                <a:cs typeface="Roboto Light" charset="0"/>
              </a:rPr>
              <a:t>: The official policy document for the subject</a:t>
            </a:r>
          </a:p>
          <a:p>
            <a:endParaRPr lang="en-US" b="0" i="0" dirty="0">
              <a:effectLst/>
              <a:latin typeface="Segoe UI" panose="020B0502040204020203" pitchFamily="34" charset="0"/>
            </a:endParaRPr>
          </a:p>
          <a:p>
            <a:r>
              <a:rPr lang="en-US" b="0" i="0" dirty="0">
                <a:effectLst/>
                <a:latin typeface="Segoe UI" panose="020B0502040204020203" pitchFamily="34" charset="0"/>
              </a:rPr>
              <a:t>As the subject renewal groups progress through the process, they will be sharing these artefacts on the subject mini-site. This is a great way to stay up to date on the progress of each subject and understand the vision for the future.</a:t>
            </a:r>
          </a:p>
          <a:p>
            <a:endParaRPr lang="en-US" b="0" i="0" dirty="0">
              <a:effectLst/>
              <a:latin typeface="Segoe UI" panose="020B0502040204020203" pitchFamily="34" charset="0"/>
            </a:endParaRPr>
          </a:p>
          <a:p>
            <a:r>
              <a:rPr lang="en-US" b="0" i="0" dirty="0">
                <a:effectLst/>
                <a:latin typeface="Segoe UI" panose="020B0502040204020203" pitchFamily="34" charset="0"/>
              </a:rPr>
              <a:t>Before a subject outline is accredited, there will be an opportunity for community consultation, where you can review and provide feedback.</a:t>
            </a:r>
          </a:p>
          <a:p>
            <a:endParaRPr lang="en-US" b="0" i="0" dirty="0">
              <a:effectLst/>
              <a:latin typeface="Segoe UI" panose="020B0502040204020203" pitchFamily="34" charset="0"/>
            </a:endParaRPr>
          </a:p>
          <a:p>
            <a:endParaRPr lang="en-US" b="0" i="0" dirty="0">
              <a:effectLst/>
              <a:latin typeface="Segoe UI" panose="020B0502040204020203" pitchFamily="34" charset="0"/>
            </a:endParaRPr>
          </a:p>
        </p:txBody>
      </p:sp>
      <p:sp>
        <p:nvSpPr>
          <p:cNvPr id="4" name="Slide Number Placeholder 3"/>
          <p:cNvSpPr>
            <a:spLocks noGrp="1"/>
          </p:cNvSpPr>
          <p:nvPr>
            <p:ph type="sldNum" sz="quarter" idx="10"/>
          </p:nvPr>
        </p:nvSpPr>
        <p:spPr/>
        <p:txBody>
          <a:bodyPr/>
          <a:lstStyle/>
          <a:p>
            <a:fld id="{DF9C6B3F-115A-0348-B149-408E611A95DA}" type="slidenum">
              <a:rPr lang="en-US" smtClean="0"/>
              <a:t>6</a:t>
            </a:fld>
            <a:endParaRPr lang="en-US"/>
          </a:p>
        </p:txBody>
      </p:sp>
    </p:spTree>
    <p:extLst>
      <p:ext uri="{BB962C8B-B14F-4D97-AF65-F5344CB8AC3E}">
        <p14:creationId xmlns:p14="http://schemas.microsoft.com/office/powerpoint/2010/main" val="1853265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SACE Board have confirmed they will provide support before implementation, this includes</a:t>
            </a:r>
          </a:p>
          <a:p>
            <a:pPr marL="171450" lvl="0" indent="-171450">
              <a:buFont typeface="Arial" panose="020B0604020202020204" pitchFamily="34" charset="0"/>
              <a:buChar char="•"/>
            </a:pPr>
            <a:r>
              <a:rPr lang="en-US" dirty="0"/>
              <a:t>Clear timelines</a:t>
            </a:r>
          </a:p>
          <a:p>
            <a:pPr marL="171450" lvl="0" indent="-171450">
              <a:buFont typeface="Arial" panose="020B0604020202020204" pitchFamily="34" charset="0"/>
              <a:buChar char="•"/>
            </a:pPr>
            <a:r>
              <a:rPr lang="en-US" dirty="0"/>
              <a:t>Professional learning for Teachers and school leaders</a:t>
            </a:r>
          </a:p>
          <a:p>
            <a:pPr marL="171450" lvl="0" indent="-171450">
              <a:buFont typeface="Arial" panose="020B0604020202020204" pitchFamily="34" charset="0"/>
              <a:buChar char="•"/>
            </a:pPr>
            <a:r>
              <a:rPr lang="en-US" dirty="0"/>
              <a:t>PLATO courses and/or community of practices</a:t>
            </a:r>
          </a:p>
          <a:p>
            <a:pPr marL="171450" lvl="0" indent="-171450">
              <a:buFont typeface="Arial" panose="020B0604020202020204" pitchFamily="34" charset="0"/>
              <a:buChar char="•"/>
            </a:pPr>
            <a:r>
              <a:rPr lang="en-US" dirty="0"/>
              <a:t>Other key resources</a:t>
            </a:r>
          </a:p>
        </p:txBody>
      </p:sp>
      <p:sp>
        <p:nvSpPr>
          <p:cNvPr id="4" name="Slide Number Placeholder 3"/>
          <p:cNvSpPr>
            <a:spLocks noGrp="1"/>
          </p:cNvSpPr>
          <p:nvPr>
            <p:ph type="sldNum" sz="quarter" idx="5"/>
          </p:nvPr>
        </p:nvSpPr>
        <p:spPr/>
        <p:txBody>
          <a:bodyPr/>
          <a:lstStyle/>
          <a:p>
            <a:fld id="{8ACDA813-2EB2-4DF3-92B2-4776408FB21D}" type="slidenum">
              <a:rPr lang="en-AU" smtClean="0"/>
              <a:t>7</a:t>
            </a:fld>
            <a:endParaRPr lang="en-AU"/>
          </a:p>
        </p:txBody>
      </p:sp>
    </p:spTree>
    <p:extLst>
      <p:ext uri="{BB962C8B-B14F-4D97-AF65-F5344CB8AC3E}">
        <p14:creationId xmlns:p14="http://schemas.microsoft.com/office/powerpoint/2010/main" val="3672188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can start supporting our teachers now for the change</a:t>
            </a:r>
          </a:p>
          <a:p>
            <a:pPr marL="171450" indent="-171450">
              <a:buFont typeface="Arial" panose="020B0604020202020204" pitchFamily="34" charset="0"/>
              <a:buChar char="•"/>
            </a:pPr>
            <a:r>
              <a:rPr lang="en-US" dirty="0"/>
              <a:t>We can start having conversations with our team now, to help deepen their understanding of the key drivers and consider where these already appear in the current state</a:t>
            </a:r>
          </a:p>
          <a:p>
            <a:pPr marL="171450" indent="-171450">
              <a:buFont typeface="Arial" panose="020B0604020202020204" pitchFamily="34" charset="0"/>
              <a:buChar char="•"/>
            </a:pPr>
            <a:r>
              <a:rPr lang="en-US" dirty="0">
                <a:ea typeface="Calibri" panose="020F0502020204030204"/>
                <a:cs typeface="Calibri" panose="020F0502020204030204"/>
              </a:rPr>
              <a:t>We can try different forms of evidence, introduce metacognition and agency wi</a:t>
            </a:r>
            <a:r>
              <a:rPr lang="en-US">
                <a:ea typeface="Calibri" panose="020F0502020204030204"/>
                <a:cs typeface="Calibri" panose="020F0502020204030204"/>
              </a:rPr>
              <a:t>thin existing subjects. Stage 1 is a good place to give things a go.</a:t>
            </a:r>
            <a:endParaRPr lang="en-US" dirty="0">
              <a:ea typeface="Calibri" panose="020F0502020204030204"/>
              <a:cs typeface="Calibri" panose="020F0502020204030204"/>
            </a:endParaRPr>
          </a:p>
          <a:p>
            <a:pPr marL="171450" indent="-171450">
              <a:buFont typeface="Arial" panose="020B0604020202020204" pitchFamily="34" charset="0"/>
              <a:buChar char="•"/>
            </a:pP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endParaRPr lang="en-AU"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7A287A87-BD8F-4A6B-8511-9AA741A906AB}" type="slidenum">
              <a:rPr lang="en-AU" smtClean="0"/>
              <a:t>8</a:t>
            </a:fld>
            <a:endParaRPr lang="en-AU"/>
          </a:p>
        </p:txBody>
      </p:sp>
    </p:spTree>
    <p:extLst>
      <p:ext uri="{BB962C8B-B14F-4D97-AF65-F5344CB8AC3E}">
        <p14:creationId xmlns:p14="http://schemas.microsoft.com/office/powerpoint/2010/main" val="4060137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This isn't a one-off conversation, continue creating space for conversations, experimentation and reflection</a:t>
            </a:r>
          </a:p>
          <a:p>
            <a:endParaRPr lang="en-US" dirty="0"/>
          </a:p>
        </p:txBody>
      </p:sp>
      <p:sp>
        <p:nvSpPr>
          <p:cNvPr id="4" name="Slide Number Placeholder 3"/>
          <p:cNvSpPr>
            <a:spLocks noGrp="1"/>
          </p:cNvSpPr>
          <p:nvPr>
            <p:ph type="sldNum" sz="quarter" idx="5"/>
          </p:nvPr>
        </p:nvSpPr>
        <p:spPr/>
        <p:txBody>
          <a:bodyPr/>
          <a:lstStyle/>
          <a:p>
            <a:fld id="{8ACDA813-2EB2-4DF3-92B2-4776408FB21D}" type="slidenum">
              <a:rPr lang="en-AU" smtClean="0"/>
              <a:t>9</a:t>
            </a:fld>
            <a:endParaRPr lang="en-AU"/>
          </a:p>
        </p:txBody>
      </p:sp>
    </p:spTree>
    <p:extLst>
      <p:ext uri="{BB962C8B-B14F-4D97-AF65-F5344CB8AC3E}">
        <p14:creationId xmlns:p14="http://schemas.microsoft.com/office/powerpoint/2010/main" val="3187784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6AC-9A97-47FA-E1EC-727CBD210C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65E3725-4C6E-5E33-EEC6-F0F96B30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1DAB5C4-34F5-D056-EF88-F05146DC33BB}"/>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2317D2FB-8E66-8593-C179-8DED01AE5CC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585B57-34A3-ABCA-89FF-42A5A9261B71}"/>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1901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B561-7663-AB90-44D7-CBB1EAED50C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010943-C65E-6C97-43AF-274866A8B9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9DA27D-1683-1559-9708-91C0D43D6515}"/>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2B1B5958-B66A-C5AD-4930-D95C4D96F7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631993-A763-2B3E-5999-519AB084478D}"/>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83539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28BA9-67CD-0731-71CD-D66D7C5DD6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0ACA961-D003-3E73-3547-BB183030A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0091CD-9B0E-4DCD-CACE-128B4DD67EFD}"/>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F3105464-DC03-59D2-D76E-EC289A687B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880AC-2D97-32EB-388C-1C6E209317C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9287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11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609600" y="1043027"/>
            <a:ext cx="109728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1153093"/>
            <a:ext cx="10972800" cy="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40785"/>
            <a:ext cx="10972800" cy="1143000"/>
          </a:xfrm>
        </p:spPr>
        <p:txBody>
          <a:bodyPr/>
          <a:lstStyle>
            <a:lvl1pPr>
              <a:defRPr sz="3733" b="1"/>
            </a:lvl1pPr>
          </a:lstStyle>
          <a:p>
            <a:r>
              <a:rPr lang="en-US"/>
              <a:t>Click to edit Master title style</a:t>
            </a:r>
          </a:p>
        </p:txBody>
      </p:sp>
    </p:spTree>
    <p:extLst>
      <p:ext uri="{BB962C8B-B14F-4D97-AF65-F5344CB8AC3E}">
        <p14:creationId xmlns:p14="http://schemas.microsoft.com/office/powerpoint/2010/main" val="4225228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F5EF-1285-B961-2D2C-75E74115FAED}"/>
              </a:ext>
            </a:extLst>
          </p:cNvPr>
          <p:cNvSpPr>
            <a:spLocks noGrp="1"/>
          </p:cNvSpPr>
          <p:nvPr>
            <p:ph type="ctrTitle"/>
          </p:nvPr>
        </p:nvSpPr>
        <p:spPr>
          <a:xfrm>
            <a:off x="1524000" y="1122363"/>
            <a:ext cx="9144000" cy="2387600"/>
          </a:xfrm>
          <a:prstGeom prst="rect">
            <a:avLst/>
          </a:prstGeom>
        </p:spPr>
        <p:txBody>
          <a:bodyPr anchor="b"/>
          <a:lstStyle>
            <a:lvl1pPr marL="0" marR="0" indent="0" algn="ctr" defTabSz="914400" rtl="0" eaLnBrk="1" fontAlgn="auto" latinLnBrk="0" hangingPunct="1">
              <a:lnSpc>
                <a:spcPct val="90000"/>
              </a:lnSpc>
              <a:spcBef>
                <a:spcPct val="0"/>
              </a:spcBef>
              <a:spcAft>
                <a:spcPts val="0"/>
              </a:spcAft>
              <a:buClrTx/>
              <a:buSzTx/>
              <a:buFontTx/>
              <a:buNone/>
              <a:tabLst/>
              <a:defRPr sz="4400" b="1">
                <a:solidFill>
                  <a:srgbClr val="00539F"/>
                </a:solidFill>
              </a:defRPr>
            </a:lvl1pPr>
          </a:lstStyle>
          <a:p>
            <a:r>
              <a:rPr lang="en-GB" sz="4400"/>
              <a:t>Click to edit Master title style</a:t>
            </a:r>
            <a:endParaRPr lang="en-US"/>
          </a:p>
        </p:txBody>
      </p:sp>
      <p:sp>
        <p:nvSpPr>
          <p:cNvPr id="3" name="Subtitle 2">
            <a:extLst>
              <a:ext uri="{FF2B5EF4-FFF2-40B4-BE49-F238E27FC236}">
                <a16:creationId xmlns:a16="http://schemas.microsoft.com/office/drawing/2014/main" id="{74656EE4-964E-5D42-E0B6-EDB37A114E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200">
                <a:solidFill>
                  <a:srgbClr val="0053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203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CBF4-270B-345C-DF8F-FCFFB108C339}"/>
              </a:ext>
            </a:extLst>
          </p:cNvPr>
          <p:cNvSpPr>
            <a:spLocks noGrp="1"/>
          </p:cNvSpPr>
          <p:nvPr>
            <p:ph type="title"/>
          </p:nvPr>
        </p:nvSpPr>
        <p:spPr>
          <a:xfrm>
            <a:off x="838200" y="365125"/>
            <a:ext cx="10515600" cy="1325563"/>
          </a:xfrm>
          <a:prstGeom prst="rect">
            <a:avLst/>
          </a:prstGeom>
        </p:spPr>
        <p:txBody>
          <a:bodyPr anchor="b" anchorCtr="0"/>
          <a:lstStyle>
            <a:lvl1pPr>
              <a:defRPr sz="44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852821-4E57-649A-62CC-E22074B5A137}"/>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912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8E2A-1BE0-566C-7D04-148D68C9F09C}"/>
              </a:ext>
            </a:extLst>
          </p:cNvPr>
          <p:cNvSpPr>
            <a:spLocks noGrp="1"/>
          </p:cNvSpPr>
          <p:nvPr>
            <p:ph type="title"/>
          </p:nvPr>
        </p:nvSpPr>
        <p:spPr>
          <a:xfrm>
            <a:off x="831850" y="1709738"/>
            <a:ext cx="10515600" cy="2852737"/>
          </a:xfrm>
          <a:prstGeom prst="rect">
            <a:avLst/>
          </a:prstGeom>
        </p:spPr>
        <p:txBody>
          <a:bodyPr anchor="b"/>
          <a:lstStyle>
            <a:lvl1pPr>
              <a:defRPr sz="44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965DBC6-A7D0-E6C6-41F6-D6EE714F6A26}"/>
              </a:ext>
            </a:extLst>
          </p:cNvPr>
          <p:cNvSpPr>
            <a:spLocks noGrp="1"/>
          </p:cNvSpPr>
          <p:nvPr>
            <p:ph type="body" idx="1"/>
          </p:nvPr>
        </p:nvSpPr>
        <p:spPr>
          <a:xfrm>
            <a:off x="831850" y="4589463"/>
            <a:ext cx="10515600" cy="1500187"/>
          </a:xfrm>
          <a:prstGeom prst="rect">
            <a:avLst/>
          </a:prstGeom>
        </p:spPr>
        <p:txBody>
          <a:bodyPr/>
          <a:lstStyle>
            <a:lvl1pPr marL="0" indent="0">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76866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A2DC-CD86-1FE8-7C12-208F2B8431FA}"/>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0139AC-B8E5-D73C-D736-A47AFB5919F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A5E004-2BA4-E7BA-FF78-73311D96D88F}"/>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8132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BFA0-59FE-FCD2-2294-015217636117}"/>
              </a:ext>
            </a:extLst>
          </p:cNvPr>
          <p:cNvSpPr>
            <a:spLocks noGrp="1"/>
          </p:cNvSpPr>
          <p:nvPr>
            <p:ph type="title"/>
          </p:nvPr>
        </p:nvSpPr>
        <p:spPr>
          <a:xfrm>
            <a:off x="839788"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5690-0DA4-523A-8775-5677149919A7}"/>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5C9548-7A93-72D2-D722-F9694322517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B7E5A57-5B05-73F3-5AAC-B1CC1CCA4F0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D28C11-B923-3887-F9E5-56C01B69703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25830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3650-E48A-C41C-638D-E438587D7863}"/>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Tree>
    <p:extLst>
      <p:ext uri="{BB962C8B-B14F-4D97-AF65-F5344CB8AC3E}">
        <p14:creationId xmlns:p14="http://schemas.microsoft.com/office/powerpoint/2010/main" val="3482007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C91A-7B5A-658A-4AD6-15BD2336AD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C45D6E-A236-BC8F-B541-631703C02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9FAF4-F3B0-51B5-1AA3-A0705F2C7893}"/>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D02B6C6D-E3F0-AB53-C3F6-770EEA23D9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345D48-46BD-BC74-4FE5-EBBF9A2BE5D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618124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0544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C232-1673-5FCF-46FA-24471D11EFB5}"/>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96DB1-319A-3970-9A1D-6D19FB1E772D}"/>
              </a:ext>
            </a:extLst>
          </p:cNvPr>
          <p:cNvSpPr>
            <a:spLocks noGrp="1"/>
          </p:cNvSpPr>
          <p:nvPr>
            <p:ph idx="1"/>
          </p:nvPr>
        </p:nvSpPr>
        <p:spPr>
          <a:xfrm>
            <a:off x="5183188" y="1543878"/>
            <a:ext cx="6172200" cy="43171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DDE87F-5EF6-3B10-BE8A-5898FB72D0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61175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1331-D36C-14CC-6B57-08179C9FAB13}"/>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96C85F-F970-C334-9D9A-ECCF67FADC5A}"/>
              </a:ext>
            </a:extLst>
          </p:cNvPr>
          <p:cNvSpPr>
            <a:spLocks noGrp="1"/>
          </p:cNvSpPr>
          <p:nvPr>
            <p:ph type="pic" idx="1"/>
          </p:nvPr>
        </p:nvSpPr>
        <p:spPr>
          <a:xfrm>
            <a:off x="5183188" y="1537252"/>
            <a:ext cx="6172200" cy="43237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E24686-8A57-DE54-20C9-C21C21E1DDF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490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AE60-B7CF-E689-579C-C4A35C2DB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94142D-BCEC-D571-CD21-60F8CB5C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4219-7C87-EF7A-C88C-5FA927C28051}"/>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59B2E06C-C287-4DE1-8084-0FCF36A459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3BAF-389B-31BB-7036-AF6ABBA30FF9}"/>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4097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26DD-1393-9125-5E53-CB9FADE4EF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94101D-5B25-267C-F550-5902EF019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13E1410-87F2-3AF9-45BE-B9447F4E6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0415309-FB96-8D9D-2606-4E1A79196C9C}"/>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4D7CF855-4C12-4110-EE3C-252F8179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20CCA-F5DD-4A52-D0C2-8F2D57E80958}"/>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51820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BDB-F3C8-18A9-EB2E-BE1452E8872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9B39B9-51CD-C3B7-849C-F48DDC544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4D9A85-7307-8041-3047-86117E5D13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27A1D0-391F-F139-12D9-F3A10F4B4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09089-8E53-7B66-4655-1E47A3FEA2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C312C43-6440-25CD-49DE-B85437EA5C40}"/>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8" name="Footer Placeholder 7">
            <a:extLst>
              <a:ext uri="{FF2B5EF4-FFF2-40B4-BE49-F238E27FC236}">
                <a16:creationId xmlns:a16="http://schemas.microsoft.com/office/drawing/2014/main" id="{3D090B55-C0E6-F8CD-9659-E2374EF60C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6228EF0-A089-FF43-F985-877E6C3D7F3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953629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12F7-013C-CF90-1541-35F0AE6A649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4DB9F05-3040-ADBD-F428-EBF7E8C326C5}"/>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4" name="Footer Placeholder 3">
            <a:extLst>
              <a:ext uri="{FF2B5EF4-FFF2-40B4-BE49-F238E27FC236}">
                <a16:creationId xmlns:a16="http://schemas.microsoft.com/office/drawing/2014/main" id="{2AB4E5DB-D963-3920-A4BD-6D1EB5071A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C8F0521-08E4-6C9F-7222-3619BF52568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69185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11DB1-D84D-7C74-5C0C-9BE3E57784AA}"/>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3" name="Footer Placeholder 2">
            <a:extLst>
              <a:ext uri="{FF2B5EF4-FFF2-40B4-BE49-F238E27FC236}">
                <a16:creationId xmlns:a16="http://schemas.microsoft.com/office/drawing/2014/main" id="{453C3519-2A15-294D-7723-A81F6A6F43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422B16-F6DF-C96E-A6F8-24A7DC11AE2E}"/>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1055967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3C1F-643A-AA61-BD2C-A809CA34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69EE02-4F9B-AB24-B76E-3BCE987AB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0333F8E-F672-C554-0DFA-0ADB4CF5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17F11-E847-15E5-5D57-FCCE17C5C52E}"/>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125522F7-E544-7B04-DE8A-E544F473717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B02CD0-2F51-565E-B0BF-CBB42C47A026}"/>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52850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4752-DE2E-995C-99EF-C5733BD25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D4184D6-D4F3-4539-FBE3-6260C895B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01D4F8A-0F94-F3E5-283B-66452BB8B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B29-8650-0BEF-17A0-E69E8AA05F3B}"/>
              </a:ext>
            </a:extLst>
          </p:cNvPr>
          <p:cNvSpPr>
            <a:spLocks noGrp="1"/>
          </p:cNvSpPr>
          <p:nvPr>
            <p:ph type="dt" sz="half" idx="10"/>
          </p:nvPr>
        </p:nvSpPr>
        <p:spPr/>
        <p:txBody>
          <a:bodyPr/>
          <a:lstStyle/>
          <a:p>
            <a:fld id="{0441213F-60C3-41BE-B0EA-4390A10FA2F3}" type="datetimeFigureOut">
              <a:rPr lang="en-AU" smtClean="0"/>
              <a:t>16/07/2026</a:t>
            </a:fld>
            <a:endParaRPr lang="en-AU"/>
          </a:p>
        </p:txBody>
      </p:sp>
      <p:sp>
        <p:nvSpPr>
          <p:cNvPr id="6" name="Footer Placeholder 5">
            <a:extLst>
              <a:ext uri="{FF2B5EF4-FFF2-40B4-BE49-F238E27FC236}">
                <a16:creationId xmlns:a16="http://schemas.microsoft.com/office/drawing/2014/main" id="{FCF817D9-80FC-7716-1B77-B6FFDB9349C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832B554-5F65-534A-B45E-EEB71E94A90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421482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2.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215B9-5B20-0C1A-5DEA-D77B8C641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E5B35B2-2FE2-B22A-2DB1-47D5408B0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F203C-823B-CE72-AE8F-B1CE78BC1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1213F-60C3-41BE-B0EA-4390A10FA2F3}" type="datetimeFigureOut">
              <a:rPr lang="en-AU" smtClean="0"/>
              <a:t>16/07/2026</a:t>
            </a:fld>
            <a:endParaRPr lang="en-AU"/>
          </a:p>
        </p:txBody>
      </p:sp>
      <p:sp>
        <p:nvSpPr>
          <p:cNvPr id="5" name="Footer Placeholder 4">
            <a:extLst>
              <a:ext uri="{FF2B5EF4-FFF2-40B4-BE49-F238E27FC236}">
                <a16:creationId xmlns:a16="http://schemas.microsoft.com/office/drawing/2014/main" id="{3CDDCB0B-8818-34E8-36C4-7E74BA19E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D31FDB6-2CA5-9234-FD5D-43D33CD152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73F6B-AE36-4224-B510-45035140277A}" type="slidenum">
              <a:rPr lang="en-AU" smtClean="0"/>
              <a:t>‹#›</a:t>
            </a:fld>
            <a:endParaRPr lang="en-AU"/>
          </a:p>
        </p:txBody>
      </p:sp>
      <p:sp>
        <p:nvSpPr>
          <p:cNvPr id="8" name="TextBox 7">
            <a:extLst>
              <a:ext uri="{FF2B5EF4-FFF2-40B4-BE49-F238E27FC236}">
                <a16:creationId xmlns:a16="http://schemas.microsoft.com/office/drawing/2014/main" id="{D2185AF9-158B-4537-2C51-EA02DC233A5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59710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81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11"/>
          <a:stretch>
            <a:fillRect/>
          </a:stretch>
        </p:blipFill>
        <p:spPr>
          <a:xfrm>
            <a:off x="10498328" y="355013"/>
            <a:ext cx="703386" cy="937848"/>
          </a:xfrm>
          <a:prstGeom prst="rect">
            <a:avLst/>
          </a:prstGeom>
        </p:spPr>
      </p:pic>
      <p:pic>
        <p:nvPicPr>
          <p:cNvPr id="8" name="Picture 7">
            <a:extLst>
              <a:ext uri="{FF2B5EF4-FFF2-40B4-BE49-F238E27FC236}">
                <a16:creationId xmlns:a16="http://schemas.microsoft.com/office/drawing/2014/main" id="{185854F0-EC0A-18B9-0BEF-D12B1300C79C}"/>
              </a:ext>
            </a:extLst>
          </p:cNvPr>
          <p:cNvPicPr>
            <a:picLocks noChangeAspect="1"/>
          </p:cNvPicPr>
          <p:nvPr userDrawn="1"/>
        </p:nvPicPr>
        <p:blipFill>
          <a:blip r:embed="rId12"/>
          <a:stretch>
            <a:fillRect/>
          </a:stretch>
        </p:blipFill>
        <p:spPr>
          <a:xfrm>
            <a:off x="0" y="6134101"/>
            <a:ext cx="12192000" cy="571499"/>
          </a:xfrm>
          <a:prstGeom prst="rect">
            <a:avLst/>
          </a:prstGeom>
        </p:spPr>
      </p:pic>
      <p:pic>
        <p:nvPicPr>
          <p:cNvPr id="5" name="Picture 4">
            <a:extLst>
              <a:ext uri="{FF2B5EF4-FFF2-40B4-BE49-F238E27FC236}">
                <a16:creationId xmlns:a16="http://schemas.microsoft.com/office/drawing/2014/main" id="{4DB4F0F5-D11B-1DA2-82C0-76C0876274AC}"/>
              </a:ext>
            </a:extLst>
          </p:cNvPr>
          <p:cNvPicPr>
            <a:picLocks noChangeAspect="1"/>
          </p:cNvPicPr>
          <p:nvPr userDrawn="1"/>
        </p:nvPicPr>
        <p:blipFill>
          <a:blip r:embed="rId13"/>
          <a:stretch>
            <a:fillRect/>
          </a:stretch>
        </p:blipFill>
        <p:spPr>
          <a:xfrm>
            <a:off x="415544" y="6325870"/>
            <a:ext cx="4404591" cy="193802"/>
          </a:xfrm>
          <a:prstGeom prst="rect">
            <a:avLst/>
          </a:prstGeom>
        </p:spPr>
      </p:pic>
    </p:spTree>
    <p:extLst>
      <p:ext uri="{BB962C8B-B14F-4D97-AF65-F5344CB8AC3E}">
        <p14:creationId xmlns:p14="http://schemas.microsoft.com/office/powerpoint/2010/main" val="79965015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png"/><Relationship Id="rId7" Type="http://schemas.openxmlformats.org/officeDocument/2006/relationships/image" Target="../media/image15.em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4.svg"/><Relationship Id="rId5" Type="http://schemas.openxmlformats.org/officeDocument/2006/relationships/image" Target="../media/image13.svg"/><Relationship Id="rId10" Type="http://schemas.openxmlformats.org/officeDocument/2006/relationships/image" Target="../media/image18.emf"/><Relationship Id="rId4" Type="http://schemas.openxmlformats.org/officeDocument/2006/relationships/image" Target="../media/image12.png"/><Relationship Id="rId9" Type="http://schemas.openxmlformats.org/officeDocument/2006/relationships/image" Target="../media/image17.em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png"/><Relationship Id="rId7"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2.png"/><Relationship Id="rId9" Type="http://schemas.openxmlformats.org/officeDocument/2006/relationships/image" Target="../media/image23.e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6C1B-D3C2-D9FA-7F3C-6F8FA7EDBB6F}"/>
              </a:ext>
            </a:extLst>
          </p:cNvPr>
          <p:cNvSpPr>
            <a:spLocks noGrp="1"/>
          </p:cNvSpPr>
          <p:nvPr>
            <p:ph type="ctrTitle"/>
          </p:nvPr>
        </p:nvSpPr>
        <p:spPr/>
        <p:txBody>
          <a:bodyPr/>
          <a:lstStyle/>
          <a:p>
            <a:r>
              <a:rPr lang="en-AU">
                <a:solidFill>
                  <a:srgbClr val="955166"/>
                </a:solidFill>
                <a:latin typeface="Roboto Medium" panose="02000000000000000000" pitchFamily="2" charset="0"/>
                <a:ea typeface="Roboto Medium" panose="02000000000000000000" pitchFamily="2" charset="0"/>
              </a:rPr>
              <a:t>SACE Subject Renewal update</a:t>
            </a:r>
          </a:p>
        </p:txBody>
      </p:sp>
      <p:sp>
        <p:nvSpPr>
          <p:cNvPr id="3" name="Subtitle 2">
            <a:extLst>
              <a:ext uri="{FF2B5EF4-FFF2-40B4-BE49-F238E27FC236}">
                <a16:creationId xmlns:a16="http://schemas.microsoft.com/office/drawing/2014/main" id="{23FA2F4B-759F-9E15-0CEA-226A88C51F54}"/>
              </a:ext>
            </a:extLst>
          </p:cNvPr>
          <p:cNvSpPr>
            <a:spLocks noGrp="1"/>
          </p:cNvSpPr>
          <p:nvPr>
            <p:ph type="subTitle" idx="1"/>
          </p:nvPr>
        </p:nvSpPr>
        <p:spPr/>
        <p:txBody>
          <a:bodyPr/>
          <a:lstStyle/>
          <a:p>
            <a:pPr>
              <a:lnSpc>
                <a:spcPct val="100000"/>
              </a:lnSpc>
            </a:pPr>
            <a:r>
              <a:rPr lang="en-AU">
                <a:latin typeface="Roboto Light" panose="02000000000000000000" pitchFamily="2" charset="0"/>
                <a:ea typeface="Roboto Light" panose="02000000000000000000" pitchFamily="2" charset="0"/>
              </a:rPr>
              <a:t>Communication slides prepared by the SACE Board for use by Teaching and Learning Leaders to raise awareness of the subject renewal program with the Leaders within their school, including activities for them to run with Teachers.</a:t>
            </a:r>
          </a:p>
        </p:txBody>
      </p:sp>
    </p:spTree>
    <p:extLst>
      <p:ext uri="{BB962C8B-B14F-4D97-AF65-F5344CB8AC3E}">
        <p14:creationId xmlns:p14="http://schemas.microsoft.com/office/powerpoint/2010/main" val="3149586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B6CEF6D-8B39-F3A1-0043-B418152DA496}"/>
              </a:ext>
            </a:extLst>
          </p:cNvPr>
          <p:cNvGrpSpPr/>
          <p:nvPr/>
        </p:nvGrpSpPr>
        <p:grpSpPr>
          <a:xfrm>
            <a:off x="6615806" y="1927806"/>
            <a:ext cx="5458836" cy="3354292"/>
            <a:chOff x="2435020" y="1684739"/>
            <a:chExt cx="7121428" cy="4646796"/>
          </a:xfrm>
        </p:grpSpPr>
        <p:grpSp>
          <p:nvGrpSpPr>
            <p:cNvPr id="6" name="Group 5">
              <a:extLst>
                <a:ext uri="{FF2B5EF4-FFF2-40B4-BE49-F238E27FC236}">
                  <a16:creationId xmlns:a16="http://schemas.microsoft.com/office/drawing/2014/main" id="{3521C142-5A51-D31A-5501-DA761C2FA1A3}"/>
                </a:ext>
              </a:extLst>
            </p:cNvPr>
            <p:cNvGrpSpPr/>
            <p:nvPr/>
          </p:nvGrpSpPr>
          <p:grpSpPr>
            <a:xfrm>
              <a:off x="2435020" y="1684739"/>
              <a:ext cx="7121428" cy="4646796"/>
              <a:chOff x="1654582" y="660558"/>
              <a:chExt cx="8882835" cy="5796130"/>
            </a:xfrm>
          </p:grpSpPr>
          <p:pic>
            <p:nvPicPr>
              <p:cNvPr id="7" name="Picture 6" descr="A screenshot of a computer&#10;&#10;AI-generated content may be incorrect.">
                <a:extLst>
                  <a:ext uri="{FF2B5EF4-FFF2-40B4-BE49-F238E27FC236}">
                    <a16:creationId xmlns:a16="http://schemas.microsoft.com/office/drawing/2014/main" id="{4852AF6C-4209-6DC0-19E8-00F72BE7C1CF}"/>
                  </a:ext>
                </a:extLst>
              </p:cNvPr>
              <p:cNvPicPr>
                <a:picLocks noChangeAspect="1"/>
              </p:cNvPicPr>
              <p:nvPr/>
            </p:nvPicPr>
            <p:blipFill rotWithShape="1">
              <a:blip r:embed="rId3">
                <a:extLst>
                  <a:ext uri="{28A0092B-C50C-407E-A947-70E740481C1C}">
                    <a14:useLocalDpi xmlns:a14="http://schemas.microsoft.com/office/drawing/2010/main" val="0"/>
                  </a:ext>
                </a:extLst>
              </a:blip>
              <a:srcRect b="10872"/>
              <a:stretch/>
            </p:blipFill>
            <p:spPr>
              <a:xfrm>
                <a:off x="1654583" y="2371971"/>
                <a:ext cx="8882834" cy="4084717"/>
              </a:xfrm>
              <a:prstGeom prst="rect">
                <a:avLst/>
              </a:prstGeom>
            </p:spPr>
          </p:pic>
          <p:pic>
            <p:nvPicPr>
              <p:cNvPr id="5" name="Picture 4">
                <a:extLst>
                  <a:ext uri="{FF2B5EF4-FFF2-40B4-BE49-F238E27FC236}">
                    <a16:creationId xmlns:a16="http://schemas.microsoft.com/office/drawing/2014/main" id="{1E6F5486-6F17-0043-1538-F4F3E7908E47}"/>
                  </a:ext>
                </a:extLst>
              </p:cNvPr>
              <p:cNvPicPr>
                <a:picLocks noChangeAspect="1"/>
              </p:cNvPicPr>
              <p:nvPr/>
            </p:nvPicPr>
            <p:blipFill rotWithShape="1">
              <a:blip r:embed="rId4"/>
              <a:srcRect b="86326"/>
              <a:stretch/>
            </p:blipFill>
            <p:spPr>
              <a:xfrm>
                <a:off x="1654582" y="660558"/>
                <a:ext cx="8882834" cy="310383"/>
              </a:xfrm>
              <a:prstGeom prst="rect">
                <a:avLst/>
              </a:prstGeom>
            </p:spPr>
          </p:pic>
        </p:grpSp>
        <p:pic>
          <p:nvPicPr>
            <p:cNvPr id="8" name="Picture 7">
              <a:extLst>
                <a:ext uri="{FF2B5EF4-FFF2-40B4-BE49-F238E27FC236}">
                  <a16:creationId xmlns:a16="http://schemas.microsoft.com/office/drawing/2014/main" id="{0BDB1BDD-EECB-4238-0DA3-D8AFF7EB09D2}"/>
                </a:ext>
              </a:extLst>
            </p:cNvPr>
            <p:cNvPicPr>
              <a:picLocks noChangeAspect="1"/>
            </p:cNvPicPr>
            <p:nvPr/>
          </p:nvPicPr>
          <p:blipFill rotWithShape="1">
            <a:blip r:embed="rId4"/>
            <a:srcRect t="39521"/>
            <a:stretch/>
          </p:blipFill>
          <p:spPr>
            <a:xfrm>
              <a:off x="2435021" y="1981200"/>
              <a:ext cx="7121427" cy="1100542"/>
            </a:xfrm>
            <a:prstGeom prst="rect">
              <a:avLst/>
            </a:prstGeom>
          </p:spPr>
        </p:pic>
      </p:grpSp>
      <p:sp>
        <p:nvSpPr>
          <p:cNvPr id="4" name="Rectangle: Rounded Corners 3">
            <a:extLst>
              <a:ext uri="{FF2B5EF4-FFF2-40B4-BE49-F238E27FC236}">
                <a16:creationId xmlns:a16="http://schemas.microsoft.com/office/drawing/2014/main" id="{DEFAFABA-B3BD-9DE3-B457-44502571CF7A}"/>
              </a:ext>
            </a:extLst>
          </p:cNvPr>
          <p:cNvSpPr/>
          <p:nvPr/>
        </p:nvSpPr>
        <p:spPr>
          <a:xfrm>
            <a:off x="513344" y="1693888"/>
            <a:ext cx="11103400" cy="4050617"/>
          </a:xfrm>
          <a:prstGeom prst="round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a:spcAft>
                <a:spcPts val="600"/>
              </a:spcAft>
            </a:pPr>
            <a:r>
              <a:rPr lang="en-US" sz="2400" dirty="0">
                <a:solidFill>
                  <a:schemeClr val="tx1"/>
                </a:solidFill>
                <a:latin typeface="Roboto Medium" panose="02000000000000000000" pitchFamily="2" charset="0"/>
                <a:ea typeface="Roboto Medium" panose="02000000000000000000" pitchFamily="2" charset="0"/>
                <a:cs typeface="Roboto Black"/>
              </a:rPr>
              <a:t>Activity:</a:t>
            </a:r>
          </a:p>
          <a:p>
            <a:pPr marL="342900"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Visit the subjects on the SACE website</a:t>
            </a:r>
          </a:p>
          <a:p>
            <a:pPr marL="342900"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Look at artefacts such as:</a:t>
            </a:r>
          </a:p>
          <a:p>
            <a:pPr marL="800100" lvl="1"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Vision statements</a:t>
            </a:r>
          </a:p>
          <a:p>
            <a:pPr marL="800100" lvl="1"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Subject blueprints</a:t>
            </a:r>
          </a:p>
          <a:p>
            <a:pPr marL="342900"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Consider:</a:t>
            </a:r>
          </a:p>
          <a:p>
            <a:pPr marL="800100" lvl="1"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What is being valued more?</a:t>
            </a:r>
          </a:p>
          <a:p>
            <a:pPr marL="800100" lvl="1" indent="-342900">
              <a:spcAft>
                <a:spcPts val="600"/>
              </a:spcAft>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What looks different?</a:t>
            </a:r>
            <a:endParaRPr lang="en-US" sz="2000" i="1" dirty="0">
              <a:solidFill>
                <a:schemeClr val="tx1"/>
              </a:solidFill>
              <a:latin typeface="Roboto Light" panose="02000000000000000000" pitchFamily="2" charset="0"/>
              <a:ea typeface="Roboto Light" panose="02000000000000000000" pitchFamily="2" charset="0"/>
              <a:cs typeface="Roboto Black"/>
            </a:endParaRPr>
          </a:p>
        </p:txBody>
      </p:sp>
      <p:sp>
        <p:nvSpPr>
          <p:cNvPr id="10" name="Title 15">
            <a:extLst>
              <a:ext uri="{FF2B5EF4-FFF2-40B4-BE49-F238E27FC236}">
                <a16:creationId xmlns:a16="http://schemas.microsoft.com/office/drawing/2014/main" id="{9604048D-3080-96E4-EA32-AB92BE6B7987}"/>
              </a:ext>
            </a:extLst>
          </p:cNvPr>
          <p:cNvSpPr txBox="1">
            <a:spLocks/>
          </p:cNvSpPr>
          <p:nvPr/>
        </p:nvSpPr>
        <p:spPr>
          <a:xfrm>
            <a:off x="513343" y="200704"/>
            <a:ext cx="11466621" cy="8356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400" dirty="0">
                <a:solidFill>
                  <a:schemeClr val="bg1"/>
                </a:solidFill>
                <a:latin typeface="Roboto Medium"/>
                <a:ea typeface="Roboto Medium"/>
                <a:cs typeface="Roboto Medium"/>
              </a:rPr>
              <a:t>Trying something different</a:t>
            </a:r>
            <a:endParaRPr lang="en-US" sz="3400" dirty="0"/>
          </a:p>
        </p:txBody>
      </p:sp>
      <p:sp>
        <p:nvSpPr>
          <p:cNvPr id="3" name="Rectangle 2">
            <a:extLst>
              <a:ext uri="{FF2B5EF4-FFF2-40B4-BE49-F238E27FC236}">
                <a16:creationId xmlns:a16="http://schemas.microsoft.com/office/drawing/2014/main" id="{B17AD902-8487-2DF1-74FE-900E21065204}"/>
              </a:ext>
            </a:extLst>
          </p:cNvPr>
          <p:cNvSpPr/>
          <p:nvPr/>
        </p:nvSpPr>
        <p:spPr>
          <a:xfrm>
            <a:off x="0" y="0"/>
            <a:ext cx="12192000" cy="1212112"/>
          </a:xfrm>
          <a:prstGeom prst="rect">
            <a:avLst/>
          </a:prstGeom>
          <a:solidFill>
            <a:srgbClr val="8DC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a:ea typeface="Roboto Medium"/>
                <a:cs typeface="Roboto Medium"/>
              </a:rPr>
              <a:t>Try something different</a:t>
            </a:r>
            <a:endParaRPr lang="en-US" sz="4000" dirty="0"/>
          </a:p>
        </p:txBody>
      </p:sp>
      <p:sp>
        <p:nvSpPr>
          <p:cNvPr id="11" name="TextBox 10">
            <a:extLst>
              <a:ext uri="{FF2B5EF4-FFF2-40B4-BE49-F238E27FC236}">
                <a16:creationId xmlns:a16="http://schemas.microsoft.com/office/drawing/2014/main" id="{39576B31-9ED8-4D83-CE17-BEFD2C8B82EC}"/>
              </a:ext>
            </a:extLst>
          </p:cNvPr>
          <p:cNvSpPr txBox="1"/>
          <p:nvPr/>
        </p:nvSpPr>
        <p:spPr>
          <a:xfrm>
            <a:off x="9690100" y="5516015"/>
            <a:ext cx="2231968" cy="1200329"/>
          </a:xfrm>
          <a:prstGeom prst="rect">
            <a:avLst/>
          </a:prstGeom>
          <a:noFill/>
        </p:spPr>
        <p:txBody>
          <a:bodyPr wrap="square" rtlCol="0">
            <a:spAutoFit/>
          </a:bodyPr>
          <a:lstStyle/>
          <a:p>
            <a:pPr algn="r"/>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
        <p:nvSpPr>
          <p:cNvPr id="12" name="TextBox 11">
            <a:extLst>
              <a:ext uri="{FF2B5EF4-FFF2-40B4-BE49-F238E27FC236}">
                <a16:creationId xmlns:a16="http://schemas.microsoft.com/office/drawing/2014/main" id="{4B7CADA2-3ABF-A58E-C02D-4CA1C20B4167}"/>
              </a:ext>
            </a:extLst>
          </p:cNvPr>
          <p:cNvSpPr txBox="1"/>
          <p:nvPr/>
        </p:nvSpPr>
        <p:spPr>
          <a:xfrm>
            <a:off x="457200" y="5503315"/>
            <a:ext cx="2231968" cy="1200329"/>
          </a:xfrm>
          <a:prstGeom prst="rect">
            <a:avLst/>
          </a:prstGeom>
          <a:noFill/>
        </p:spPr>
        <p:txBody>
          <a:bodyPr wrap="square" rtlCol="0">
            <a:spAutoFit/>
          </a:bodyPr>
          <a:lstStyle/>
          <a:p>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Tree>
    <p:extLst>
      <p:ext uri="{BB962C8B-B14F-4D97-AF65-F5344CB8AC3E}">
        <p14:creationId xmlns:p14="http://schemas.microsoft.com/office/powerpoint/2010/main" val="3302570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9C8B61-B74C-F7F5-A111-C613A28A24FD}"/>
              </a:ext>
            </a:extLst>
          </p:cNvPr>
          <p:cNvSpPr/>
          <p:nvPr/>
        </p:nvSpPr>
        <p:spPr>
          <a:xfrm>
            <a:off x="0" y="0"/>
            <a:ext cx="12192000" cy="1212112"/>
          </a:xfrm>
          <a:prstGeom prst="rect">
            <a:avLst/>
          </a:prstGeom>
          <a:solidFill>
            <a:srgbClr val="8DC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a:ea typeface="Roboto Medium"/>
                <a:cs typeface="Roboto Medium"/>
              </a:rPr>
              <a:t>Key messages for our school</a:t>
            </a:r>
            <a:endParaRPr lang="en-US" sz="4000" dirty="0"/>
          </a:p>
        </p:txBody>
      </p:sp>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2" name="Rectangle: Rounded Corners 1">
            <a:extLst>
              <a:ext uri="{FF2B5EF4-FFF2-40B4-BE49-F238E27FC236}">
                <a16:creationId xmlns:a16="http://schemas.microsoft.com/office/drawing/2014/main" id="{2942670A-0E65-AF9D-35A6-41091709CAE3}"/>
              </a:ext>
            </a:extLst>
          </p:cNvPr>
          <p:cNvSpPr/>
          <p:nvPr/>
        </p:nvSpPr>
        <p:spPr>
          <a:xfrm>
            <a:off x="513344" y="1693888"/>
            <a:ext cx="11103400"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Subject renewal is about deepening learning, not adding more</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Many of these practices already exist, we are making them more intentional</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Support and time will be provided before implementation</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We can start small now</a:t>
            </a:r>
            <a:endParaRPr lang="en-US" sz="2400">
              <a:solidFill>
                <a:schemeClr val="tx1"/>
              </a:solidFill>
              <a:latin typeface="Roboto Light" panose="02000000000000000000" pitchFamily="2" charset="0"/>
              <a:ea typeface="Roboto Light" panose="02000000000000000000" pitchFamily="2" charset="0"/>
            </a:endParaRPr>
          </a:p>
        </p:txBody>
      </p:sp>
      <p:sp>
        <p:nvSpPr>
          <p:cNvPr id="12" name="TextBox 11">
            <a:extLst>
              <a:ext uri="{FF2B5EF4-FFF2-40B4-BE49-F238E27FC236}">
                <a16:creationId xmlns:a16="http://schemas.microsoft.com/office/drawing/2014/main" id="{4219628E-F2A3-BE17-2A03-68E8D949EA67}"/>
              </a:ext>
            </a:extLst>
          </p:cNvPr>
          <p:cNvSpPr txBox="1"/>
          <p:nvPr/>
        </p:nvSpPr>
        <p:spPr>
          <a:xfrm>
            <a:off x="9690100" y="5516015"/>
            <a:ext cx="2231968" cy="1200329"/>
          </a:xfrm>
          <a:prstGeom prst="rect">
            <a:avLst/>
          </a:prstGeom>
          <a:noFill/>
        </p:spPr>
        <p:txBody>
          <a:bodyPr wrap="square" rtlCol="0">
            <a:spAutoFit/>
          </a:bodyPr>
          <a:lstStyle/>
          <a:p>
            <a:pPr algn="r"/>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
        <p:nvSpPr>
          <p:cNvPr id="13" name="TextBox 12">
            <a:extLst>
              <a:ext uri="{FF2B5EF4-FFF2-40B4-BE49-F238E27FC236}">
                <a16:creationId xmlns:a16="http://schemas.microsoft.com/office/drawing/2014/main" id="{958408DC-A88C-1D7D-E47D-3EED65F50922}"/>
              </a:ext>
            </a:extLst>
          </p:cNvPr>
          <p:cNvSpPr txBox="1"/>
          <p:nvPr/>
        </p:nvSpPr>
        <p:spPr>
          <a:xfrm>
            <a:off x="457200" y="5503315"/>
            <a:ext cx="2231968" cy="1200329"/>
          </a:xfrm>
          <a:prstGeom prst="rect">
            <a:avLst/>
          </a:prstGeom>
          <a:noFill/>
        </p:spPr>
        <p:txBody>
          <a:bodyPr wrap="square" rtlCol="0">
            <a:spAutoFit/>
          </a:bodyPr>
          <a:lstStyle/>
          <a:p>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Tree>
    <p:extLst>
      <p:ext uri="{BB962C8B-B14F-4D97-AF65-F5344CB8AC3E}">
        <p14:creationId xmlns:p14="http://schemas.microsoft.com/office/powerpoint/2010/main" val="3824091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9C8B61-B74C-F7F5-A111-C613A28A24FD}"/>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a:ea typeface="Roboto Medium"/>
                <a:cs typeface="Roboto Medium"/>
              </a:rPr>
              <a:t>What happens next?</a:t>
            </a:r>
            <a:endParaRPr lang="en-US" sz="4000" dirty="0"/>
          </a:p>
        </p:txBody>
      </p:sp>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4" name="Title 15">
            <a:extLst>
              <a:ext uri="{FF2B5EF4-FFF2-40B4-BE49-F238E27FC236}">
                <a16:creationId xmlns:a16="http://schemas.microsoft.com/office/drawing/2014/main" id="{312D1FB1-AB02-E4BA-595B-B66F66AC5479}"/>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1400" dirty="0"/>
          </a:p>
        </p:txBody>
      </p:sp>
      <p:sp>
        <p:nvSpPr>
          <p:cNvPr id="2" name="Rectangle: Rounded Corners 1">
            <a:extLst>
              <a:ext uri="{FF2B5EF4-FFF2-40B4-BE49-F238E27FC236}">
                <a16:creationId xmlns:a16="http://schemas.microsoft.com/office/drawing/2014/main" id="{2942670A-0E65-AF9D-35A6-41091709CAE3}"/>
              </a:ext>
            </a:extLst>
          </p:cNvPr>
          <p:cNvSpPr/>
          <p:nvPr/>
        </p:nvSpPr>
        <p:spPr>
          <a:xfrm>
            <a:off x="513344" y="1693888"/>
            <a:ext cx="11103400"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The first subjects will be implemented for teaching in 2028</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SACE will provide implementation support in 2027</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Public consultation on the first subject outlines will occur before implementation</a:t>
            </a:r>
          </a:p>
        </p:txBody>
      </p:sp>
      <p:grpSp>
        <p:nvGrpSpPr>
          <p:cNvPr id="14" name="Group 13">
            <a:extLst>
              <a:ext uri="{FF2B5EF4-FFF2-40B4-BE49-F238E27FC236}">
                <a16:creationId xmlns:a16="http://schemas.microsoft.com/office/drawing/2014/main" id="{69A2F683-54A9-42B5-C442-A47451352976}"/>
              </a:ext>
            </a:extLst>
          </p:cNvPr>
          <p:cNvGrpSpPr/>
          <p:nvPr/>
        </p:nvGrpSpPr>
        <p:grpSpPr>
          <a:xfrm>
            <a:off x="9839324" y="5439562"/>
            <a:ext cx="2389874" cy="1418438"/>
            <a:chOff x="9839324" y="5439562"/>
            <a:chExt cx="2389874" cy="1418438"/>
          </a:xfrm>
        </p:grpSpPr>
        <p:pic>
          <p:nvPicPr>
            <p:cNvPr id="15" name="Picture 14" descr="A white background with words&#10;&#10;AI-generated content may be incorrect.">
              <a:extLst>
                <a:ext uri="{FF2B5EF4-FFF2-40B4-BE49-F238E27FC236}">
                  <a16:creationId xmlns:a16="http://schemas.microsoft.com/office/drawing/2014/main" id="{3B8E32AC-2FB5-3C7A-2BBA-11E022E640ED}"/>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6" name="Rectangle 15">
              <a:extLst>
                <a:ext uri="{FF2B5EF4-FFF2-40B4-BE49-F238E27FC236}">
                  <a16:creationId xmlns:a16="http://schemas.microsoft.com/office/drawing/2014/main" id="{BC0799BB-241B-A9E0-AECC-C8A81452DEA6}"/>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8FC146C-BC5F-3360-A519-B9D54F291614}"/>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8" name="Picture 17">
            <a:extLst>
              <a:ext uri="{FF2B5EF4-FFF2-40B4-BE49-F238E27FC236}">
                <a16:creationId xmlns:a16="http://schemas.microsoft.com/office/drawing/2014/main" id="{EE7B1F79-0FBE-4FBC-F47F-A5031AF8C098}"/>
              </a:ext>
            </a:extLst>
          </p:cNvPr>
          <p:cNvPicPr>
            <a:picLocks noChangeAspect="1"/>
          </p:cNvPicPr>
          <p:nvPr/>
        </p:nvPicPr>
        <p:blipFill>
          <a:blip r:embed="rId4"/>
          <a:stretch>
            <a:fillRect/>
          </a:stretch>
        </p:blipFill>
        <p:spPr>
          <a:xfrm>
            <a:off x="248189" y="5432846"/>
            <a:ext cx="3104612" cy="1245165"/>
          </a:xfrm>
          <a:prstGeom prst="rect">
            <a:avLst/>
          </a:prstGeom>
        </p:spPr>
      </p:pic>
    </p:spTree>
    <p:extLst>
      <p:ext uri="{BB962C8B-B14F-4D97-AF65-F5344CB8AC3E}">
        <p14:creationId xmlns:p14="http://schemas.microsoft.com/office/powerpoint/2010/main" val="3281566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66C1B-D3C2-D9FA-7F3C-6F8FA7EDBB6F}"/>
              </a:ext>
            </a:extLst>
          </p:cNvPr>
          <p:cNvSpPr>
            <a:spLocks noGrp="1"/>
          </p:cNvSpPr>
          <p:nvPr>
            <p:ph type="ctrTitle"/>
          </p:nvPr>
        </p:nvSpPr>
        <p:spPr/>
        <p:txBody>
          <a:bodyPr>
            <a:normAutofit/>
          </a:bodyPr>
          <a:lstStyle/>
          <a:p>
            <a:r>
              <a:rPr lang="en-AU">
                <a:solidFill>
                  <a:srgbClr val="955166"/>
                </a:solidFill>
                <a:latin typeface="Roboto Medium" panose="02000000000000000000" pitchFamily="2" charset="0"/>
                <a:ea typeface="Roboto Medium" panose="02000000000000000000" pitchFamily="2" charset="0"/>
              </a:rPr>
              <a:t>SACE Subject Renewal</a:t>
            </a:r>
            <a:br>
              <a:rPr lang="en-AU">
                <a:solidFill>
                  <a:srgbClr val="955166"/>
                </a:solidFill>
                <a:latin typeface="Roboto Medium" panose="02000000000000000000" pitchFamily="2" charset="0"/>
                <a:ea typeface="Roboto Medium" panose="02000000000000000000" pitchFamily="2" charset="0"/>
              </a:rPr>
            </a:br>
            <a:r>
              <a:rPr lang="en-AU" sz="4800">
                <a:solidFill>
                  <a:srgbClr val="955166"/>
                </a:solidFill>
                <a:latin typeface="Roboto Medium" panose="02000000000000000000" pitchFamily="2" charset="0"/>
                <a:ea typeface="Roboto Medium" panose="02000000000000000000" pitchFamily="2" charset="0"/>
              </a:rPr>
              <a:t>What this means for our school</a:t>
            </a:r>
            <a:endParaRPr lang="en-AU">
              <a:solidFill>
                <a:srgbClr val="955166"/>
              </a:solidFill>
              <a:latin typeface="Roboto Medium" panose="02000000000000000000" pitchFamily="2" charset="0"/>
              <a:ea typeface="Roboto Medium" panose="02000000000000000000" pitchFamily="2" charset="0"/>
            </a:endParaRPr>
          </a:p>
        </p:txBody>
      </p:sp>
      <p:sp>
        <p:nvSpPr>
          <p:cNvPr id="3" name="Subtitle 2">
            <a:extLst>
              <a:ext uri="{FF2B5EF4-FFF2-40B4-BE49-F238E27FC236}">
                <a16:creationId xmlns:a16="http://schemas.microsoft.com/office/drawing/2014/main" id="{23FA2F4B-759F-9E15-0CEA-226A88C51F54}"/>
              </a:ext>
            </a:extLst>
          </p:cNvPr>
          <p:cNvSpPr>
            <a:spLocks noGrp="1"/>
          </p:cNvSpPr>
          <p:nvPr>
            <p:ph type="subTitle" idx="1"/>
          </p:nvPr>
        </p:nvSpPr>
        <p:spPr/>
        <p:txBody>
          <a:bodyPr/>
          <a:lstStyle/>
          <a:p>
            <a:r>
              <a:rPr lang="en-US">
                <a:latin typeface="Roboto Light" panose="02000000000000000000" pitchFamily="2" charset="0"/>
                <a:ea typeface="Roboto Light" panose="02000000000000000000" pitchFamily="2" charset="0"/>
              </a:rPr>
              <a:t>A starting point for conversation and planning</a:t>
            </a:r>
            <a:endParaRPr lang="en-AU">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4071349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1006929" y="1102659"/>
            <a:ext cx="10167257" cy="4317702"/>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6A4C889D-65DC-573C-D276-55AD0A4576CD}"/>
              </a:ext>
            </a:extLst>
          </p:cNvPr>
          <p:cNvSpPr/>
          <p:nvPr/>
        </p:nvSpPr>
        <p:spPr>
          <a:xfrm>
            <a:off x="1006929" y="1097884"/>
            <a:ext cx="10167257" cy="2079510"/>
          </a:xfrm>
          <a:prstGeom prst="roundRect">
            <a:avLst>
              <a:gd name="adj" fmla="val 5597"/>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6" name="Rectangle: Rounded Corners 5">
            <a:extLst>
              <a:ext uri="{FF2B5EF4-FFF2-40B4-BE49-F238E27FC236}">
                <a16:creationId xmlns:a16="http://schemas.microsoft.com/office/drawing/2014/main" id="{8682AD4B-2DE2-A64C-D99D-A9F87FF83175}"/>
              </a:ext>
            </a:extLst>
          </p:cNvPr>
          <p:cNvSpPr/>
          <p:nvPr/>
        </p:nvSpPr>
        <p:spPr>
          <a:xfrm>
            <a:off x="1006928" y="2988097"/>
            <a:ext cx="10167257" cy="24622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3655" y="5894613"/>
            <a:ext cx="802800" cy="598253"/>
          </a:xfrm>
          <a:prstGeom prst="rect">
            <a:avLst/>
          </a:prstGeom>
        </p:spPr>
      </p:pic>
      <p:pic>
        <p:nvPicPr>
          <p:cNvPr id="10" name="Graphic 9">
            <a:extLst>
              <a:ext uri="{FF2B5EF4-FFF2-40B4-BE49-F238E27FC236}">
                <a16:creationId xmlns:a16="http://schemas.microsoft.com/office/drawing/2014/main" id="{F2C348F8-EEE1-48E9-B787-05A998C02F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16479" y="5625228"/>
            <a:ext cx="1850400" cy="867638"/>
          </a:xfrm>
          <a:prstGeom prst="rect">
            <a:avLst/>
          </a:prstGeom>
        </p:spPr>
      </p:pic>
      <p:cxnSp>
        <p:nvCxnSpPr>
          <p:cNvPr id="26" name="Straight Connector 25">
            <a:extLst>
              <a:ext uri="{FF2B5EF4-FFF2-40B4-BE49-F238E27FC236}">
                <a16:creationId xmlns:a16="http://schemas.microsoft.com/office/drawing/2014/main" id="{60AAB5FF-23B6-65F8-DD06-A1527FAA78D6}"/>
              </a:ext>
            </a:extLst>
          </p:cNvPr>
          <p:cNvCxnSpPr>
            <a:cxnSpLocks/>
          </p:cNvCxnSpPr>
          <p:nvPr/>
        </p:nvCxnSpPr>
        <p:spPr>
          <a:xfrm>
            <a:off x="4334425"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9A717E3-FA92-B00B-86B6-A3440F1B5632}"/>
              </a:ext>
            </a:extLst>
          </p:cNvPr>
          <p:cNvCxnSpPr>
            <a:cxnSpLocks/>
          </p:cNvCxnSpPr>
          <p:nvPr/>
        </p:nvCxnSpPr>
        <p:spPr>
          <a:xfrm>
            <a:off x="7667058" y="2988097"/>
            <a:ext cx="0" cy="2121412"/>
          </a:xfrm>
          <a:prstGeom prst="line">
            <a:avLst/>
          </a:prstGeom>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B4D96F5-C3D7-1417-BB73-6EFAFBD65504}"/>
              </a:ext>
            </a:extLst>
          </p:cNvPr>
          <p:cNvSpPr txBox="1"/>
          <p:nvPr/>
        </p:nvSpPr>
        <p:spPr>
          <a:xfrm>
            <a:off x="1250075" y="3252062"/>
            <a:ext cx="2995733" cy="246221"/>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Rise of Artificial Intelligence</a:t>
            </a:r>
            <a:endParaRPr lang="en-GB" sz="1600">
              <a:latin typeface="Roboto Bold" panose="02000000000000000000" pitchFamily="2" charset="0"/>
              <a:ea typeface="Roboto Bold" panose="02000000000000000000" pitchFamily="2" charset="0"/>
            </a:endParaRPr>
          </a:p>
        </p:txBody>
      </p:sp>
      <p:sp>
        <p:nvSpPr>
          <p:cNvPr id="36" name="TextBox 35">
            <a:extLst>
              <a:ext uri="{FF2B5EF4-FFF2-40B4-BE49-F238E27FC236}">
                <a16:creationId xmlns:a16="http://schemas.microsoft.com/office/drawing/2014/main" id="{C732A8EE-CC8E-26E3-997B-DA22C83D31BC}"/>
              </a:ext>
            </a:extLst>
          </p:cNvPr>
          <p:cNvSpPr txBox="1"/>
          <p:nvPr/>
        </p:nvSpPr>
        <p:spPr>
          <a:xfrm>
            <a:off x="1250075" y="3610670"/>
            <a:ext cx="2882368"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the processing power and speed of artificial intelligence is changing the way we access and use knowledge.</a:t>
            </a:r>
            <a:endParaRPr lang="en-GB" sz="1400">
              <a:latin typeface="Roboto Light" panose="02000000000000000000" pitchFamily="2" charset="0"/>
              <a:ea typeface="Roboto Light" panose="02000000000000000000" pitchFamily="2" charset="0"/>
            </a:endParaRPr>
          </a:p>
        </p:txBody>
      </p:sp>
      <p:sp>
        <p:nvSpPr>
          <p:cNvPr id="3" name="Subtitle 2">
            <a:extLst>
              <a:ext uri="{FF2B5EF4-FFF2-40B4-BE49-F238E27FC236}">
                <a16:creationId xmlns:a16="http://schemas.microsoft.com/office/drawing/2014/main" id="{20086A3C-B01D-9C68-193C-3A1FE59ED690}"/>
              </a:ext>
            </a:extLst>
          </p:cNvPr>
          <p:cNvSpPr txBox="1">
            <a:spLocks/>
          </p:cNvSpPr>
          <p:nvPr/>
        </p:nvSpPr>
        <p:spPr>
          <a:xfrm>
            <a:off x="1012369" y="464458"/>
            <a:ext cx="10026532" cy="1112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US" sz="3200">
                <a:latin typeface="Roboto Light" panose="02000000000000000000" pitchFamily="2" charset="0"/>
                <a:ea typeface="Roboto Light" panose="02000000000000000000" pitchFamily="2" charset="0"/>
              </a:rPr>
              <a:t>Challenges students face today</a:t>
            </a:r>
            <a:endParaRPr lang="en-AU" sz="3200">
              <a:latin typeface="Roboto Light" panose="02000000000000000000" pitchFamily="2" charset="0"/>
              <a:ea typeface="Roboto Light" panose="02000000000000000000" pitchFamily="2" charset="0"/>
            </a:endParaRPr>
          </a:p>
        </p:txBody>
      </p:sp>
      <p:pic>
        <p:nvPicPr>
          <p:cNvPr id="34" name="Graphic 33">
            <a:extLst>
              <a:ext uri="{FF2B5EF4-FFF2-40B4-BE49-F238E27FC236}">
                <a16:creationId xmlns:a16="http://schemas.microsoft.com/office/drawing/2014/main" id="{0871C070-5622-BA0E-987C-39E9CEEB64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4798" y="1182193"/>
            <a:ext cx="2691424" cy="1874716"/>
          </a:xfrm>
          <a:prstGeom prst="rect">
            <a:avLst/>
          </a:prstGeom>
        </p:spPr>
      </p:pic>
      <p:pic>
        <p:nvPicPr>
          <p:cNvPr id="41" name="Graphic 40">
            <a:extLst>
              <a:ext uri="{FF2B5EF4-FFF2-40B4-BE49-F238E27FC236}">
                <a16:creationId xmlns:a16="http://schemas.microsoft.com/office/drawing/2014/main" id="{FC681CA1-3CC2-8A91-5E7E-DA408EF32DB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14121" y="1157414"/>
            <a:ext cx="3341076" cy="1874716"/>
          </a:xfrm>
          <a:prstGeom prst="rect">
            <a:avLst/>
          </a:prstGeom>
        </p:spPr>
      </p:pic>
      <p:pic>
        <p:nvPicPr>
          <p:cNvPr id="43" name="Graphic 42">
            <a:extLst>
              <a:ext uri="{FF2B5EF4-FFF2-40B4-BE49-F238E27FC236}">
                <a16:creationId xmlns:a16="http://schemas.microsoft.com/office/drawing/2014/main" id="{F8E6DD3F-3EDA-7755-DE33-60FD00150C7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591658" y="1144733"/>
            <a:ext cx="2691424" cy="1874716"/>
          </a:xfrm>
          <a:prstGeom prst="rect">
            <a:avLst/>
          </a:prstGeom>
        </p:spPr>
      </p:pic>
      <p:cxnSp>
        <p:nvCxnSpPr>
          <p:cNvPr id="44" name="Straight Connector 43">
            <a:extLst>
              <a:ext uri="{FF2B5EF4-FFF2-40B4-BE49-F238E27FC236}">
                <a16:creationId xmlns:a16="http://schemas.microsoft.com/office/drawing/2014/main" id="{FD7954EE-E20B-5C45-DAA2-46E5A946C930}"/>
              </a:ext>
            </a:extLst>
          </p:cNvPr>
          <p:cNvCxnSpPr>
            <a:cxnSpLocks/>
          </p:cNvCxnSpPr>
          <p:nvPr/>
        </p:nvCxnSpPr>
        <p:spPr>
          <a:xfrm flipH="1">
            <a:off x="4334425"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330B1F1-0F16-0DCE-50C4-E499C021B190}"/>
              </a:ext>
            </a:extLst>
          </p:cNvPr>
          <p:cNvCxnSpPr>
            <a:cxnSpLocks/>
          </p:cNvCxnSpPr>
          <p:nvPr/>
        </p:nvCxnSpPr>
        <p:spPr>
          <a:xfrm>
            <a:off x="7667058" y="1290987"/>
            <a:ext cx="0" cy="1684064"/>
          </a:xfrm>
          <a:prstGeom prst="line">
            <a:avLst/>
          </a:prstGeom>
          <a:ln w="19050">
            <a:solidFill>
              <a:schemeClr val="bg2">
                <a:alpha val="19000"/>
              </a:schemeClr>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9A782BCA-73F9-8839-32A2-FCE517BDE6CF}"/>
              </a:ext>
            </a:extLst>
          </p:cNvPr>
          <p:cNvSpPr txBox="1"/>
          <p:nvPr/>
        </p:nvSpPr>
        <p:spPr>
          <a:xfrm>
            <a:off x="4580381" y="3263216"/>
            <a:ext cx="2808778"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Focus on mental health </a:t>
            </a:r>
          </a:p>
          <a:p>
            <a:r>
              <a:rPr lang="en-US" sz="1600">
                <a:latin typeface="Roboto Bold" panose="02000000000000000000" pitchFamily="2" charset="0"/>
                <a:ea typeface="Roboto Bold" panose="02000000000000000000" pitchFamily="2" charset="0"/>
              </a:rPr>
              <a:t>&amp; wellbeing</a:t>
            </a:r>
            <a:endParaRPr lang="en-GB" sz="1600">
              <a:latin typeface="Roboto Bold" panose="02000000000000000000" pitchFamily="2" charset="0"/>
              <a:ea typeface="Roboto Bold" panose="02000000000000000000" pitchFamily="2" charset="0"/>
            </a:endParaRPr>
          </a:p>
        </p:txBody>
      </p:sp>
      <p:sp>
        <p:nvSpPr>
          <p:cNvPr id="51" name="TextBox 50">
            <a:extLst>
              <a:ext uri="{FF2B5EF4-FFF2-40B4-BE49-F238E27FC236}">
                <a16:creationId xmlns:a16="http://schemas.microsoft.com/office/drawing/2014/main" id="{431163C8-6ABB-5B00-4FAA-5236BBAC197C}"/>
              </a:ext>
            </a:extLst>
          </p:cNvPr>
          <p:cNvSpPr txBox="1"/>
          <p:nvPr/>
        </p:nvSpPr>
        <p:spPr>
          <a:xfrm>
            <a:off x="4580380" y="3870641"/>
            <a:ext cx="2959994" cy="1292662"/>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more than </a:t>
            </a:r>
            <a:r>
              <a:rPr lang="en-US" sz="1400">
                <a:latin typeface="Roboto Bold" panose="02000000000000000000" pitchFamily="2" charset="0"/>
                <a:ea typeface="Roboto Bold" panose="02000000000000000000" pitchFamily="2" charset="0"/>
              </a:rPr>
              <a:t>25% </a:t>
            </a:r>
            <a:r>
              <a:rPr lang="en-US" sz="1400">
                <a:latin typeface="Roboto Light" panose="02000000000000000000" pitchFamily="2" charset="0"/>
                <a:ea typeface="Roboto Light" panose="02000000000000000000" pitchFamily="2" charset="0"/>
              </a:rPr>
              <a:t>of young people meet the criteria for experiencing psychological distress and over </a:t>
            </a:r>
            <a:r>
              <a:rPr lang="en-US" sz="1400">
                <a:latin typeface="Roboto Bold" panose="02000000000000000000" pitchFamily="2" charset="0"/>
                <a:ea typeface="Roboto Bold" panose="02000000000000000000" pitchFamily="2" charset="0"/>
              </a:rPr>
              <a:t>50% </a:t>
            </a:r>
            <a:r>
              <a:rPr lang="en-US" sz="1400">
                <a:latin typeface="Roboto Light" panose="02000000000000000000" pitchFamily="2" charset="0"/>
                <a:ea typeface="Roboto Light" panose="02000000000000000000" pitchFamily="2" charset="0"/>
              </a:rPr>
              <a:t>identify mental health as a top barrier to achieving their study or work goals.</a:t>
            </a:r>
            <a:r>
              <a:rPr lang="en-US" sz="1400" baseline="30000">
                <a:latin typeface="Roboto Light" panose="02000000000000000000" pitchFamily="2" charset="0"/>
                <a:ea typeface="Roboto Light" panose="02000000000000000000" pitchFamily="2" charset="0"/>
              </a:rPr>
              <a:t>1</a:t>
            </a:r>
            <a:endParaRPr lang="en-GB" sz="1400" baseline="30000">
              <a:latin typeface="Roboto Light" panose="02000000000000000000" pitchFamily="2" charset="0"/>
              <a:ea typeface="Roboto Light" panose="02000000000000000000" pitchFamily="2" charset="0"/>
            </a:endParaRPr>
          </a:p>
        </p:txBody>
      </p:sp>
      <p:sp>
        <p:nvSpPr>
          <p:cNvPr id="52" name="TextBox 51">
            <a:extLst>
              <a:ext uri="{FF2B5EF4-FFF2-40B4-BE49-F238E27FC236}">
                <a16:creationId xmlns:a16="http://schemas.microsoft.com/office/drawing/2014/main" id="{D02B3EE4-BBCF-9239-19F0-824A72A35A93}"/>
              </a:ext>
            </a:extLst>
          </p:cNvPr>
          <p:cNvSpPr txBox="1"/>
          <p:nvPr/>
        </p:nvSpPr>
        <p:spPr>
          <a:xfrm>
            <a:off x="7875860" y="3261095"/>
            <a:ext cx="3174151"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Dissatisfaction with using grades and ranks to define success</a:t>
            </a:r>
            <a:endParaRPr lang="en-GB" sz="1600">
              <a:latin typeface="Roboto Bold" panose="02000000000000000000" pitchFamily="2" charset="0"/>
              <a:ea typeface="Roboto Bold" panose="02000000000000000000" pitchFamily="2" charset="0"/>
            </a:endParaRPr>
          </a:p>
        </p:txBody>
      </p:sp>
      <p:sp>
        <p:nvSpPr>
          <p:cNvPr id="53" name="TextBox 52">
            <a:extLst>
              <a:ext uri="{FF2B5EF4-FFF2-40B4-BE49-F238E27FC236}">
                <a16:creationId xmlns:a16="http://schemas.microsoft.com/office/drawing/2014/main" id="{34CE8BCF-DAF7-FD5D-ACC3-10A3106CCC41}"/>
              </a:ext>
            </a:extLst>
          </p:cNvPr>
          <p:cNvSpPr txBox="1"/>
          <p:nvPr/>
        </p:nvSpPr>
        <p:spPr>
          <a:xfrm>
            <a:off x="7879702" y="3881247"/>
            <a:ext cx="2955157"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Many young people reject the idea that the breadth and depth of what they know and can do is represented in grades and ranks. </a:t>
            </a:r>
            <a:r>
              <a:rPr lang="en-US" sz="1400" baseline="30000">
                <a:latin typeface="Roboto Light" panose="02000000000000000000" pitchFamily="2" charset="0"/>
                <a:ea typeface="Roboto Light" panose="02000000000000000000" pitchFamily="2" charset="0"/>
              </a:rPr>
              <a:t>2</a:t>
            </a:r>
            <a:endParaRPr lang="en-GB" sz="1400" baseline="30000">
              <a:latin typeface="Roboto Light" panose="02000000000000000000" pitchFamily="2" charset="0"/>
              <a:ea typeface="Roboto Light" panose="02000000000000000000" pitchFamily="2" charset="0"/>
            </a:endParaRPr>
          </a:p>
        </p:txBody>
      </p:sp>
      <p:sp>
        <p:nvSpPr>
          <p:cNvPr id="56" name="TextBox 55">
            <a:extLst>
              <a:ext uri="{FF2B5EF4-FFF2-40B4-BE49-F238E27FC236}">
                <a16:creationId xmlns:a16="http://schemas.microsoft.com/office/drawing/2014/main" id="{041DF4C0-0DF7-3A5B-8A06-DE4206A7CB4B}"/>
              </a:ext>
            </a:extLst>
          </p:cNvPr>
          <p:cNvSpPr txBox="1"/>
          <p:nvPr/>
        </p:nvSpPr>
        <p:spPr>
          <a:xfrm>
            <a:off x="4514580" y="6008118"/>
            <a:ext cx="4351176" cy="484748"/>
          </a:xfrm>
          <a:prstGeom prst="rect">
            <a:avLst/>
          </a:prstGeom>
          <a:noFill/>
        </p:spPr>
        <p:txBody>
          <a:bodyPr wrap="square" lIns="0" tIns="0" rIns="0" bIns="0" rtlCol="0" anchor="t">
            <a:spAutoFit/>
          </a:bodyPr>
          <a:lstStyle/>
          <a:p>
            <a:r>
              <a:rPr lang="en-US" sz="1050">
                <a:latin typeface="Roboto Bold" panose="02000000000000000000" pitchFamily="2" charset="0"/>
                <a:ea typeface="Roboto Bold" panose="02000000000000000000" pitchFamily="2" charset="0"/>
              </a:rPr>
              <a:t>Sources</a:t>
            </a:r>
            <a:br>
              <a:rPr lang="en-US" sz="1050">
                <a:latin typeface="Roboto Light" panose="02000000000000000000" pitchFamily="2" charset="0"/>
                <a:ea typeface="Roboto Light" panose="02000000000000000000" pitchFamily="2" charset="0"/>
              </a:rPr>
            </a:br>
            <a:r>
              <a:rPr lang="en-US" sz="1050" baseline="30000">
                <a:latin typeface="Roboto Light" panose="02000000000000000000" pitchFamily="2" charset="0"/>
                <a:ea typeface="Roboto Light" panose="02000000000000000000" pitchFamily="2" charset="0"/>
              </a:rPr>
              <a:t>1</a:t>
            </a:r>
            <a:r>
              <a:rPr lang="en-US" sz="1050">
                <a:latin typeface="Roboto Light" panose="02000000000000000000" pitchFamily="2" charset="0"/>
                <a:ea typeface="Roboto Light" panose="02000000000000000000" pitchFamily="2" charset="0"/>
              </a:rPr>
              <a:t> 2021, Mission Australia’s Youth Survey 2021</a:t>
            </a:r>
          </a:p>
          <a:p>
            <a:r>
              <a:rPr lang="en-US" sz="1050">
                <a:latin typeface="Roboto Light" panose="02000000000000000000" pitchFamily="2" charset="0"/>
                <a:ea typeface="Roboto Light" panose="02000000000000000000" pitchFamily="2" charset="0"/>
              </a:rPr>
              <a:t>² 2020, Learning Creates Australia - Recognition of learning success for all</a:t>
            </a:r>
            <a:endParaRPr lang="en-GB" sz="1050" baseline="30000">
              <a:latin typeface="Roboto Light" panose="02000000000000000000" pitchFamily="2" charset="0"/>
              <a:ea typeface="Roboto Light" panose="02000000000000000000" pitchFamily="2" charset="0"/>
            </a:endParaRPr>
          </a:p>
        </p:txBody>
      </p:sp>
      <p:pic>
        <p:nvPicPr>
          <p:cNvPr id="7" name="Picture 6" descr="A black background with white text&#10;&#10;Description automatically generated">
            <a:extLst>
              <a:ext uri="{FF2B5EF4-FFF2-40B4-BE49-F238E27FC236}">
                <a16:creationId xmlns:a16="http://schemas.microsoft.com/office/drawing/2014/main" id="{E9F7EE89-AB31-5888-BCC1-DDBF0B80E7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86108" y="4476433"/>
            <a:ext cx="3696992" cy="2376000"/>
          </a:xfrm>
          <a:prstGeom prst="rect">
            <a:avLst/>
          </a:prstGeom>
        </p:spPr>
      </p:pic>
    </p:spTree>
    <p:extLst>
      <p:ext uri="{BB962C8B-B14F-4D97-AF65-F5344CB8AC3E}">
        <p14:creationId xmlns:p14="http://schemas.microsoft.com/office/powerpoint/2010/main" val="2912861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464E356-482F-8BB7-2161-9A54CCF9175F}"/>
              </a:ext>
            </a:extLst>
          </p:cNvPr>
          <p:cNvGrpSpPr/>
          <p:nvPr/>
        </p:nvGrpSpPr>
        <p:grpSpPr>
          <a:xfrm>
            <a:off x="9839324" y="5439562"/>
            <a:ext cx="2389874" cy="1418438"/>
            <a:chOff x="9839324" y="5439562"/>
            <a:chExt cx="2389874" cy="1418438"/>
          </a:xfrm>
        </p:grpSpPr>
        <p:pic>
          <p:nvPicPr>
            <p:cNvPr id="7" name="Picture 6" descr="A white background with words&#10;&#10;AI-generated content may be incorrect.">
              <a:extLst>
                <a:ext uri="{FF2B5EF4-FFF2-40B4-BE49-F238E27FC236}">
                  <a16:creationId xmlns:a16="http://schemas.microsoft.com/office/drawing/2014/main" id="{4B81A14E-CE3D-BC02-F4F4-97F4493F99B1}"/>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8" name="Rectangle 7">
              <a:extLst>
                <a:ext uri="{FF2B5EF4-FFF2-40B4-BE49-F238E27FC236}">
                  <a16:creationId xmlns:a16="http://schemas.microsoft.com/office/drawing/2014/main" id="{6B2EF5D2-1D84-B4C3-85E8-CC052FBBFA24}"/>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6390303-09BD-956D-FF1D-E3CE48F713BB}"/>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0" name="Picture 9">
            <a:extLst>
              <a:ext uri="{FF2B5EF4-FFF2-40B4-BE49-F238E27FC236}">
                <a16:creationId xmlns:a16="http://schemas.microsoft.com/office/drawing/2014/main" id="{2D180A3C-4F14-B40E-66DE-7082B8ADD9DD}"/>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2" name="TextBox 1">
            <a:extLst>
              <a:ext uri="{FF2B5EF4-FFF2-40B4-BE49-F238E27FC236}">
                <a16:creationId xmlns:a16="http://schemas.microsoft.com/office/drawing/2014/main" id="{2FC9BE2A-1B09-0665-4C04-1FEF1AC61C85}"/>
              </a:ext>
            </a:extLst>
          </p:cNvPr>
          <p:cNvSpPr txBox="1"/>
          <p:nvPr/>
        </p:nvSpPr>
        <p:spPr>
          <a:xfrm>
            <a:off x="1692977" y="3080218"/>
            <a:ext cx="5038295" cy="246221"/>
          </a:xfrm>
          <a:prstGeom prst="rect">
            <a:avLst/>
          </a:prstGeom>
          <a:noFill/>
        </p:spPr>
        <p:txBody>
          <a:bodyPr wrap="square" lIns="0" tIns="0" rIns="360000" bIns="0" rtlCol="0" anchor="ctr">
            <a:spAutoFit/>
          </a:bodyPr>
          <a:lstStyle/>
          <a:p>
            <a:r>
              <a:rPr lang="en-US" sz="1600">
                <a:solidFill>
                  <a:schemeClr val="bg1"/>
                </a:solidFill>
                <a:latin typeface="Roboto Bold"/>
                <a:ea typeface="Roboto Bold"/>
                <a:cs typeface="Roboto Bold"/>
              </a:rPr>
              <a:t>Drivers</a:t>
            </a:r>
            <a:endParaRPr lang="en-GB" sz="1600">
              <a:solidFill>
                <a:schemeClr val="bg1"/>
              </a:solidFill>
              <a:latin typeface="Roboto Bold"/>
              <a:ea typeface="Roboto Bold"/>
              <a:cs typeface="Roboto Bold"/>
            </a:endParaRPr>
          </a:p>
        </p:txBody>
      </p:sp>
      <p:sp>
        <p:nvSpPr>
          <p:cNvPr id="3" name="Subtitle 2">
            <a:extLst>
              <a:ext uri="{FF2B5EF4-FFF2-40B4-BE49-F238E27FC236}">
                <a16:creationId xmlns:a16="http://schemas.microsoft.com/office/drawing/2014/main" id="{FFA13CC2-808A-F9A2-DD71-287C6DD3D97D}"/>
              </a:ext>
            </a:extLst>
          </p:cNvPr>
          <p:cNvSpPr txBox="1">
            <a:spLocks/>
          </p:cNvSpPr>
          <p:nvPr/>
        </p:nvSpPr>
        <p:spPr>
          <a:xfrm>
            <a:off x="1081451" y="252382"/>
            <a:ext cx="10026532" cy="111280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endParaRPr lang="en-AU">
              <a:latin typeface="Roboto Light" panose="02000000000000000000" pitchFamily="2" charset="0"/>
              <a:ea typeface="Roboto Light" panose="02000000000000000000" pitchFamily="2" charset="0"/>
            </a:endParaRPr>
          </a:p>
        </p:txBody>
      </p:sp>
      <p:sp>
        <p:nvSpPr>
          <p:cNvPr id="23" name="Rectangle 22">
            <a:extLst>
              <a:ext uri="{FF2B5EF4-FFF2-40B4-BE49-F238E27FC236}">
                <a16:creationId xmlns:a16="http://schemas.microsoft.com/office/drawing/2014/main" id="{C1A56F9F-154B-BF4C-C50D-D2C49F21C085}"/>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AU" sz="4000" dirty="0">
                <a:solidFill>
                  <a:schemeClr val="bg1"/>
                </a:solidFill>
                <a:latin typeface="Roboto Medium" panose="02000000000000000000" pitchFamily="2" charset="0"/>
                <a:ea typeface="Roboto Medium" panose="02000000000000000000" pitchFamily="2" charset="0"/>
              </a:rPr>
              <a:t>SACE subject renewal overview</a:t>
            </a:r>
          </a:p>
        </p:txBody>
      </p:sp>
      <p:grpSp>
        <p:nvGrpSpPr>
          <p:cNvPr id="41" name="Group 40">
            <a:extLst>
              <a:ext uri="{FF2B5EF4-FFF2-40B4-BE49-F238E27FC236}">
                <a16:creationId xmlns:a16="http://schemas.microsoft.com/office/drawing/2014/main" id="{ACF6A259-DA34-5318-D499-FF8278E55569}"/>
              </a:ext>
            </a:extLst>
          </p:cNvPr>
          <p:cNvGrpSpPr/>
          <p:nvPr/>
        </p:nvGrpSpPr>
        <p:grpSpPr>
          <a:xfrm>
            <a:off x="1927339" y="2070736"/>
            <a:ext cx="2335237" cy="1561513"/>
            <a:chOff x="521932" y="2536045"/>
            <a:chExt cx="2335237" cy="1561513"/>
          </a:xfrm>
        </p:grpSpPr>
        <p:sp>
          <p:nvSpPr>
            <p:cNvPr id="20" name="Rectangle: Rounded Corners 19">
              <a:extLst>
                <a:ext uri="{FF2B5EF4-FFF2-40B4-BE49-F238E27FC236}">
                  <a16:creationId xmlns:a16="http://schemas.microsoft.com/office/drawing/2014/main" id="{63C81E49-9F08-D48A-FE30-5B87C18D7F92}"/>
                </a:ext>
              </a:extLst>
            </p:cNvPr>
            <p:cNvSpPr/>
            <p:nvPr/>
          </p:nvSpPr>
          <p:spPr>
            <a:xfrm>
              <a:off x="521932" y="2536045"/>
              <a:ext cx="2335237" cy="1561513"/>
            </a:xfrm>
            <a:prstGeom prst="roundRect">
              <a:avLst/>
            </a:prstGeom>
            <a:solidFill>
              <a:srgbClr val="993366"/>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latin typeface="Roboto" panose="02000000000000000000" pitchFamily="2" charset="0"/>
                <a:ea typeface="Roboto" panose="02000000000000000000" pitchFamily="2" charset="0"/>
                <a:cs typeface="Roboto" panose="02000000000000000000" pitchFamily="2" charset="0"/>
              </a:endParaRPr>
            </a:p>
            <a:p>
              <a:pPr algn="ctr"/>
              <a:endParaRPr lang="en-US" sz="2000" dirty="0">
                <a:latin typeface="Roboto" panose="02000000000000000000" pitchFamily="2" charset="0"/>
                <a:ea typeface="Roboto" panose="02000000000000000000" pitchFamily="2" charset="0"/>
                <a:cs typeface="Roboto" panose="02000000000000000000" pitchFamily="2" charset="0"/>
              </a:endParaRPr>
            </a:p>
            <a:p>
              <a:pPr algn="ctr"/>
              <a:r>
                <a:rPr lang="en-US" sz="2000" dirty="0">
                  <a:latin typeface="Roboto" panose="02000000000000000000" pitchFamily="2" charset="0"/>
                  <a:ea typeface="Roboto" panose="02000000000000000000" pitchFamily="2" charset="0"/>
                  <a:cs typeface="Roboto" panose="02000000000000000000" pitchFamily="2" charset="0"/>
                </a:rPr>
                <a:t>Sharpen content &amp; assessment</a:t>
              </a:r>
              <a:endParaRPr lang="en-AU" sz="2000" dirty="0">
                <a:latin typeface="Roboto" panose="02000000000000000000" pitchFamily="2" charset="0"/>
                <a:ea typeface="Roboto" panose="02000000000000000000" pitchFamily="2" charset="0"/>
                <a:cs typeface="Roboto" panose="02000000000000000000" pitchFamily="2" charset="0"/>
              </a:endParaRPr>
            </a:p>
          </p:txBody>
        </p:sp>
        <p:pic>
          <p:nvPicPr>
            <p:cNvPr id="24" name="Graphic 23" descr="Checklist outline">
              <a:extLst>
                <a:ext uri="{FF2B5EF4-FFF2-40B4-BE49-F238E27FC236}">
                  <a16:creationId xmlns:a16="http://schemas.microsoft.com/office/drawing/2014/main" id="{AB1377C6-AB84-58BA-DD5E-1A1CEC37C52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54218" y="2604623"/>
              <a:ext cx="684000" cy="684000"/>
            </a:xfrm>
            <a:prstGeom prst="rect">
              <a:avLst/>
            </a:prstGeom>
          </p:spPr>
        </p:pic>
      </p:grpSp>
      <p:grpSp>
        <p:nvGrpSpPr>
          <p:cNvPr id="40" name="Group 39">
            <a:extLst>
              <a:ext uri="{FF2B5EF4-FFF2-40B4-BE49-F238E27FC236}">
                <a16:creationId xmlns:a16="http://schemas.microsoft.com/office/drawing/2014/main" id="{C59DD61D-D997-129B-0B6F-8F43080DCC51}"/>
              </a:ext>
            </a:extLst>
          </p:cNvPr>
          <p:cNvGrpSpPr/>
          <p:nvPr/>
        </p:nvGrpSpPr>
        <p:grpSpPr>
          <a:xfrm>
            <a:off x="1927339" y="3986586"/>
            <a:ext cx="2335237" cy="1561513"/>
            <a:chOff x="3439938" y="2536044"/>
            <a:chExt cx="2335237" cy="1561513"/>
          </a:xfrm>
        </p:grpSpPr>
        <p:sp>
          <p:nvSpPr>
            <p:cNvPr id="21" name="Rectangle: Rounded Corners 20">
              <a:extLst>
                <a:ext uri="{FF2B5EF4-FFF2-40B4-BE49-F238E27FC236}">
                  <a16:creationId xmlns:a16="http://schemas.microsoft.com/office/drawing/2014/main" id="{47E6BE98-5555-99C2-E7A1-1556547D9555}"/>
                </a:ext>
              </a:extLst>
            </p:cNvPr>
            <p:cNvSpPr/>
            <p:nvPr/>
          </p:nvSpPr>
          <p:spPr>
            <a:xfrm>
              <a:off x="3439938" y="2536044"/>
              <a:ext cx="2335237" cy="1561513"/>
            </a:xfrm>
            <a:prstGeom prst="roundRect">
              <a:avLst/>
            </a:prstGeom>
            <a:solidFill>
              <a:srgbClr val="993366"/>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endParaRPr lang="en-US" sz="2000">
                <a:latin typeface="Roboto" panose="02000000000000000000" pitchFamily="2" charset="0"/>
                <a:ea typeface="Roboto" panose="02000000000000000000" pitchFamily="2" charset="0"/>
                <a:cs typeface="Roboto" panose="02000000000000000000" pitchFamily="2" charset="0"/>
              </a:endParaRPr>
            </a:p>
            <a:p>
              <a:pPr algn="ctr"/>
              <a:r>
                <a:rPr lang="en-US" sz="2000">
                  <a:latin typeface="Roboto" panose="02000000000000000000" pitchFamily="2" charset="0"/>
                  <a:ea typeface="Roboto" panose="02000000000000000000" pitchFamily="2" charset="0"/>
                  <a:cs typeface="Roboto" panose="02000000000000000000" pitchFamily="2" charset="0"/>
                </a:rPr>
                <a:t>Intentionally develop capabilities</a:t>
              </a:r>
              <a:endParaRPr lang="en-AU" sz="2000">
                <a:latin typeface="Roboto" panose="02000000000000000000" pitchFamily="2" charset="0"/>
                <a:ea typeface="Roboto" panose="02000000000000000000" pitchFamily="2" charset="0"/>
                <a:cs typeface="Roboto" panose="02000000000000000000" pitchFamily="2" charset="0"/>
              </a:endParaRPr>
            </a:p>
          </p:txBody>
        </p:sp>
        <p:pic>
          <p:nvPicPr>
            <p:cNvPr id="25" name="Graphic 24" descr="Open hand with plant outline">
              <a:extLst>
                <a:ext uri="{FF2B5EF4-FFF2-40B4-BE49-F238E27FC236}">
                  <a16:creationId xmlns:a16="http://schemas.microsoft.com/office/drawing/2014/main" id="{847DEA12-A5A8-D78C-0EB2-C8FAD64654A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5070" y="2574730"/>
              <a:ext cx="684000" cy="684000"/>
            </a:xfrm>
            <a:prstGeom prst="rect">
              <a:avLst/>
            </a:prstGeom>
          </p:spPr>
        </p:pic>
      </p:grpSp>
      <p:sp>
        <p:nvSpPr>
          <p:cNvPr id="29" name="TextBox 28">
            <a:extLst>
              <a:ext uri="{FF2B5EF4-FFF2-40B4-BE49-F238E27FC236}">
                <a16:creationId xmlns:a16="http://schemas.microsoft.com/office/drawing/2014/main" id="{1E442D3C-9080-3FED-8D0F-26B246DFA95F}"/>
              </a:ext>
            </a:extLst>
          </p:cNvPr>
          <p:cNvSpPr txBox="1"/>
          <p:nvPr/>
        </p:nvSpPr>
        <p:spPr>
          <a:xfrm>
            <a:off x="575810" y="1312235"/>
            <a:ext cx="5038295" cy="461665"/>
          </a:xfrm>
          <a:prstGeom prst="rect">
            <a:avLst/>
          </a:prstGeom>
          <a:noFill/>
        </p:spPr>
        <p:txBody>
          <a:bodyPr wrap="square">
            <a:spAutoFit/>
          </a:bodyPr>
          <a:lstStyle/>
          <a:p>
            <a:pPr algn="ctr"/>
            <a:r>
              <a:rPr lang="en-US" sz="2400" dirty="0">
                <a:latin typeface="Roboto Medium" panose="02000000000000000000" pitchFamily="2" charset="0"/>
                <a:ea typeface="Roboto Medium" panose="02000000000000000000" pitchFamily="2" charset="0"/>
              </a:rPr>
              <a:t>The aim of subject renewal is to: </a:t>
            </a:r>
            <a:endParaRPr lang="en-AU" sz="2400" dirty="0">
              <a:latin typeface="Roboto Medium" panose="02000000000000000000" pitchFamily="2" charset="0"/>
              <a:ea typeface="Roboto Medium" panose="02000000000000000000" pitchFamily="2" charset="0"/>
            </a:endParaRPr>
          </a:p>
        </p:txBody>
      </p:sp>
      <p:pic>
        <p:nvPicPr>
          <p:cNvPr id="30" name="Picture 29">
            <a:extLst>
              <a:ext uri="{FF2B5EF4-FFF2-40B4-BE49-F238E27FC236}">
                <a16:creationId xmlns:a16="http://schemas.microsoft.com/office/drawing/2014/main" id="{6F1A403E-1797-645B-EA12-BB7CA31D1226}"/>
              </a:ext>
            </a:extLst>
          </p:cNvPr>
          <p:cNvPicPr>
            <a:picLocks noChangeAspect="1"/>
          </p:cNvPicPr>
          <p:nvPr/>
        </p:nvPicPr>
        <p:blipFill>
          <a:blip r:embed="rId7"/>
          <a:stretch>
            <a:fillRect/>
          </a:stretch>
        </p:blipFill>
        <p:spPr>
          <a:xfrm>
            <a:off x="6344450" y="2174372"/>
            <a:ext cx="598029" cy="635879"/>
          </a:xfrm>
          <a:prstGeom prst="rect">
            <a:avLst/>
          </a:prstGeom>
        </p:spPr>
      </p:pic>
      <p:pic>
        <p:nvPicPr>
          <p:cNvPr id="34" name="Picture 33">
            <a:extLst>
              <a:ext uri="{FF2B5EF4-FFF2-40B4-BE49-F238E27FC236}">
                <a16:creationId xmlns:a16="http://schemas.microsoft.com/office/drawing/2014/main" id="{32E51319-1CFA-AE35-A047-3C19974C8F80}"/>
              </a:ext>
            </a:extLst>
          </p:cNvPr>
          <p:cNvPicPr>
            <a:picLocks noChangeAspect="1"/>
          </p:cNvPicPr>
          <p:nvPr/>
        </p:nvPicPr>
        <p:blipFill>
          <a:blip r:embed="rId8"/>
          <a:stretch>
            <a:fillRect/>
          </a:stretch>
        </p:blipFill>
        <p:spPr>
          <a:xfrm>
            <a:off x="6368174" y="3046072"/>
            <a:ext cx="632945" cy="617694"/>
          </a:xfrm>
          <a:prstGeom prst="rect">
            <a:avLst/>
          </a:prstGeom>
        </p:spPr>
      </p:pic>
      <p:pic>
        <p:nvPicPr>
          <p:cNvPr id="35" name="Picture 34">
            <a:extLst>
              <a:ext uri="{FF2B5EF4-FFF2-40B4-BE49-F238E27FC236}">
                <a16:creationId xmlns:a16="http://schemas.microsoft.com/office/drawing/2014/main" id="{7BBC3581-E9CC-E72B-DD14-270DFCBFA678}"/>
              </a:ext>
            </a:extLst>
          </p:cNvPr>
          <p:cNvPicPr>
            <a:picLocks noChangeAspect="1"/>
          </p:cNvPicPr>
          <p:nvPr/>
        </p:nvPicPr>
        <p:blipFill>
          <a:blip r:embed="rId9"/>
          <a:stretch>
            <a:fillRect/>
          </a:stretch>
        </p:blipFill>
        <p:spPr>
          <a:xfrm>
            <a:off x="6344450" y="3938117"/>
            <a:ext cx="680392" cy="583194"/>
          </a:xfrm>
          <a:prstGeom prst="rect">
            <a:avLst/>
          </a:prstGeom>
        </p:spPr>
      </p:pic>
      <p:pic>
        <p:nvPicPr>
          <p:cNvPr id="37" name="Picture 36">
            <a:extLst>
              <a:ext uri="{FF2B5EF4-FFF2-40B4-BE49-F238E27FC236}">
                <a16:creationId xmlns:a16="http://schemas.microsoft.com/office/drawing/2014/main" id="{FC09ABAA-5B6D-DE16-DC27-606A5A61E9B6}"/>
              </a:ext>
            </a:extLst>
          </p:cNvPr>
          <p:cNvPicPr>
            <a:picLocks noChangeAspect="1"/>
          </p:cNvPicPr>
          <p:nvPr/>
        </p:nvPicPr>
        <p:blipFill>
          <a:blip r:embed="rId10"/>
          <a:stretch>
            <a:fillRect/>
          </a:stretch>
        </p:blipFill>
        <p:spPr>
          <a:xfrm>
            <a:off x="6394148" y="4769536"/>
            <a:ext cx="606971" cy="606971"/>
          </a:xfrm>
          <a:prstGeom prst="rect">
            <a:avLst/>
          </a:prstGeom>
        </p:spPr>
      </p:pic>
      <p:sp>
        <p:nvSpPr>
          <p:cNvPr id="42" name="TextBox 41">
            <a:extLst>
              <a:ext uri="{FF2B5EF4-FFF2-40B4-BE49-F238E27FC236}">
                <a16:creationId xmlns:a16="http://schemas.microsoft.com/office/drawing/2014/main" id="{FC496FC2-7898-1920-6F98-C9301FBD64FD}"/>
              </a:ext>
            </a:extLst>
          </p:cNvPr>
          <p:cNvSpPr txBox="1"/>
          <p:nvPr/>
        </p:nvSpPr>
        <p:spPr>
          <a:xfrm>
            <a:off x="6528179" y="1309914"/>
            <a:ext cx="4862863" cy="461665"/>
          </a:xfrm>
          <a:prstGeom prst="rect">
            <a:avLst/>
          </a:prstGeom>
          <a:noFill/>
        </p:spPr>
        <p:txBody>
          <a:bodyPr wrap="square">
            <a:spAutoFit/>
          </a:bodyPr>
          <a:lstStyle/>
          <a:p>
            <a:pPr algn="ctr"/>
            <a:r>
              <a:rPr lang="en-US" sz="2400" dirty="0">
                <a:latin typeface="Roboto Medium" panose="02000000000000000000" pitchFamily="2" charset="0"/>
                <a:ea typeface="Roboto Medium" panose="02000000000000000000" pitchFamily="2" charset="0"/>
              </a:rPr>
              <a:t>through enabling the key drivers:</a:t>
            </a:r>
            <a:endParaRPr lang="en-AU" sz="2400" dirty="0">
              <a:latin typeface="Roboto Medium" panose="02000000000000000000" pitchFamily="2" charset="0"/>
              <a:ea typeface="Roboto Medium" panose="02000000000000000000" pitchFamily="2" charset="0"/>
            </a:endParaRPr>
          </a:p>
        </p:txBody>
      </p:sp>
      <p:sp>
        <p:nvSpPr>
          <p:cNvPr id="43" name="TextBox 42">
            <a:extLst>
              <a:ext uri="{FF2B5EF4-FFF2-40B4-BE49-F238E27FC236}">
                <a16:creationId xmlns:a16="http://schemas.microsoft.com/office/drawing/2014/main" id="{90E4CB43-2577-990F-17BB-8A2BB4F2A12D}"/>
              </a:ext>
            </a:extLst>
          </p:cNvPr>
          <p:cNvSpPr txBox="1"/>
          <p:nvPr/>
        </p:nvSpPr>
        <p:spPr>
          <a:xfrm>
            <a:off x="7312299" y="2035696"/>
            <a:ext cx="3378200" cy="892552"/>
          </a:xfrm>
          <a:prstGeom prst="rect">
            <a:avLst/>
          </a:prstGeom>
          <a:noFill/>
        </p:spPr>
        <p:txBody>
          <a:bodyPr wrap="square">
            <a:spAutoFit/>
          </a:bodyPr>
          <a:lstStyle/>
          <a:p>
            <a:r>
              <a:rPr lang="en-US" sz="2400" dirty="0">
                <a:latin typeface="Roboto Medium" panose="02000000000000000000" pitchFamily="2" charset="0"/>
                <a:ea typeface="Roboto Medium" panose="02000000000000000000" pitchFamily="2" charset="0"/>
              </a:rPr>
              <a:t>Agency</a:t>
            </a:r>
          </a:p>
          <a:p>
            <a:r>
              <a:rPr lang="en-AU" sz="1400" dirty="0">
                <a:latin typeface="Roboto" panose="02000000000000000000" pitchFamily="2" charset="0"/>
                <a:ea typeface="Roboto" panose="02000000000000000000" pitchFamily="2" charset="0"/>
              </a:rPr>
              <a:t>Acting independently in life towards a purpose</a:t>
            </a:r>
          </a:p>
        </p:txBody>
      </p:sp>
      <p:sp>
        <p:nvSpPr>
          <p:cNvPr id="44" name="TextBox 43">
            <a:extLst>
              <a:ext uri="{FF2B5EF4-FFF2-40B4-BE49-F238E27FC236}">
                <a16:creationId xmlns:a16="http://schemas.microsoft.com/office/drawing/2014/main" id="{E9307B7A-5D94-A251-5552-C42A376D7A20}"/>
              </a:ext>
            </a:extLst>
          </p:cNvPr>
          <p:cNvSpPr txBox="1"/>
          <p:nvPr/>
        </p:nvSpPr>
        <p:spPr>
          <a:xfrm>
            <a:off x="7312299" y="2890775"/>
            <a:ext cx="4352762" cy="892552"/>
          </a:xfrm>
          <a:prstGeom prst="rect">
            <a:avLst/>
          </a:prstGeom>
          <a:noFill/>
        </p:spPr>
        <p:txBody>
          <a:bodyPr wrap="square" lIns="91440" tIns="45720" rIns="91440" bIns="45720" anchor="t">
            <a:spAutoFit/>
          </a:bodyPr>
          <a:lstStyle/>
          <a:p>
            <a:r>
              <a:rPr lang="en-US" sz="2400" dirty="0">
                <a:latin typeface="Roboto Medium" panose="02000000000000000000" pitchFamily="2" charset="0"/>
                <a:ea typeface="Roboto Medium" panose="02000000000000000000" pitchFamily="2" charset="0"/>
              </a:rPr>
              <a:t>Metacognition</a:t>
            </a:r>
          </a:p>
          <a:p>
            <a:r>
              <a:rPr lang="en-US" sz="1400" dirty="0">
                <a:latin typeface="Roboto" panose="02000000000000000000" pitchFamily="2" charset="0"/>
                <a:ea typeface="Roboto" panose="02000000000000000000" pitchFamily="2" charset="0"/>
                <a:cs typeface="Roboto Medium"/>
              </a:rPr>
              <a:t>Going beyond “What have I learned” and asking “How did I learn it?” and "How can I learn more?"</a:t>
            </a:r>
          </a:p>
        </p:txBody>
      </p:sp>
      <p:sp>
        <p:nvSpPr>
          <p:cNvPr id="45" name="TextBox 44">
            <a:extLst>
              <a:ext uri="{FF2B5EF4-FFF2-40B4-BE49-F238E27FC236}">
                <a16:creationId xmlns:a16="http://schemas.microsoft.com/office/drawing/2014/main" id="{71322A3D-BFDB-1D18-E05A-29B92C378DBD}"/>
              </a:ext>
            </a:extLst>
          </p:cNvPr>
          <p:cNvSpPr txBox="1"/>
          <p:nvPr/>
        </p:nvSpPr>
        <p:spPr>
          <a:xfrm>
            <a:off x="7312299" y="3745854"/>
            <a:ext cx="3991405" cy="892552"/>
          </a:xfrm>
          <a:prstGeom prst="rect">
            <a:avLst/>
          </a:prstGeom>
          <a:noFill/>
        </p:spPr>
        <p:txBody>
          <a:bodyPr wrap="square">
            <a:spAutoFit/>
          </a:bodyPr>
          <a:lstStyle/>
          <a:p>
            <a:r>
              <a:rPr lang="en-US" sz="2400" dirty="0">
                <a:latin typeface="Roboto Medium" panose="02000000000000000000" pitchFamily="2" charset="0"/>
                <a:ea typeface="Roboto Medium" panose="02000000000000000000" pitchFamily="2" charset="0"/>
              </a:rPr>
              <a:t>Deep Authentic Learning</a:t>
            </a:r>
          </a:p>
          <a:p>
            <a:r>
              <a:rPr lang="en-US" sz="1400" dirty="0">
                <a:latin typeface="Roboto" panose="02000000000000000000" pitchFamily="2" charset="0"/>
                <a:ea typeface="Roboto" panose="02000000000000000000" pitchFamily="2" charset="0"/>
              </a:rPr>
              <a:t>Rich, relevant, meaningful transferred to real experiences</a:t>
            </a:r>
            <a:endParaRPr lang="en-AU" sz="1200" dirty="0">
              <a:latin typeface="Roboto" panose="02000000000000000000" pitchFamily="2" charset="0"/>
              <a:ea typeface="Roboto" panose="02000000000000000000" pitchFamily="2" charset="0"/>
            </a:endParaRPr>
          </a:p>
        </p:txBody>
      </p:sp>
      <p:sp>
        <p:nvSpPr>
          <p:cNvPr id="4" name="TextBox 3">
            <a:extLst>
              <a:ext uri="{FF2B5EF4-FFF2-40B4-BE49-F238E27FC236}">
                <a16:creationId xmlns:a16="http://schemas.microsoft.com/office/drawing/2014/main" id="{8A8E4D3B-6187-FC4B-5302-4A9838B598C2}"/>
              </a:ext>
            </a:extLst>
          </p:cNvPr>
          <p:cNvSpPr txBox="1"/>
          <p:nvPr/>
        </p:nvSpPr>
        <p:spPr>
          <a:xfrm>
            <a:off x="7297011" y="4600933"/>
            <a:ext cx="4221357" cy="892552"/>
          </a:xfrm>
          <a:prstGeom prst="rect">
            <a:avLst/>
          </a:prstGeom>
          <a:noFill/>
        </p:spPr>
        <p:txBody>
          <a:bodyPr wrap="square">
            <a:spAutoFit/>
          </a:bodyPr>
          <a:lstStyle/>
          <a:p>
            <a:r>
              <a:rPr lang="en-US" sz="2400" dirty="0">
                <a:latin typeface="Roboto Medium" panose="02000000000000000000" pitchFamily="2" charset="0"/>
                <a:ea typeface="Roboto Medium" panose="02000000000000000000" pitchFamily="2" charset="0"/>
              </a:rPr>
              <a:t>Natural Evidence of Learning</a:t>
            </a:r>
          </a:p>
          <a:p>
            <a:r>
              <a:rPr lang="en-US" sz="1400" dirty="0">
                <a:latin typeface="Roboto" panose="02000000000000000000" pitchFamily="2" charset="0"/>
                <a:ea typeface="Roboto" panose="02000000000000000000" pitchFamily="2" charset="0"/>
              </a:rPr>
              <a:t>Naturally occurring, captured in the moment, genuine and not artificially polished</a:t>
            </a:r>
            <a:endParaRPr lang="en-AU" sz="1200" dirty="0">
              <a:latin typeface="Roboto" panose="02000000000000000000" pitchFamily="2" charset="0"/>
              <a:ea typeface="Roboto" panose="02000000000000000000" pitchFamily="2" charset="0"/>
            </a:endParaRPr>
          </a:p>
        </p:txBody>
      </p:sp>
      <p:sp>
        <p:nvSpPr>
          <p:cNvPr id="5" name="Title 15">
            <a:extLst>
              <a:ext uri="{FF2B5EF4-FFF2-40B4-BE49-F238E27FC236}">
                <a16:creationId xmlns:a16="http://schemas.microsoft.com/office/drawing/2014/main" id="{B12E066E-78F4-699E-054F-10890BD1799C}"/>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400" dirty="0">
              <a:solidFill>
                <a:schemeClr val="bg1"/>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191449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AU" sz="4000" dirty="0">
                <a:solidFill>
                  <a:schemeClr val="bg1"/>
                </a:solidFill>
                <a:latin typeface="Roboto Medium" panose="02000000000000000000" pitchFamily="2" charset="0"/>
                <a:ea typeface="Roboto Medium" panose="02000000000000000000" pitchFamily="2" charset="0"/>
              </a:rPr>
              <a:t>What is changing?</a:t>
            </a:r>
          </a:p>
        </p:txBody>
      </p:sp>
      <p:graphicFrame>
        <p:nvGraphicFramePr>
          <p:cNvPr id="2" name="Table 1">
            <a:extLst>
              <a:ext uri="{FF2B5EF4-FFF2-40B4-BE49-F238E27FC236}">
                <a16:creationId xmlns:a16="http://schemas.microsoft.com/office/drawing/2014/main" id="{90D5B4D3-CB20-4B8D-72C4-8F0F9D6915CB}"/>
              </a:ext>
            </a:extLst>
          </p:cNvPr>
          <p:cNvGraphicFramePr>
            <a:graphicFrameLocks noGrp="1"/>
          </p:cNvGraphicFramePr>
          <p:nvPr>
            <p:extLst>
              <p:ext uri="{D42A27DB-BD31-4B8C-83A1-F6EECF244321}">
                <p14:modId xmlns:p14="http://schemas.microsoft.com/office/powerpoint/2010/main" val="3424084070"/>
              </p:ext>
            </p:extLst>
          </p:nvPr>
        </p:nvGraphicFramePr>
        <p:xfrm>
          <a:off x="1084084" y="2334084"/>
          <a:ext cx="4064000" cy="228600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3880872248"/>
                    </a:ext>
                  </a:extLst>
                </a:gridCol>
              </a:tblGrid>
              <a:tr h="370840">
                <a:tc>
                  <a:txBody>
                    <a:bodyPr/>
                    <a:lstStyle/>
                    <a:p>
                      <a:pPr algn="ctr"/>
                      <a:r>
                        <a:rPr lang="en-AU" sz="2400" b="0" dirty="0">
                          <a:effectLst/>
                          <a:latin typeface="Roboto Black" panose="02000000000000000000" pitchFamily="2" charset="0"/>
                          <a:ea typeface="Roboto Black" panose="02000000000000000000" pitchFamily="2" charset="0"/>
                        </a:rPr>
                        <a:t>From</a:t>
                      </a:r>
                    </a:p>
                  </a:txBody>
                  <a:tcPr anchor="ctr"/>
                </a:tc>
                <a:extLst>
                  <a:ext uri="{0D108BD9-81ED-4DB2-BD59-A6C34878D82A}">
                    <a16:rowId xmlns:a16="http://schemas.microsoft.com/office/drawing/2014/main" val="1602369377"/>
                  </a:ext>
                </a:extLst>
              </a:tr>
              <a:tr h="370840">
                <a:tc>
                  <a:txBody>
                    <a:bodyPr/>
                    <a:lstStyle/>
                    <a:p>
                      <a:pPr algn="ctr"/>
                      <a:r>
                        <a:rPr lang="en-AU" sz="2400">
                          <a:effectLst/>
                          <a:latin typeface="Roboto Light" panose="02000000000000000000" pitchFamily="2" charset="0"/>
                          <a:ea typeface="Roboto Light" panose="02000000000000000000" pitchFamily="2" charset="0"/>
                        </a:rPr>
                        <a:t>Task-focused</a:t>
                      </a:r>
                    </a:p>
                  </a:txBody>
                  <a:tcPr anchor="ctr"/>
                </a:tc>
                <a:extLst>
                  <a:ext uri="{0D108BD9-81ED-4DB2-BD59-A6C34878D82A}">
                    <a16:rowId xmlns:a16="http://schemas.microsoft.com/office/drawing/2014/main" val="885619411"/>
                  </a:ext>
                </a:extLst>
              </a:tr>
              <a:tr h="370840">
                <a:tc>
                  <a:txBody>
                    <a:bodyPr/>
                    <a:lstStyle/>
                    <a:p>
                      <a:pPr algn="ctr"/>
                      <a:r>
                        <a:rPr lang="en-AU" sz="2400">
                          <a:effectLst/>
                          <a:latin typeface="Roboto Light" panose="02000000000000000000" pitchFamily="2" charset="0"/>
                          <a:ea typeface="Roboto Light" panose="02000000000000000000" pitchFamily="2" charset="0"/>
                        </a:rPr>
                        <a:t>End-point assessment</a:t>
                      </a:r>
                    </a:p>
                  </a:txBody>
                  <a:tcPr anchor="ctr"/>
                </a:tc>
                <a:extLst>
                  <a:ext uri="{0D108BD9-81ED-4DB2-BD59-A6C34878D82A}">
                    <a16:rowId xmlns:a16="http://schemas.microsoft.com/office/drawing/2014/main" val="1013859580"/>
                  </a:ext>
                </a:extLst>
              </a:tr>
              <a:tr h="370840">
                <a:tc>
                  <a:txBody>
                    <a:bodyPr/>
                    <a:lstStyle/>
                    <a:p>
                      <a:pPr algn="ctr"/>
                      <a:r>
                        <a:rPr lang="en-AU" sz="2400">
                          <a:effectLst/>
                          <a:latin typeface="Roboto Light" panose="02000000000000000000" pitchFamily="2" charset="0"/>
                          <a:ea typeface="Roboto Light" panose="02000000000000000000" pitchFamily="2" charset="0"/>
                        </a:rPr>
                        <a:t>Teacher-directed</a:t>
                      </a:r>
                    </a:p>
                  </a:txBody>
                  <a:tcPr anchor="ctr"/>
                </a:tc>
                <a:extLst>
                  <a:ext uri="{0D108BD9-81ED-4DB2-BD59-A6C34878D82A}">
                    <a16:rowId xmlns:a16="http://schemas.microsoft.com/office/drawing/2014/main" val="2225531011"/>
                  </a:ext>
                </a:extLst>
              </a:tr>
              <a:tr h="370840">
                <a:tc>
                  <a:txBody>
                    <a:bodyPr/>
                    <a:lstStyle/>
                    <a:p>
                      <a:pPr algn="ctr"/>
                      <a:r>
                        <a:rPr lang="en-US" sz="2400" dirty="0">
                          <a:effectLst/>
                          <a:latin typeface="Roboto Light" panose="02000000000000000000" pitchFamily="2" charset="0"/>
                          <a:ea typeface="Roboto Light" panose="02000000000000000000" pitchFamily="2" charset="0"/>
                        </a:rPr>
                        <a:t>One way to show learning</a:t>
                      </a:r>
                    </a:p>
                  </a:txBody>
                  <a:tcPr anchor="ctr"/>
                </a:tc>
                <a:extLst>
                  <a:ext uri="{0D108BD9-81ED-4DB2-BD59-A6C34878D82A}">
                    <a16:rowId xmlns:a16="http://schemas.microsoft.com/office/drawing/2014/main" val="1503982369"/>
                  </a:ext>
                </a:extLst>
              </a:tr>
            </a:tbl>
          </a:graphicData>
        </a:graphic>
      </p:graphicFrame>
      <p:graphicFrame>
        <p:nvGraphicFramePr>
          <p:cNvPr id="4" name="Table 3">
            <a:extLst>
              <a:ext uri="{FF2B5EF4-FFF2-40B4-BE49-F238E27FC236}">
                <a16:creationId xmlns:a16="http://schemas.microsoft.com/office/drawing/2014/main" id="{C86BC940-1CE3-C11B-D18D-CEC23C040E83}"/>
              </a:ext>
            </a:extLst>
          </p:cNvPr>
          <p:cNvGraphicFramePr>
            <a:graphicFrameLocks noGrp="1"/>
          </p:cNvGraphicFramePr>
          <p:nvPr>
            <p:extLst>
              <p:ext uri="{D42A27DB-BD31-4B8C-83A1-F6EECF244321}">
                <p14:modId xmlns:p14="http://schemas.microsoft.com/office/powerpoint/2010/main" val="1446277437"/>
              </p:ext>
            </p:extLst>
          </p:nvPr>
        </p:nvGraphicFramePr>
        <p:xfrm>
          <a:off x="6964944" y="2334084"/>
          <a:ext cx="4064000" cy="228600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183547140"/>
                    </a:ext>
                  </a:extLst>
                </a:gridCol>
              </a:tblGrid>
              <a:tr h="370840">
                <a:tc>
                  <a:txBody>
                    <a:bodyPr/>
                    <a:lstStyle/>
                    <a:p>
                      <a:pPr algn="ctr"/>
                      <a:r>
                        <a:rPr lang="en-AU" sz="2400" b="0" dirty="0">
                          <a:effectLst/>
                          <a:latin typeface="Roboto Black" panose="02000000000000000000" pitchFamily="2" charset="0"/>
                          <a:ea typeface="Roboto Black" panose="02000000000000000000" pitchFamily="2" charset="0"/>
                        </a:rPr>
                        <a:t>To</a:t>
                      </a:r>
                    </a:p>
                  </a:txBody>
                  <a:tcPr anchor="ctr"/>
                </a:tc>
                <a:extLst>
                  <a:ext uri="{0D108BD9-81ED-4DB2-BD59-A6C34878D82A}">
                    <a16:rowId xmlns:a16="http://schemas.microsoft.com/office/drawing/2014/main" val="1602369377"/>
                  </a:ext>
                </a:extLst>
              </a:tr>
              <a:tr h="370840">
                <a:tc>
                  <a:txBody>
                    <a:bodyPr/>
                    <a:lstStyle/>
                    <a:p>
                      <a:pPr algn="ctr"/>
                      <a:r>
                        <a:rPr lang="en-AU" sz="2400">
                          <a:effectLst/>
                          <a:latin typeface="Roboto Light" panose="02000000000000000000" pitchFamily="2" charset="0"/>
                          <a:ea typeface="Roboto Light" panose="02000000000000000000" pitchFamily="2" charset="0"/>
                        </a:rPr>
                        <a:t>Learning-focused</a:t>
                      </a:r>
                    </a:p>
                  </a:txBody>
                  <a:tcPr anchor="ctr"/>
                </a:tc>
                <a:extLst>
                  <a:ext uri="{0D108BD9-81ED-4DB2-BD59-A6C34878D82A}">
                    <a16:rowId xmlns:a16="http://schemas.microsoft.com/office/drawing/2014/main" val="885619411"/>
                  </a:ext>
                </a:extLst>
              </a:tr>
              <a:tr h="370840">
                <a:tc>
                  <a:txBody>
                    <a:bodyPr/>
                    <a:lstStyle/>
                    <a:p>
                      <a:pPr algn="ctr"/>
                      <a:r>
                        <a:rPr lang="en-AU" sz="2400">
                          <a:effectLst/>
                          <a:latin typeface="Roboto Light" panose="02000000000000000000" pitchFamily="2" charset="0"/>
                          <a:ea typeface="Roboto Light" panose="02000000000000000000" pitchFamily="2" charset="0"/>
                        </a:rPr>
                        <a:t>Ongoing evidence</a:t>
                      </a:r>
                    </a:p>
                  </a:txBody>
                  <a:tcPr anchor="ctr"/>
                </a:tc>
                <a:extLst>
                  <a:ext uri="{0D108BD9-81ED-4DB2-BD59-A6C34878D82A}">
                    <a16:rowId xmlns:a16="http://schemas.microsoft.com/office/drawing/2014/main" val="1013859580"/>
                  </a:ext>
                </a:extLst>
              </a:tr>
              <a:tr h="370840">
                <a:tc>
                  <a:txBody>
                    <a:bodyPr/>
                    <a:lstStyle/>
                    <a:p>
                      <a:pPr algn="ctr"/>
                      <a:r>
                        <a:rPr lang="en-AU" sz="2400">
                          <a:effectLst/>
                          <a:latin typeface="Roboto Light" panose="02000000000000000000" pitchFamily="2" charset="0"/>
                          <a:ea typeface="Roboto Light" panose="02000000000000000000" pitchFamily="2" charset="0"/>
                        </a:rPr>
                        <a:t>More student agency</a:t>
                      </a:r>
                    </a:p>
                  </a:txBody>
                  <a:tcPr anchor="ctr"/>
                </a:tc>
                <a:extLst>
                  <a:ext uri="{0D108BD9-81ED-4DB2-BD59-A6C34878D82A}">
                    <a16:rowId xmlns:a16="http://schemas.microsoft.com/office/drawing/2014/main" val="2225531011"/>
                  </a:ext>
                </a:extLst>
              </a:tr>
              <a:tr h="370840">
                <a:tc>
                  <a:txBody>
                    <a:bodyPr/>
                    <a:lstStyle/>
                    <a:p>
                      <a:pPr algn="ctr"/>
                      <a:r>
                        <a:rPr lang="en-AU" sz="2400" dirty="0">
                          <a:effectLst/>
                          <a:latin typeface="Roboto Light" panose="02000000000000000000" pitchFamily="2" charset="0"/>
                          <a:ea typeface="Roboto Light" panose="02000000000000000000" pitchFamily="2" charset="0"/>
                        </a:rPr>
                        <a:t>Multiple forms of evidence</a:t>
                      </a:r>
                    </a:p>
                  </a:txBody>
                  <a:tcPr anchor="ctr"/>
                </a:tc>
                <a:extLst>
                  <a:ext uri="{0D108BD9-81ED-4DB2-BD59-A6C34878D82A}">
                    <a16:rowId xmlns:a16="http://schemas.microsoft.com/office/drawing/2014/main" val="1503982369"/>
                  </a:ext>
                </a:extLst>
              </a:tr>
            </a:tbl>
          </a:graphicData>
        </a:graphic>
      </p:graphicFrame>
      <p:sp>
        <p:nvSpPr>
          <p:cNvPr id="5" name="Arrow: Right 4">
            <a:extLst>
              <a:ext uri="{FF2B5EF4-FFF2-40B4-BE49-F238E27FC236}">
                <a16:creationId xmlns:a16="http://schemas.microsoft.com/office/drawing/2014/main" id="{4F696E3A-D471-5188-9CDE-DD82613BA79A}"/>
              </a:ext>
            </a:extLst>
          </p:cNvPr>
          <p:cNvSpPr/>
          <p:nvPr/>
        </p:nvSpPr>
        <p:spPr>
          <a:xfrm>
            <a:off x="5537915" y="2604305"/>
            <a:ext cx="1107584" cy="1643605"/>
          </a:xfrm>
          <a:prstGeom prst="rightArrow">
            <a:avLst/>
          </a:prstGeom>
          <a:solidFill>
            <a:srgbClr val="8A3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2400"/>
          </a:p>
        </p:txBody>
      </p:sp>
      <p:grpSp>
        <p:nvGrpSpPr>
          <p:cNvPr id="8" name="Group 7">
            <a:extLst>
              <a:ext uri="{FF2B5EF4-FFF2-40B4-BE49-F238E27FC236}">
                <a16:creationId xmlns:a16="http://schemas.microsoft.com/office/drawing/2014/main" id="{5D7CE55F-831D-7998-442B-EADF03027B6D}"/>
              </a:ext>
            </a:extLst>
          </p:cNvPr>
          <p:cNvGrpSpPr/>
          <p:nvPr/>
        </p:nvGrpSpPr>
        <p:grpSpPr>
          <a:xfrm>
            <a:off x="9839324" y="5439562"/>
            <a:ext cx="2389874" cy="1418438"/>
            <a:chOff x="9839324" y="5439562"/>
            <a:chExt cx="2389874" cy="1418438"/>
          </a:xfrm>
        </p:grpSpPr>
        <p:pic>
          <p:nvPicPr>
            <p:cNvPr id="9" name="Picture 8" descr="A white background with words&#10;&#10;AI-generated content may be incorrect.">
              <a:extLst>
                <a:ext uri="{FF2B5EF4-FFF2-40B4-BE49-F238E27FC236}">
                  <a16:creationId xmlns:a16="http://schemas.microsoft.com/office/drawing/2014/main" id="{0E281273-D43B-76C9-5D5D-107DF15B582A}"/>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0" name="Rectangle 9">
              <a:extLst>
                <a:ext uri="{FF2B5EF4-FFF2-40B4-BE49-F238E27FC236}">
                  <a16:creationId xmlns:a16="http://schemas.microsoft.com/office/drawing/2014/main" id="{0B0B9363-3108-DBA5-A693-7F60DD0A0AA2}"/>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856C3C6-CF32-B404-DC96-394B52254244}"/>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2" name="Picture 11">
            <a:extLst>
              <a:ext uri="{FF2B5EF4-FFF2-40B4-BE49-F238E27FC236}">
                <a16:creationId xmlns:a16="http://schemas.microsoft.com/office/drawing/2014/main" id="{4FD47054-F132-A900-618F-768C9761F665}"/>
              </a:ext>
            </a:extLst>
          </p:cNvPr>
          <p:cNvPicPr>
            <a:picLocks noChangeAspect="1"/>
          </p:cNvPicPr>
          <p:nvPr/>
        </p:nvPicPr>
        <p:blipFill>
          <a:blip r:embed="rId4"/>
          <a:stretch>
            <a:fillRect/>
          </a:stretch>
        </p:blipFill>
        <p:spPr>
          <a:xfrm>
            <a:off x="248189" y="5432846"/>
            <a:ext cx="3104612" cy="1245165"/>
          </a:xfrm>
          <a:prstGeom prst="rect">
            <a:avLst/>
          </a:prstGeom>
        </p:spPr>
      </p:pic>
    </p:spTree>
    <p:extLst>
      <p:ext uri="{BB962C8B-B14F-4D97-AF65-F5344CB8AC3E}">
        <p14:creationId xmlns:p14="http://schemas.microsoft.com/office/powerpoint/2010/main" val="118684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9839324" y="5439562"/>
            <a:ext cx="2389874" cy="1418438"/>
            <a:chOff x="9839324" y="5439562"/>
            <a:chExt cx="2389874" cy="1418438"/>
          </a:xfrm>
        </p:grpSpPr>
        <p:pic>
          <p:nvPicPr>
            <p:cNvPr id="12" name="Picture 11" descr="A white background with words&#10;&#10;AI-generated content may be incorrect.">
              <a:extLst>
                <a:ext uri="{FF2B5EF4-FFF2-40B4-BE49-F238E27FC236}">
                  <a16:creationId xmlns:a16="http://schemas.microsoft.com/office/drawing/2014/main" id="{77AD9CFD-0453-B94D-02D4-C4286FCA6D97}"/>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14" name="Rectangle 13"/>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sp>
        <p:nvSpPr>
          <p:cNvPr id="70" name="TextBox 69"/>
          <p:cNvSpPr txBox="1"/>
          <p:nvPr/>
        </p:nvSpPr>
        <p:spPr>
          <a:xfrm>
            <a:off x="8049450" y="2869981"/>
            <a:ext cx="1842384" cy="1451679"/>
          </a:xfrm>
          <a:prstGeom prst="rect">
            <a:avLst/>
          </a:prstGeom>
          <a:noFill/>
        </p:spPr>
        <p:txBody>
          <a:bodyPr wrap="square" rtlCol="0">
            <a:spAutoFit/>
          </a:bodyPr>
          <a:lstStyle/>
          <a:p>
            <a:pPr marL="0" lvl="1" algn="ctr">
              <a:lnSpc>
                <a:spcPts val="1400"/>
              </a:lnSpc>
              <a:spcBef>
                <a:spcPts val="800"/>
              </a:spcBef>
            </a:pPr>
            <a:r>
              <a:rPr lang="en-US" sz="1400">
                <a:latin typeface="Roboto Medium" panose="02000000000000000000" pitchFamily="2" charset="0"/>
                <a:ea typeface="Roboto Medium" panose="02000000000000000000" pitchFamily="2" charset="0"/>
                <a:cs typeface="Roboto Light" charset="0"/>
              </a:rPr>
              <a:t>Brings it all together</a:t>
            </a:r>
          </a:p>
          <a:p>
            <a:pPr marL="0" lvl="1" algn="ctr">
              <a:lnSpc>
                <a:spcPts val="1400"/>
              </a:lnSpc>
              <a:spcBef>
                <a:spcPts val="800"/>
              </a:spcBef>
            </a:pPr>
            <a:r>
              <a:rPr lang="en-US" sz="1400">
                <a:latin typeface="Roboto Light" charset="0"/>
                <a:ea typeface="Roboto Light" charset="0"/>
                <a:cs typeface="Roboto Light" charset="0"/>
              </a:rPr>
              <a:t>A structured document that consolidates insights from the vision, blueprint and prototypes</a:t>
            </a:r>
          </a:p>
        </p:txBody>
      </p:sp>
      <p:pic>
        <p:nvPicPr>
          <p:cNvPr id="11" name="Picture 10">
            <a:extLst>
              <a:ext uri="{FF2B5EF4-FFF2-40B4-BE49-F238E27FC236}">
                <a16:creationId xmlns:a16="http://schemas.microsoft.com/office/drawing/2014/main" id="{AC5CCDD8-EFC9-817E-28F5-3AAB36D3D9E6}"/>
              </a:ext>
            </a:extLst>
          </p:cNvPr>
          <p:cNvPicPr>
            <a:picLocks noChangeAspect="1"/>
          </p:cNvPicPr>
          <p:nvPr/>
        </p:nvPicPr>
        <p:blipFill>
          <a:blip r:embed="rId4"/>
          <a:stretch>
            <a:fillRect/>
          </a:stretch>
        </p:blipFill>
        <p:spPr>
          <a:xfrm>
            <a:off x="248189" y="5432846"/>
            <a:ext cx="3104612" cy="1245165"/>
          </a:xfrm>
          <a:prstGeom prst="rect">
            <a:avLst/>
          </a:prstGeom>
        </p:spPr>
      </p:pic>
      <p:sp>
        <p:nvSpPr>
          <p:cNvPr id="7" name="Subtitle 2">
            <a:extLst>
              <a:ext uri="{FF2B5EF4-FFF2-40B4-BE49-F238E27FC236}">
                <a16:creationId xmlns:a16="http://schemas.microsoft.com/office/drawing/2014/main" id="{20086A3C-B01D-9C68-193C-3A1FE59ED690}"/>
              </a:ext>
            </a:extLst>
          </p:cNvPr>
          <p:cNvSpPr txBox="1">
            <a:spLocks/>
          </p:cNvSpPr>
          <p:nvPr/>
        </p:nvSpPr>
        <p:spPr>
          <a:xfrm>
            <a:off x="541992" y="464458"/>
            <a:ext cx="3561881" cy="1626560"/>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a:latin typeface="Roboto Light" charset="0"/>
                <a:ea typeface="Roboto Light" charset="0"/>
                <a:cs typeface="Roboto Light" charset="0"/>
              </a:rPr>
              <a:t>Following the journey</a:t>
            </a:r>
            <a:endParaRPr lang="en-GB" sz="2200" b="1">
              <a:latin typeface="Roboto" charset="0"/>
              <a:ea typeface="Roboto" charset="0"/>
              <a:cs typeface="Roboto" charset="0"/>
            </a:endParaRPr>
          </a:p>
        </p:txBody>
      </p:sp>
      <p:sp>
        <p:nvSpPr>
          <p:cNvPr id="37" name="Subtitle 2">
            <a:extLst>
              <a:ext uri="{FF2B5EF4-FFF2-40B4-BE49-F238E27FC236}">
                <a16:creationId xmlns:a16="http://schemas.microsoft.com/office/drawing/2014/main" id="{20086A3C-B01D-9C68-193C-3A1FE59ED690}"/>
              </a:ext>
            </a:extLst>
          </p:cNvPr>
          <p:cNvSpPr txBox="1">
            <a:spLocks/>
          </p:cNvSpPr>
          <p:nvPr/>
        </p:nvSpPr>
        <p:spPr>
          <a:xfrm>
            <a:off x="541992" y="2301486"/>
            <a:ext cx="1944058" cy="236327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000" dirty="0">
                <a:latin typeface="Roboto Light" charset="0"/>
                <a:ea typeface="Roboto Light" charset="0"/>
                <a:cs typeface="Roboto Light" charset="0"/>
              </a:rPr>
              <a:t>The SACE and Subject Renewal Groups (SRGs) are </a:t>
            </a:r>
            <a:r>
              <a:rPr lang="en-US" sz="2000" dirty="0">
                <a:solidFill>
                  <a:srgbClr val="000000"/>
                </a:solidFill>
                <a:latin typeface="Roboto Light" charset="0"/>
                <a:ea typeface="Roboto Light" charset="0"/>
              </a:rPr>
              <a:t>designing</a:t>
            </a:r>
            <a:r>
              <a:rPr lang="en-US" sz="2000" dirty="0">
                <a:latin typeface="Roboto Light" charset="0"/>
                <a:ea typeface="Roboto Light" charset="0"/>
                <a:cs typeface="Roboto Light" charset="0"/>
              </a:rPr>
              <a:t> the following artefacts</a:t>
            </a:r>
            <a:endParaRPr lang="en-GB" sz="2000" dirty="0">
              <a:latin typeface="Roboto Light" charset="0"/>
              <a:ea typeface="Roboto Light" charset="0"/>
              <a:cs typeface="Roboto Light" charset="0"/>
            </a:endParaRPr>
          </a:p>
        </p:txBody>
      </p:sp>
      <p:sp>
        <p:nvSpPr>
          <p:cNvPr id="50" name="Subtitle 2">
            <a:extLst>
              <a:ext uri="{FF2B5EF4-FFF2-40B4-BE49-F238E27FC236}">
                <a16:creationId xmlns:a16="http://schemas.microsoft.com/office/drawing/2014/main" id="{20086A3C-B01D-9C68-193C-3A1FE59ED690}"/>
              </a:ext>
            </a:extLst>
          </p:cNvPr>
          <p:cNvSpPr txBox="1">
            <a:spLocks/>
          </p:cNvSpPr>
          <p:nvPr/>
        </p:nvSpPr>
        <p:spPr>
          <a:xfrm>
            <a:off x="2979882" y="2320756"/>
            <a:ext cx="1686608" cy="53834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Vision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Statement</a:t>
            </a:r>
            <a:endParaRPr lang="en-GB" sz="1800" b="1">
              <a:solidFill>
                <a:srgbClr val="9A3366"/>
              </a:solidFill>
              <a:latin typeface="Roboto" charset="0"/>
              <a:ea typeface="Roboto" charset="0"/>
              <a:cs typeface="Roboto" charset="0"/>
            </a:endParaRPr>
          </a:p>
        </p:txBody>
      </p:sp>
      <p:sp>
        <p:nvSpPr>
          <p:cNvPr id="51" name="Subtitle 2">
            <a:extLst>
              <a:ext uri="{FF2B5EF4-FFF2-40B4-BE49-F238E27FC236}">
                <a16:creationId xmlns:a16="http://schemas.microsoft.com/office/drawing/2014/main" id="{20086A3C-B01D-9C68-193C-3A1FE59ED690}"/>
              </a:ext>
            </a:extLst>
          </p:cNvPr>
          <p:cNvSpPr txBox="1">
            <a:spLocks/>
          </p:cNvSpPr>
          <p:nvPr/>
        </p:nvSpPr>
        <p:spPr>
          <a:xfrm>
            <a:off x="4666491" y="2320756"/>
            <a:ext cx="1697998" cy="59931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Blueprint</a:t>
            </a:r>
            <a:endParaRPr lang="en-GB" sz="1800" b="1">
              <a:solidFill>
                <a:srgbClr val="9A3366"/>
              </a:solidFill>
              <a:latin typeface="Roboto" charset="0"/>
              <a:ea typeface="Roboto" charset="0"/>
              <a:cs typeface="Roboto" charset="0"/>
            </a:endParaRPr>
          </a:p>
        </p:txBody>
      </p:sp>
      <p:sp>
        <p:nvSpPr>
          <p:cNvPr id="52" name="Subtitle 2">
            <a:extLst>
              <a:ext uri="{FF2B5EF4-FFF2-40B4-BE49-F238E27FC236}">
                <a16:creationId xmlns:a16="http://schemas.microsoft.com/office/drawing/2014/main" id="{20086A3C-B01D-9C68-193C-3A1FE59ED690}"/>
              </a:ext>
            </a:extLst>
          </p:cNvPr>
          <p:cNvSpPr txBox="1">
            <a:spLocks/>
          </p:cNvSpPr>
          <p:nvPr/>
        </p:nvSpPr>
        <p:spPr>
          <a:xfrm>
            <a:off x="6364487" y="2320756"/>
            <a:ext cx="1723641" cy="68958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Prototype</a:t>
            </a:r>
            <a:endParaRPr lang="en-GB" sz="1800" b="1">
              <a:solidFill>
                <a:srgbClr val="9A3366"/>
              </a:solidFill>
              <a:latin typeface="Roboto" charset="0"/>
              <a:ea typeface="Roboto" charset="0"/>
              <a:cs typeface="Roboto" charset="0"/>
            </a:endParaRPr>
          </a:p>
        </p:txBody>
      </p:sp>
      <p:sp>
        <p:nvSpPr>
          <p:cNvPr id="53" name="Subtitle 2">
            <a:extLst>
              <a:ext uri="{FF2B5EF4-FFF2-40B4-BE49-F238E27FC236}">
                <a16:creationId xmlns:a16="http://schemas.microsoft.com/office/drawing/2014/main" id="{20086A3C-B01D-9C68-193C-3A1FE59ED690}"/>
              </a:ext>
            </a:extLst>
          </p:cNvPr>
          <p:cNvSpPr txBox="1">
            <a:spLocks/>
          </p:cNvSpPr>
          <p:nvPr/>
        </p:nvSpPr>
        <p:spPr>
          <a:xfrm>
            <a:off x="8088128" y="2320756"/>
            <a:ext cx="1660340" cy="663045"/>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Design Map</a:t>
            </a:r>
            <a:endParaRPr lang="en-GB" sz="1800" b="1">
              <a:solidFill>
                <a:srgbClr val="9A3366"/>
              </a:solidFill>
              <a:latin typeface="Roboto" charset="0"/>
              <a:ea typeface="Roboto" charset="0"/>
              <a:cs typeface="Roboto" charset="0"/>
            </a:endParaRPr>
          </a:p>
        </p:txBody>
      </p:sp>
      <p:cxnSp>
        <p:nvCxnSpPr>
          <p:cNvPr id="41" name="Straight Connector 40">
            <a:extLst>
              <a:ext uri="{FF2B5EF4-FFF2-40B4-BE49-F238E27FC236}">
                <a16:creationId xmlns:a16="http://schemas.microsoft.com/office/drawing/2014/main" id="{60AAB5FF-23B6-65F8-DD06-A1527FAA78D6}"/>
              </a:ext>
            </a:extLst>
          </p:cNvPr>
          <p:cNvCxnSpPr>
            <a:cxnSpLocks/>
          </p:cNvCxnSpPr>
          <p:nvPr/>
        </p:nvCxnSpPr>
        <p:spPr>
          <a:xfrm>
            <a:off x="2979882"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0AAB5FF-23B6-65F8-DD06-A1527FAA78D6}"/>
              </a:ext>
            </a:extLst>
          </p:cNvPr>
          <p:cNvCxnSpPr>
            <a:cxnSpLocks/>
          </p:cNvCxnSpPr>
          <p:nvPr/>
        </p:nvCxnSpPr>
        <p:spPr>
          <a:xfrm>
            <a:off x="9849385"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0AAB5FF-23B6-65F8-DD06-A1527FAA78D6}"/>
              </a:ext>
            </a:extLst>
          </p:cNvPr>
          <p:cNvCxnSpPr>
            <a:cxnSpLocks/>
          </p:cNvCxnSpPr>
          <p:nvPr/>
        </p:nvCxnSpPr>
        <p:spPr>
          <a:xfrm>
            <a:off x="636448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0AAB5FF-23B6-65F8-DD06-A1527FAA78D6}"/>
              </a:ext>
            </a:extLst>
          </p:cNvPr>
          <p:cNvCxnSpPr>
            <a:cxnSpLocks/>
          </p:cNvCxnSpPr>
          <p:nvPr/>
        </p:nvCxnSpPr>
        <p:spPr>
          <a:xfrm>
            <a:off x="4666490"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0AAB5FF-23B6-65F8-DD06-A1527FAA78D6}"/>
              </a:ext>
            </a:extLst>
          </p:cNvPr>
          <p:cNvCxnSpPr>
            <a:cxnSpLocks/>
          </p:cNvCxnSpPr>
          <p:nvPr/>
        </p:nvCxnSpPr>
        <p:spPr>
          <a:xfrm>
            <a:off x="8088128"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sp>
        <p:nvSpPr>
          <p:cNvPr id="58" name="Subtitle 2">
            <a:extLst>
              <a:ext uri="{FF2B5EF4-FFF2-40B4-BE49-F238E27FC236}">
                <a16:creationId xmlns:a16="http://schemas.microsoft.com/office/drawing/2014/main" id="{20086A3C-B01D-9C68-193C-3A1FE59ED690}"/>
              </a:ext>
            </a:extLst>
          </p:cNvPr>
          <p:cNvSpPr txBox="1">
            <a:spLocks/>
          </p:cNvSpPr>
          <p:nvPr/>
        </p:nvSpPr>
        <p:spPr>
          <a:xfrm>
            <a:off x="9811767" y="2320756"/>
            <a:ext cx="1660340" cy="649541"/>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rgbClr val="9A3366"/>
                </a:solidFill>
                <a:latin typeface="Roboto" charset="0"/>
                <a:ea typeface="Roboto" charset="0"/>
                <a:cs typeface="Roboto" charset="0"/>
              </a:rPr>
              <a:t>Subject </a:t>
            </a:r>
            <a:br>
              <a:rPr lang="en-US" sz="1800" b="1">
                <a:solidFill>
                  <a:srgbClr val="9A3366"/>
                </a:solidFill>
                <a:latin typeface="Roboto" charset="0"/>
                <a:ea typeface="Roboto" charset="0"/>
                <a:cs typeface="Roboto" charset="0"/>
              </a:rPr>
            </a:br>
            <a:r>
              <a:rPr lang="en-US" sz="1800" b="1">
                <a:solidFill>
                  <a:srgbClr val="9A3366"/>
                </a:solidFill>
                <a:latin typeface="Roboto" charset="0"/>
                <a:ea typeface="Roboto" charset="0"/>
                <a:cs typeface="Roboto" charset="0"/>
              </a:rPr>
              <a:t>Outline</a:t>
            </a:r>
            <a:endParaRPr lang="en-GB" sz="1800" b="1">
              <a:solidFill>
                <a:srgbClr val="9A3366"/>
              </a:solidFill>
              <a:latin typeface="Roboto" charset="0"/>
              <a:ea typeface="Roboto" charset="0"/>
              <a:cs typeface="Roboto" charset="0"/>
            </a:endParaRPr>
          </a:p>
        </p:txBody>
      </p:sp>
      <p:sp>
        <p:nvSpPr>
          <p:cNvPr id="67" name="TextBox 66"/>
          <p:cNvSpPr txBox="1"/>
          <p:nvPr/>
        </p:nvSpPr>
        <p:spPr>
          <a:xfrm>
            <a:off x="2979882" y="2869981"/>
            <a:ext cx="1686608" cy="1631216"/>
          </a:xfrm>
          <a:prstGeom prst="rect">
            <a:avLst/>
          </a:prstGeom>
          <a:noFill/>
        </p:spPr>
        <p:txBody>
          <a:bodyPr wrap="square" lIns="91440" tIns="45720" rIns="91440" bIns="45720" rtlCol="0" anchor="t">
            <a:spAutoFit/>
          </a:bodyPr>
          <a:lstStyle/>
          <a:p>
            <a:pPr marL="0" lvl="1" algn="ctr">
              <a:lnSpc>
                <a:spcPts val="1400"/>
              </a:lnSpc>
              <a:spcBef>
                <a:spcPts val="800"/>
              </a:spcBef>
            </a:pPr>
            <a:r>
              <a:rPr lang="en-US" sz="1400">
                <a:latin typeface="Roboto Medium" panose="02000000000000000000" pitchFamily="2" charset="0"/>
                <a:ea typeface="Roboto Medium" panose="02000000000000000000" pitchFamily="2" charset="0"/>
                <a:cs typeface="Roboto Light"/>
              </a:rPr>
              <a:t>Defines the </a:t>
            </a:r>
            <a:br>
              <a:rPr lang="en-US" sz="1400">
                <a:latin typeface="Roboto Medium" panose="02000000000000000000" pitchFamily="2" charset="0"/>
                <a:ea typeface="Roboto Medium" panose="02000000000000000000" pitchFamily="2" charset="0"/>
                <a:cs typeface="Roboto Light" charset="0"/>
              </a:rPr>
            </a:br>
            <a:r>
              <a:rPr lang="en-US" sz="1400">
                <a:latin typeface="Roboto Medium" panose="02000000000000000000" pitchFamily="2" charset="0"/>
                <a:ea typeface="Roboto Medium" panose="02000000000000000000" pitchFamily="2" charset="0"/>
                <a:cs typeface="Roboto Light"/>
              </a:rPr>
              <a:t>big picture</a:t>
            </a:r>
          </a:p>
          <a:p>
            <a:pPr marL="0" lvl="1" algn="ctr">
              <a:lnSpc>
                <a:spcPts val="1400"/>
              </a:lnSpc>
              <a:spcBef>
                <a:spcPts val="800"/>
              </a:spcBef>
            </a:pPr>
            <a:r>
              <a:rPr lang="en-US" sz="1400">
                <a:latin typeface="Roboto Light"/>
                <a:ea typeface="Roboto Light"/>
                <a:cs typeface="Roboto Light"/>
              </a:rPr>
              <a:t>A clear and inspiring description of what the subject aims to achieve in the future</a:t>
            </a:r>
          </a:p>
        </p:txBody>
      </p:sp>
      <p:sp>
        <p:nvSpPr>
          <p:cNvPr id="68" name="TextBox 67"/>
          <p:cNvSpPr txBox="1"/>
          <p:nvPr/>
        </p:nvSpPr>
        <p:spPr>
          <a:xfrm>
            <a:off x="4688111" y="2869981"/>
            <a:ext cx="1686608" cy="1092607"/>
          </a:xfrm>
          <a:prstGeom prst="rect">
            <a:avLst/>
          </a:prstGeom>
          <a:noFill/>
        </p:spPr>
        <p:txBody>
          <a:bodyPr wrap="square" rtlCol="0">
            <a:spAutoFit/>
          </a:bodyPr>
          <a:lstStyle/>
          <a:p>
            <a:pPr marL="0" lvl="1" algn="ctr">
              <a:lnSpc>
                <a:spcPts val="1400"/>
              </a:lnSpc>
              <a:spcBef>
                <a:spcPts val="800"/>
              </a:spcBef>
            </a:pPr>
            <a:r>
              <a:rPr lang="en-US" sz="1400">
                <a:latin typeface="Roboto Medium" panose="02000000000000000000" pitchFamily="2" charset="0"/>
                <a:ea typeface="Roboto Medium" panose="02000000000000000000" pitchFamily="2" charset="0"/>
                <a:cs typeface="Roboto Light" charset="0"/>
              </a:rPr>
              <a:t>Maps the plan</a:t>
            </a:r>
          </a:p>
          <a:p>
            <a:pPr marL="0" lvl="1" algn="ctr">
              <a:lnSpc>
                <a:spcPts val="1400"/>
              </a:lnSpc>
              <a:spcBef>
                <a:spcPts val="800"/>
              </a:spcBef>
            </a:pPr>
            <a:r>
              <a:rPr lang="en-US" sz="1400">
                <a:latin typeface="Roboto Light" charset="0"/>
                <a:ea typeface="Roboto Light" charset="0"/>
                <a:cs typeface="Roboto Light" charset="0"/>
              </a:rPr>
              <a:t>A conceptual plan </a:t>
            </a:r>
            <a:br>
              <a:rPr lang="en-US" sz="1400">
                <a:latin typeface="Roboto Light" charset="0"/>
                <a:ea typeface="Roboto Light" charset="0"/>
                <a:cs typeface="Roboto Light" charset="0"/>
              </a:rPr>
            </a:br>
            <a:r>
              <a:rPr lang="en-US" sz="1400">
                <a:latin typeface="Roboto Light" charset="0"/>
                <a:ea typeface="Roboto Light" charset="0"/>
                <a:cs typeface="Roboto Light" charset="0"/>
              </a:rPr>
              <a:t>that shows how the key drivers will come to life</a:t>
            </a:r>
          </a:p>
        </p:txBody>
      </p:sp>
      <p:sp>
        <p:nvSpPr>
          <p:cNvPr id="69" name="TextBox 68"/>
          <p:cNvSpPr txBox="1"/>
          <p:nvPr/>
        </p:nvSpPr>
        <p:spPr>
          <a:xfrm>
            <a:off x="6375878" y="2869981"/>
            <a:ext cx="1715720" cy="1272143"/>
          </a:xfrm>
          <a:prstGeom prst="rect">
            <a:avLst/>
          </a:prstGeom>
          <a:noFill/>
        </p:spPr>
        <p:txBody>
          <a:bodyPr wrap="square" rtlCol="0">
            <a:spAutoFit/>
          </a:bodyPr>
          <a:lstStyle/>
          <a:p>
            <a:pPr marL="0" lvl="1" algn="ctr">
              <a:lnSpc>
                <a:spcPts val="1400"/>
              </a:lnSpc>
              <a:spcBef>
                <a:spcPts val="800"/>
              </a:spcBef>
            </a:pPr>
            <a:r>
              <a:rPr lang="en-US" sz="1400">
                <a:latin typeface="Roboto Medium" panose="02000000000000000000" pitchFamily="2" charset="0"/>
                <a:ea typeface="Roboto Medium" panose="02000000000000000000" pitchFamily="2" charset="0"/>
                <a:cs typeface="Roboto Light" charset="0"/>
              </a:rPr>
              <a:t>Tests the ideas</a:t>
            </a:r>
          </a:p>
          <a:p>
            <a:pPr marL="0" lvl="1" algn="ctr">
              <a:lnSpc>
                <a:spcPts val="1400"/>
              </a:lnSpc>
              <a:spcBef>
                <a:spcPts val="800"/>
              </a:spcBef>
            </a:pPr>
            <a:r>
              <a:rPr lang="en-US" sz="1400">
                <a:latin typeface="Roboto Light" charset="0"/>
                <a:ea typeface="Roboto Light" charset="0"/>
                <a:cs typeface="Roboto Light" charset="0"/>
              </a:rPr>
              <a:t>A practical trial of key concepts, learning design, and assessment approaches</a:t>
            </a:r>
          </a:p>
        </p:txBody>
      </p:sp>
      <p:pic>
        <p:nvPicPr>
          <p:cNvPr id="38" name="Picture 37"/>
          <p:cNvPicPr>
            <a:picLocks noChangeAspect="1"/>
          </p:cNvPicPr>
          <p:nvPr/>
        </p:nvPicPr>
        <p:blipFill>
          <a:blip r:embed="rId5"/>
          <a:stretch>
            <a:fillRect/>
          </a:stretch>
        </p:blipFill>
        <p:spPr>
          <a:xfrm>
            <a:off x="3518078" y="1613383"/>
            <a:ext cx="677064" cy="646487"/>
          </a:xfrm>
          <a:prstGeom prst="rect">
            <a:avLst/>
          </a:prstGeom>
        </p:spPr>
      </p:pic>
      <p:pic>
        <p:nvPicPr>
          <p:cNvPr id="39" name="Picture 38"/>
          <p:cNvPicPr>
            <a:picLocks noChangeAspect="1"/>
          </p:cNvPicPr>
          <p:nvPr/>
        </p:nvPicPr>
        <p:blipFill>
          <a:blip r:embed="rId6"/>
          <a:stretch>
            <a:fillRect/>
          </a:stretch>
        </p:blipFill>
        <p:spPr>
          <a:xfrm>
            <a:off x="5227171" y="1613383"/>
            <a:ext cx="564327" cy="586900"/>
          </a:xfrm>
          <a:prstGeom prst="rect">
            <a:avLst/>
          </a:prstGeom>
        </p:spPr>
      </p:pic>
      <p:pic>
        <p:nvPicPr>
          <p:cNvPr id="40" name="Picture 39"/>
          <p:cNvPicPr>
            <a:picLocks noChangeAspect="1"/>
          </p:cNvPicPr>
          <p:nvPr/>
        </p:nvPicPr>
        <p:blipFill>
          <a:blip r:embed="rId7"/>
          <a:stretch>
            <a:fillRect/>
          </a:stretch>
        </p:blipFill>
        <p:spPr>
          <a:xfrm>
            <a:off x="6969754" y="1613383"/>
            <a:ext cx="480128" cy="534482"/>
          </a:xfrm>
          <a:prstGeom prst="rect">
            <a:avLst/>
          </a:prstGeom>
        </p:spPr>
      </p:pic>
      <p:pic>
        <p:nvPicPr>
          <p:cNvPr id="42" name="Picture 41"/>
          <p:cNvPicPr>
            <a:picLocks noChangeAspect="1"/>
          </p:cNvPicPr>
          <p:nvPr/>
        </p:nvPicPr>
        <p:blipFill>
          <a:blip r:embed="rId8"/>
          <a:stretch>
            <a:fillRect/>
          </a:stretch>
        </p:blipFill>
        <p:spPr>
          <a:xfrm>
            <a:off x="8672967" y="1613383"/>
            <a:ext cx="510168" cy="501372"/>
          </a:xfrm>
          <a:prstGeom prst="rect">
            <a:avLst/>
          </a:prstGeom>
        </p:spPr>
      </p:pic>
      <p:pic>
        <p:nvPicPr>
          <p:cNvPr id="43" name="Picture 42"/>
          <p:cNvPicPr>
            <a:picLocks noChangeAspect="1"/>
          </p:cNvPicPr>
          <p:nvPr/>
        </p:nvPicPr>
        <p:blipFill>
          <a:blip r:embed="rId9"/>
          <a:stretch>
            <a:fillRect/>
          </a:stretch>
        </p:blipFill>
        <p:spPr>
          <a:xfrm>
            <a:off x="10418959" y="1613383"/>
            <a:ext cx="423142" cy="589236"/>
          </a:xfrm>
          <a:prstGeom prst="rect">
            <a:avLst/>
          </a:prstGeom>
        </p:spPr>
      </p:pic>
      <p:sp>
        <p:nvSpPr>
          <p:cNvPr id="4" name="TextBox 3"/>
          <p:cNvSpPr txBox="1"/>
          <p:nvPr/>
        </p:nvSpPr>
        <p:spPr>
          <a:xfrm>
            <a:off x="9788430" y="2869981"/>
            <a:ext cx="1759787" cy="913070"/>
          </a:xfrm>
          <a:prstGeom prst="rect">
            <a:avLst/>
          </a:prstGeom>
          <a:noFill/>
        </p:spPr>
        <p:txBody>
          <a:bodyPr wrap="square" rtlCol="0">
            <a:spAutoFit/>
          </a:bodyPr>
          <a:lstStyle/>
          <a:p>
            <a:pPr marL="0" lvl="1" algn="ctr">
              <a:lnSpc>
                <a:spcPts val="1400"/>
              </a:lnSpc>
              <a:spcBef>
                <a:spcPts val="800"/>
              </a:spcBef>
            </a:pPr>
            <a:r>
              <a:rPr lang="en-US" sz="1400">
                <a:latin typeface="Roboto Medium" panose="02000000000000000000" pitchFamily="2" charset="0"/>
                <a:ea typeface="Roboto Medium" panose="02000000000000000000" pitchFamily="2" charset="0"/>
                <a:cs typeface="Roboto Light" charset="0"/>
              </a:rPr>
              <a:t>Sets the policy</a:t>
            </a:r>
          </a:p>
          <a:p>
            <a:pPr marL="0" lvl="1" algn="ctr">
              <a:lnSpc>
                <a:spcPts val="1400"/>
              </a:lnSpc>
              <a:spcBef>
                <a:spcPts val="800"/>
              </a:spcBef>
            </a:pPr>
            <a:r>
              <a:rPr lang="en-US" sz="1400">
                <a:latin typeface="Roboto Light" charset="0"/>
                <a:ea typeface="Roboto Light" charset="0"/>
                <a:cs typeface="Roboto Light" charset="0"/>
              </a:rPr>
              <a:t>The accredited policy document for the subject</a:t>
            </a:r>
          </a:p>
        </p:txBody>
      </p:sp>
      <p:cxnSp>
        <p:nvCxnSpPr>
          <p:cNvPr id="3" name="Straight Connector 2">
            <a:extLst>
              <a:ext uri="{FF2B5EF4-FFF2-40B4-BE49-F238E27FC236}">
                <a16:creationId xmlns:a16="http://schemas.microsoft.com/office/drawing/2014/main" id="{45B1F9A0-7EA8-F313-D800-5095D6F366B7}"/>
              </a:ext>
            </a:extLst>
          </p:cNvPr>
          <p:cNvCxnSpPr>
            <a:cxnSpLocks/>
          </p:cNvCxnSpPr>
          <p:nvPr/>
        </p:nvCxnSpPr>
        <p:spPr>
          <a:xfrm>
            <a:off x="11486432" y="1613383"/>
            <a:ext cx="0" cy="3564000"/>
          </a:xfrm>
          <a:prstGeom prst="line">
            <a:avLst/>
          </a:prstGeom>
          <a:ln w="19050">
            <a:solidFill>
              <a:srgbClr val="9A3366"/>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5D3C1A1F-AB39-A91B-7769-EC07750A983B}"/>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AU" sz="4000" dirty="0">
                <a:solidFill>
                  <a:schemeClr val="bg1"/>
                </a:solidFill>
                <a:latin typeface="Roboto Medium" panose="02000000000000000000" pitchFamily="2" charset="0"/>
                <a:ea typeface="Roboto Medium" panose="02000000000000000000" pitchFamily="2" charset="0"/>
              </a:rPr>
              <a:t>Follow the journey</a:t>
            </a:r>
          </a:p>
        </p:txBody>
      </p:sp>
    </p:spTree>
    <p:extLst>
      <p:ext uri="{BB962C8B-B14F-4D97-AF65-F5344CB8AC3E}">
        <p14:creationId xmlns:p14="http://schemas.microsoft.com/office/powerpoint/2010/main" val="4292207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9C8B61-B74C-F7F5-A111-C613A28A24FD}"/>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panose="02000000000000000000" pitchFamily="2" charset="0"/>
                <a:ea typeface="Roboto Medium" panose="02000000000000000000" pitchFamily="2" charset="0"/>
              </a:rPr>
              <a:t>What will SACE provide before implementation?</a:t>
            </a:r>
          </a:p>
        </p:txBody>
      </p:sp>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2" name="Rectangle: Rounded Corners 1">
            <a:extLst>
              <a:ext uri="{FF2B5EF4-FFF2-40B4-BE49-F238E27FC236}">
                <a16:creationId xmlns:a16="http://schemas.microsoft.com/office/drawing/2014/main" id="{2942670A-0E65-AF9D-35A6-41091709CAE3}"/>
              </a:ext>
            </a:extLst>
          </p:cNvPr>
          <p:cNvSpPr/>
          <p:nvPr/>
        </p:nvSpPr>
        <p:spPr>
          <a:xfrm>
            <a:off x="513344" y="1693888"/>
            <a:ext cx="11103400"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en-US" sz="2400" dirty="0">
                <a:solidFill>
                  <a:schemeClr val="tx1"/>
                </a:solidFill>
                <a:latin typeface="Roboto Light" panose="02000000000000000000" pitchFamily="2" charset="0"/>
                <a:ea typeface="Roboto Light" panose="02000000000000000000" pitchFamily="2" charset="0"/>
                <a:cs typeface="Roboto Black"/>
              </a:rPr>
              <a:t>SACE will provide:</a:t>
            </a:r>
          </a:p>
          <a:p>
            <a:pPr marL="342900" indent="-342900">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Implementation timelines</a:t>
            </a:r>
          </a:p>
          <a:p>
            <a:pPr marL="342900" indent="-342900">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Professional learning (for Teachers and Leaders)</a:t>
            </a:r>
          </a:p>
          <a:p>
            <a:pPr marL="342900" indent="-342900">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PLATO</a:t>
            </a:r>
          </a:p>
          <a:p>
            <a:pPr marL="342900" indent="-342900">
              <a:buFont typeface="Arial" panose="020B0604020202020204" pitchFamily="34" charset="0"/>
              <a:buChar char="•"/>
            </a:pPr>
            <a:r>
              <a:rPr lang="en-US" sz="2400" dirty="0">
                <a:solidFill>
                  <a:schemeClr val="tx1"/>
                </a:solidFill>
                <a:latin typeface="Roboto Light" panose="02000000000000000000" pitchFamily="2" charset="0"/>
                <a:ea typeface="Roboto Light" panose="02000000000000000000" pitchFamily="2" charset="0"/>
                <a:cs typeface="Roboto Black"/>
              </a:rPr>
              <a:t>Other resources: example LAP, samples </a:t>
            </a:r>
            <a:r>
              <a:rPr lang="en-US" sz="2400" dirty="0" err="1">
                <a:solidFill>
                  <a:schemeClr val="tx1"/>
                </a:solidFill>
                <a:latin typeface="Roboto Light" panose="02000000000000000000" pitchFamily="2" charset="0"/>
                <a:ea typeface="Roboto Light" panose="02000000000000000000" pitchFamily="2" charset="0"/>
                <a:cs typeface="Roboto Black"/>
              </a:rPr>
              <a:t>etc</a:t>
            </a:r>
            <a:endParaRPr lang="en-US" sz="2400" dirty="0">
              <a:solidFill>
                <a:schemeClr val="tx1"/>
              </a:solidFill>
              <a:latin typeface="Roboto Light" panose="02000000000000000000" pitchFamily="2" charset="0"/>
              <a:ea typeface="Roboto Light" panose="02000000000000000000" pitchFamily="2" charset="0"/>
              <a:cs typeface="Roboto Black"/>
            </a:endParaRPr>
          </a:p>
        </p:txBody>
      </p:sp>
      <p:grpSp>
        <p:nvGrpSpPr>
          <p:cNvPr id="6" name="Group 5">
            <a:extLst>
              <a:ext uri="{FF2B5EF4-FFF2-40B4-BE49-F238E27FC236}">
                <a16:creationId xmlns:a16="http://schemas.microsoft.com/office/drawing/2014/main" id="{E8B91E70-E234-1EE1-C5E0-F9523E1B687C}"/>
              </a:ext>
            </a:extLst>
          </p:cNvPr>
          <p:cNvGrpSpPr/>
          <p:nvPr/>
        </p:nvGrpSpPr>
        <p:grpSpPr>
          <a:xfrm>
            <a:off x="9839324" y="5439562"/>
            <a:ext cx="2389874" cy="1418438"/>
            <a:chOff x="9839324" y="5439562"/>
            <a:chExt cx="2389874" cy="1418438"/>
          </a:xfrm>
        </p:grpSpPr>
        <p:pic>
          <p:nvPicPr>
            <p:cNvPr id="7" name="Picture 6" descr="A white background with words&#10;&#10;AI-generated content may be incorrect.">
              <a:extLst>
                <a:ext uri="{FF2B5EF4-FFF2-40B4-BE49-F238E27FC236}">
                  <a16:creationId xmlns:a16="http://schemas.microsoft.com/office/drawing/2014/main" id="{6DF9BEE0-EB67-9908-BCB7-4B3F4637F486}"/>
                </a:ext>
              </a:extLst>
            </p:cNvPr>
            <p:cNvPicPr>
              <a:picLocks noChangeAspect="1"/>
            </p:cNvPicPr>
            <p:nvPr/>
          </p:nvPicPr>
          <p:blipFill rotWithShape="1">
            <a:blip r:embed="rId3"/>
            <a:srcRect l="15113" t="25217" r="2417" b="2264"/>
            <a:stretch/>
          </p:blipFill>
          <p:spPr>
            <a:xfrm>
              <a:off x="9839324" y="5439562"/>
              <a:ext cx="2352675" cy="1418438"/>
            </a:xfrm>
            <a:prstGeom prst="rect">
              <a:avLst/>
            </a:prstGeom>
          </p:spPr>
        </p:pic>
        <p:sp>
          <p:nvSpPr>
            <p:cNvPr id="8" name="Rectangle 7">
              <a:extLst>
                <a:ext uri="{FF2B5EF4-FFF2-40B4-BE49-F238E27FC236}">
                  <a16:creationId xmlns:a16="http://schemas.microsoft.com/office/drawing/2014/main" id="{39B44B25-E022-3366-09A3-C47FFD3C9F2D}"/>
                </a:ext>
              </a:extLst>
            </p:cNvPr>
            <p:cNvSpPr/>
            <p:nvPr/>
          </p:nvSpPr>
          <p:spPr>
            <a:xfrm>
              <a:off x="11016000" y="6436800"/>
              <a:ext cx="1101600" cy="358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683892F-DD0F-F6D8-5FB7-FE84B51794CB}"/>
                </a:ext>
              </a:extLst>
            </p:cNvPr>
            <p:cNvSpPr txBox="1"/>
            <p:nvPr/>
          </p:nvSpPr>
          <p:spPr>
            <a:xfrm>
              <a:off x="11130791" y="6364008"/>
              <a:ext cx="1098407" cy="430887"/>
            </a:xfrm>
            <a:prstGeom prst="rect">
              <a:avLst/>
            </a:prstGeom>
            <a:noFill/>
          </p:spPr>
          <p:txBody>
            <a:bodyPr wrap="square" rtlCol="0">
              <a:spAutoFit/>
            </a:bodyPr>
            <a:lstStyle/>
            <a:p>
              <a:r>
                <a:rPr lang="en-US" sz="2200" b="1">
                  <a:solidFill>
                    <a:srgbClr val="9A3366"/>
                  </a:solidFill>
                  <a:latin typeface="Roboto Black" charset="0"/>
                  <a:ea typeface="Roboto Black" charset="0"/>
                  <a:cs typeface="Roboto Black" charset="0"/>
                </a:rPr>
                <a:t>Thrive.</a:t>
              </a:r>
            </a:p>
          </p:txBody>
        </p:sp>
      </p:grpSp>
      <p:pic>
        <p:nvPicPr>
          <p:cNvPr id="11" name="Picture 10">
            <a:extLst>
              <a:ext uri="{FF2B5EF4-FFF2-40B4-BE49-F238E27FC236}">
                <a16:creationId xmlns:a16="http://schemas.microsoft.com/office/drawing/2014/main" id="{27236680-EC3A-2111-B9D0-A2115E8278AC}"/>
              </a:ext>
            </a:extLst>
          </p:cNvPr>
          <p:cNvPicPr>
            <a:picLocks noChangeAspect="1"/>
          </p:cNvPicPr>
          <p:nvPr/>
        </p:nvPicPr>
        <p:blipFill>
          <a:blip r:embed="rId4"/>
          <a:stretch>
            <a:fillRect/>
          </a:stretch>
        </p:blipFill>
        <p:spPr>
          <a:xfrm>
            <a:off x="248189" y="5432846"/>
            <a:ext cx="3104612" cy="1245165"/>
          </a:xfrm>
          <a:prstGeom prst="rect">
            <a:avLst/>
          </a:prstGeom>
        </p:spPr>
      </p:pic>
    </p:spTree>
    <p:extLst>
      <p:ext uri="{BB962C8B-B14F-4D97-AF65-F5344CB8AC3E}">
        <p14:creationId xmlns:p14="http://schemas.microsoft.com/office/powerpoint/2010/main" val="428398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DBE86-F42A-D0F4-4E7B-73DA39086B8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6BD93DF-F9F2-E47C-35CF-EC11927D7152}"/>
              </a:ext>
            </a:extLst>
          </p:cNvPr>
          <p:cNvSpPr/>
          <p:nvPr/>
        </p:nvSpPr>
        <p:spPr>
          <a:xfrm>
            <a:off x="0" y="0"/>
            <a:ext cx="12192000" cy="1212112"/>
          </a:xfrm>
          <a:prstGeom prst="rect">
            <a:avLst/>
          </a:prstGeom>
          <a:solidFill>
            <a:srgbClr val="8DC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a:ea typeface="Roboto Medium"/>
                <a:cs typeface="Roboto Medium"/>
              </a:rPr>
              <a:t>Preparing for change</a:t>
            </a:r>
            <a:endParaRPr lang="en-US" sz="4000" dirty="0"/>
          </a:p>
        </p:txBody>
      </p:sp>
      <p:sp>
        <p:nvSpPr>
          <p:cNvPr id="13" name="Rectangle: Rounded Corners 12">
            <a:extLst>
              <a:ext uri="{FF2B5EF4-FFF2-40B4-BE49-F238E27FC236}">
                <a16:creationId xmlns:a16="http://schemas.microsoft.com/office/drawing/2014/main" id="{28A82C02-BAD2-6243-B676-F332DD6580B8}"/>
              </a:ext>
            </a:extLst>
          </p:cNvPr>
          <p:cNvSpPr/>
          <p:nvPr/>
        </p:nvSpPr>
        <p:spPr>
          <a:xfrm>
            <a:off x="513344" y="1693888"/>
            <a:ext cx="11103400"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en-US" sz="2400">
                <a:solidFill>
                  <a:schemeClr val="tx1"/>
                </a:solidFill>
                <a:latin typeface="Roboto Light" panose="02000000000000000000" pitchFamily="2" charset="0"/>
                <a:ea typeface="Roboto Light" panose="02000000000000000000" pitchFamily="2" charset="0"/>
                <a:cs typeface="Roboto Black"/>
              </a:rPr>
              <a:t>Questions to explore with your team:</a:t>
            </a:r>
          </a:p>
          <a:p>
            <a:endParaRPr lang="en-US" sz="2400">
              <a:solidFill>
                <a:schemeClr val="tx1"/>
              </a:solidFill>
              <a:latin typeface="Roboto Light" panose="02000000000000000000" pitchFamily="2" charset="0"/>
              <a:ea typeface="Roboto Light" panose="02000000000000000000" pitchFamily="2" charset="0"/>
              <a:cs typeface="Roboto Black"/>
            </a:endParaRP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What does good learning already look like here?</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Where could we increase student agency?</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cs typeface="Roboto Black"/>
              </a:rPr>
              <a:t>What evidence of learning do we value?</a:t>
            </a:r>
          </a:p>
          <a:p>
            <a:pPr marL="342900" indent="-342900">
              <a:buFont typeface="Arial" panose="020B0604020202020204" pitchFamily="34" charset="0"/>
              <a:buChar char="•"/>
            </a:pPr>
            <a:r>
              <a:rPr lang="en-US" sz="2400">
                <a:solidFill>
                  <a:schemeClr val="tx1"/>
                </a:solidFill>
                <a:latin typeface="Roboto Light"/>
                <a:ea typeface="Roboto Light"/>
                <a:cs typeface="Roboto Black"/>
              </a:rPr>
              <a:t>What could we try next term in Stage 1?</a:t>
            </a:r>
            <a:endParaRPr lang="en-US" sz="2400">
              <a:solidFill>
                <a:schemeClr val="tx1"/>
              </a:solidFill>
              <a:latin typeface="Roboto Light"/>
              <a:ea typeface="Roboto Light"/>
            </a:endParaRPr>
          </a:p>
        </p:txBody>
      </p:sp>
      <p:sp>
        <p:nvSpPr>
          <p:cNvPr id="11" name="TextBox 10">
            <a:extLst>
              <a:ext uri="{FF2B5EF4-FFF2-40B4-BE49-F238E27FC236}">
                <a16:creationId xmlns:a16="http://schemas.microsoft.com/office/drawing/2014/main" id="{6D3242BA-F301-9BC2-1BCB-88851C536966}"/>
              </a:ext>
            </a:extLst>
          </p:cNvPr>
          <p:cNvSpPr txBox="1"/>
          <p:nvPr/>
        </p:nvSpPr>
        <p:spPr>
          <a:xfrm>
            <a:off x="9690100" y="5516015"/>
            <a:ext cx="2231968" cy="1200329"/>
          </a:xfrm>
          <a:prstGeom prst="rect">
            <a:avLst/>
          </a:prstGeom>
          <a:noFill/>
        </p:spPr>
        <p:txBody>
          <a:bodyPr wrap="square" rtlCol="0">
            <a:spAutoFit/>
          </a:bodyPr>
          <a:lstStyle/>
          <a:p>
            <a:pPr algn="r"/>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
        <p:nvSpPr>
          <p:cNvPr id="12" name="TextBox 11">
            <a:extLst>
              <a:ext uri="{FF2B5EF4-FFF2-40B4-BE49-F238E27FC236}">
                <a16:creationId xmlns:a16="http://schemas.microsoft.com/office/drawing/2014/main" id="{A2692769-D400-85C3-ADAF-D0A6BCC232AD}"/>
              </a:ext>
            </a:extLst>
          </p:cNvPr>
          <p:cNvSpPr txBox="1"/>
          <p:nvPr/>
        </p:nvSpPr>
        <p:spPr>
          <a:xfrm>
            <a:off x="457200" y="5503315"/>
            <a:ext cx="2231968" cy="1200329"/>
          </a:xfrm>
          <a:prstGeom prst="rect">
            <a:avLst/>
          </a:prstGeom>
          <a:noFill/>
        </p:spPr>
        <p:txBody>
          <a:bodyPr wrap="square" rtlCol="0">
            <a:spAutoFit/>
          </a:bodyPr>
          <a:lstStyle/>
          <a:p>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Tree>
    <p:extLst>
      <p:ext uri="{BB962C8B-B14F-4D97-AF65-F5344CB8AC3E}">
        <p14:creationId xmlns:p14="http://schemas.microsoft.com/office/powerpoint/2010/main" val="2378106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2" name="Rectangle: Rounded Corners 1">
            <a:extLst>
              <a:ext uri="{FF2B5EF4-FFF2-40B4-BE49-F238E27FC236}">
                <a16:creationId xmlns:a16="http://schemas.microsoft.com/office/drawing/2014/main" id="{2942670A-0E65-AF9D-35A6-41091709CAE3}"/>
              </a:ext>
            </a:extLst>
          </p:cNvPr>
          <p:cNvSpPr/>
          <p:nvPr/>
        </p:nvSpPr>
        <p:spPr>
          <a:xfrm>
            <a:off x="513344" y="1693888"/>
            <a:ext cx="11103400" cy="405061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t"/>
          <a:lstStyle/>
          <a:p>
            <a:r>
              <a:rPr lang="en-US" sz="2400">
                <a:solidFill>
                  <a:schemeClr val="tx1"/>
                </a:solidFill>
                <a:latin typeface="Roboto Light" panose="02000000000000000000" pitchFamily="2" charset="0"/>
                <a:ea typeface="Roboto Light" panose="02000000000000000000" pitchFamily="2" charset="0"/>
                <a:cs typeface="Roboto Black"/>
              </a:rPr>
              <a:t>How </a:t>
            </a:r>
            <a:r>
              <a:rPr lang="en-US" sz="2400">
                <a:solidFill>
                  <a:schemeClr val="tx1"/>
                </a:solidFill>
                <a:latin typeface="Roboto Light" panose="02000000000000000000" pitchFamily="2" charset="0"/>
                <a:ea typeface="Roboto Light" panose="02000000000000000000" pitchFamily="2" charset="0"/>
              </a:rPr>
              <a:t>we might prepare our staff</a:t>
            </a:r>
          </a:p>
          <a:p>
            <a:endParaRPr lang="en-US" sz="2400">
              <a:solidFill>
                <a:schemeClr val="tx1"/>
              </a:solidFill>
              <a:latin typeface="Roboto Light" panose="02000000000000000000" pitchFamily="2" charset="0"/>
              <a:ea typeface="Roboto Light" panose="02000000000000000000" pitchFamily="2" charset="0"/>
            </a:endParaRP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Create space for collaboration</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Start small</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Share practice and reflect</a:t>
            </a:r>
          </a:p>
          <a:p>
            <a:pPr marL="342900" indent="-342900">
              <a:buFont typeface="Arial" panose="020B0604020202020204" pitchFamily="34" charset="0"/>
              <a:buChar char="•"/>
            </a:pPr>
            <a:r>
              <a:rPr lang="en-US" sz="2400">
                <a:solidFill>
                  <a:schemeClr val="tx1"/>
                </a:solidFill>
                <a:latin typeface="Roboto Light" panose="02000000000000000000" pitchFamily="2" charset="0"/>
                <a:ea typeface="Roboto Light" panose="02000000000000000000" pitchFamily="2" charset="0"/>
              </a:rPr>
              <a:t>Provide reassurance</a:t>
            </a:r>
          </a:p>
        </p:txBody>
      </p:sp>
      <p:sp>
        <p:nvSpPr>
          <p:cNvPr id="6" name="Title 15">
            <a:extLst>
              <a:ext uri="{FF2B5EF4-FFF2-40B4-BE49-F238E27FC236}">
                <a16:creationId xmlns:a16="http://schemas.microsoft.com/office/drawing/2014/main" id="{F41D5241-A822-522C-D6BC-0FF15C2C66AB}"/>
              </a:ext>
            </a:extLst>
          </p:cNvPr>
          <p:cNvSpPr txBox="1">
            <a:spLocks/>
          </p:cNvSpPr>
          <p:nvPr/>
        </p:nvSpPr>
        <p:spPr>
          <a:xfrm>
            <a:off x="513343" y="200704"/>
            <a:ext cx="11466621" cy="8356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400">
                <a:solidFill>
                  <a:schemeClr val="bg1"/>
                </a:solidFill>
                <a:latin typeface="Roboto Medium"/>
                <a:ea typeface="Roboto Medium"/>
                <a:cs typeface="Roboto Medium"/>
              </a:rPr>
              <a:t>Create conditions for teachers to try something different</a:t>
            </a:r>
            <a:endParaRPr lang="en-US" sz="3400"/>
          </a:p>
        </p:txBody>
      </p:sp>
      <p:sp>
        <p:nvSpPr>
          <p:cNvPr id="4" name="Rectangle 3">
            <a:extLst>
              <a:ext uri="{FF2B5EF4-FFF2-40B4-BE49-F238E27FC236}">
                <a16:creationId xmlns:a16="http://schemas.microsoft.com/office/drawing/2014/main" id="{9BB7BD93-CA5D-2060-425A-E24E53562B39}"/>
              </a:ext>
            </a:extLst>
          </p:cNvPr>
          <p:cNvSpPr/>
          <p:nvPr/>
        </p:nvSpPr>
        <p:spPr>
          <a:xfrm>
            <a:off x="0" y="0"/>
            <a:ext cx="12192000" cy="1212112"/>
          </a:xfrm>
          <a:prstGeom prst="rect">
            <a:avLst/>
          </a:prstGeom>
          <a:solidFill>
            <a:srgbClr val="8DC1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4000" dirty="0">
                <a:solidFill>
                  <a:schemeClr val="bg1"/>
                </a:solidFill>
                <a:latin typeface="Roboto Medium"/>
                <a:ea typeface="Roboto Medium"/>
                <a:cs typeface="Roboto Medium"/>
              </a:rPr>
              <a:t>Preparing for change</a:t>
            </a:r>
            <a:endParaRPr lang="en-US" sz="4000" dirty="0"/>
          </a:p>
        </p:txBody>
      </p:sp>
      <p:sp>
        <p:nvSpPr>
          <p:cNvPr id="10" name="TextBox 9">
            <a:extLst>
              <a:ext uri="{FF2B5EF4-FFF2-40B4-BE49-F238E27FC236}">
                <a16:creationId xmlns:a16="http://schemas.microsoft.com/office/drawing/2014/main" id="{C0D21194-0D69-82BA-BCF2-2125BB27CE57}"/>
              </a:ext>
            </a:extLst>
          </p:cNvPr>
          <p:cNvSpPr txBox="1"/>
          <p:nvPr/>
        </p:nvSpPr>
        <p:spPr>
          <a:xfrm>
            <a:off x="9690100" y="5516015"/>
            <a:ext cx="2231968" cy="1200329"/>
          </a:xfrm>
          <a:prstGeom prst="rect">
            <a:avLst/>
          </a:prstGeom>
          <a:noFill/>
        </p:spPr>
        <p:txBody>
          <a:bodyPr wrap="square" rtlCol="0">
            <a:spAutoFit/>
          </a:bodyPr>
          <a:lstStyle/>
          <a:p>
            <a:pPr algn="r"/>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
        <p:nvSpPr>
          <p:cNvPr id="11" name="TextBox 10">
            <a:extLst>
              <a:ext uri="{FF2B5EF4-FFF2-40B4-BE49-F238E27FC236}">
                <a16:creationId xmlns:a16="http://schemas.microsoft.com/office/drawing/2014/main" id="{E5808711-7DA9-420C-FEFD-20DFB4AB8051}"/>
              </a:ext>
            </a:extLst>
          </p:cNvPr>
          <p:cNvSpPr txBox="1"/>
          <p:nvPr/>
        </p:nvSpPr>
        <p:spPr>
          <a:xfrm>
            <a:off x="457200" y="5503315"/>
            <a:ext cx="2231968" cy="1200329"/>
          </a:xfrm>
          <a:prstGeom prst="rect">
            <a:avLst/>
          </a:prstGeom>
          <a:noFill/>
        </p:spPr>
        <p:txBody>
          <a:bodyPr wrap="square" rtlCol="0">
            <a:spAutoFit/>
          </a:bodyPr>
          <a:lstStyle/>
          <a:p>
            <a:r>
              <a:rPr lang="en-AU" sz="2400" dirty="0">
                <a:solidFill>
                  <a:schemeClr val="bg1">
                    <a:lumMod val="75000"/>
                  </a:schemeClr>
                </a:solidFill>
                <a:latin typeface="Roboto" panose="02000000000000000000" pitchFamily="2" charset="0"/>
                <a:ea typeface="Roboto" panose="02000000000000000000" pitchFamily="2" charset="0"/>
              </a:rPr>
              <a:t>SCHOOL BRANDING HERE</a:t>
            </a:r>
          </a:p>
        </p:txBody>
      </p:sp>
    </p:spTree>
    <p:extLst>
      <p:ext uri="{BB962C8B-B14F-4D97-AF65-F5344CB8AC3E}">
        <p14:creationId xmlns:p14="http://schemas.microsoft.com/office/powerpoint/2010/main" val="39112287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5" ma:contentTypeDescription="Create a new document." ma:contentTypeScope="" ma:versionID="9bc80ad2147a0f7898df39b337524d41">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ce0b85313f24c8ddd9ac56ba70431732"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96BF1E-3843-4A0B-9B7B-E0710869F94A}">
  <ds:schemaRefs>
    <ds:schemaRef ds:uri="4fc72eee-d776-4f42-8f0d-78c0592e6aef"/>
    <ds:schemaRef ds:uri="30c1a202-7a9a-4b9d-a66a-35dd91fe8e6a"/>
    <ds:schemaRef ds:uri="http://purl.org/dc/terms/"/>
    <ds:schemaRef ds:uri="http://schemas.microsoft.com/office/2006/metadata/properties"/>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4AF783F4-AE51-425A-9F6A-A23D38103FCE}">
  <ds:schemaRefs>
    <ds:schemaRef ds:uri="http://schemas.microsoft.com/sharepoint/v3/contenttype/forms"/>
  </ds:schemaRefs>
</ds:datastoreItem>
</file>

<file path=customXml/itemProps3.xml><?xml version="1.0" encoding="utf-8"?>
<ds:datastoreItem xmlns:ds="http://schemas.openxmlformats.org/officeDocument/2006/customXml" ds:itemID="{75BAFB90-4B42-4873-A55E-F4A54FDC2B6E}">
  <ds:schemaRefs>
    <ds:schemaRef ds:uri="30c1a202-7a9a-4b9d-a66a-35dd91fe8e6a"/>
    <ds:schemaRef ds:uri="4fc72eee-d776-4f42-8f0d-78c0592e6a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1120</TotalTime>
  <Words>1405</Words>
  <Application>Microsoft Office PowerPoint</Application>
  <PresentationFormat>Widescreen</PresentationFormat>
  <Paragraphs>188</Paragraphs>
  <Slides>12</Slides>
  <Notes>12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SACE Subject Renewal update</vt:lpstr>
      <vt:lpstr>SACE Subject Renewal What this means for our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dc:title>
  <dc:creator>Barry, Ella (SACE)</dc:creator>
  <cp:lastModifiedBy>Markey, Lucy (SACE)</cp:lastModifiedBy>
  <cp:revision>5</cp:revision>
  <cp:lastPrinted>2026-07-16T03:52:47Z</cp:lastPrinted>
  <dcterms:created xsi:type="dcterms:W3CDTF">2025-06-30T06:13:41Z</dcterms:created>
  <dcterms:modified xsi:type="dcterms:W3CDTF">2026-07-17T04:07:20Z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0x0101005BA45916D48BA242A5197732718E6A14</vt:lpwstr>
  </property>
  <property fmtid="{D5CDD505-2E9C-101B-9397-08002B2CF9AE}" pid="3" name="ClassificationContentMarkingHeaderLocations">
    <vt:lpwstr>Office Theme:8</vt:lpwstr>
  </property>
  <property fmtid="{D5CDD505-2E9C-101B-9397-08002B2CF9AE}" pid="4" name="ClassificationContentMarkingHeaderText">
    <vt:lpwstr>OFFICIAL</vt:lpwstr>
  </property>
  <property fmtid="{D5CDD505-2E9C-101B-9397-08002B2CF9AE}" pid="5" name="MediaServiceImageTags">
    <vt:lpwstr/>
  </property>
</Properties>
</file>