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160.jp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6" r:id="rId2"/>
    <p:sldMasterId id="2147483698" r:id="rId3"/>
    <p:sldMasterId id="2147483734" r:id="rId4"/>
    <p:sldMasterId id="2147483752" r:id="rId5"/>
    <p:sldMasterId id="2147483773" r:id="rId6"/>
    <p:sldMasterId id="2147483780" r:id="rId7"/>
    <p:sldMasterId id="2147483793" r:id="rId8"/>
  </p:sldMasterIdLst>
  <p:notesMasterIdLst>
    <p:notesMasterId r:id="rId128"/>
  </p:notesMasterIdLst>
  <p:sldIdLst>
    <p:sldId id="283" r:id="rId9"/>
    <p:sldId id="285" r:id="rId10"/>
    <p:sldId id="4592" r:id="rId11"/>
    <p:sldId id="4596" r:id="rId12"/>
    <p:sldId id="4734" r:id="rId13"/>
    <p:sldId id="281" r:id="rId14"/>
    <p:sldId id="279" r:id="rId15"/>
    <p:sldId id="4594" r:id="rId16"/>
    <p:sldId id="4746" r:id="rId17"/>
    <p:sldId id="4756" r:id="rId18"/>
    <p:sldId id="2076138342" r:id="rId19"/>
    <p:sldId id="2076138419" r:id="rId20"/>
    <p:sldId id="755" r:id="rId21"/>
    <p:sldId id="1057" r:id="rId22"/>
    <p:sldId id="1058" r:id="rId23"/>
    <p:sldId id="725" r:id="rId24"/>
    <p:sldId id="422" r:id="rId25"/>
    <p:sldId id="1141" r:id="rId26"/>
    <p:sldId id="2076138384" r:id="rId27"/>
    <p:sldId id="2076138240" r:id="rId28"/>
    <p:sldId id="626" r:id="rId29"/>
    <p:sldId id="458" r:id="rId30"/>
    <p:sldId id="2076138296" r:id="rId31"/>
    <p:sldId id="2076138239" r:id="rId32"/>
    <p:sldId id="2076138297" r:id="rId33"/>
    <p:sldId id="834" r:id="rId34"/>
    <p:sldId id="2076138289" r:id="rId35"/>
    <p:sldId id="1390" r:id="rId36"/>
    <p:sldId id="2076138290" r:id="rId37"/>
    <p:sldId id="897" r:id="rId38"/>
    <p:sldId id="884" r:id="rId39"/>
    <p:sldId id="885" r:id="rId40"/>
    <p:sldId id="887" r:id="rId41"/>
    <p:sldId id="905" r:id="rId42"/>
    <p:sldId id="2076138323" r:id="rId43"/>
    <p:sldId id="2076138376" r:id="rId44"/>
    <p:sldId id="2076138340" r:id="rId45"/>
    <p:sldId id="1417" r:id="rId46"/>
    <p:sldId id="2076138378" r:id="rId47"/>
    <p:sldId id="2076138272" r:id="rId48"/>
    <p:sldId id="2076138274" r:id="rId49"/>
    <p:sldId id="2076138420" r:id="rId50"/>
    <p:sldId id="2076138447" r:id="rId51"/>
    <p:sldId id="907" r:id="rId52"/>
    <p:sldId id="2076138433" r:id="rId53"/>
    <p:sldId id="2076138431" r:id="rId54"/>
    <p:sldId id="908" r:id="rId55"/>
    <p:sldId id="928" r:id="rId56"/>
    <p:sldId id="1373" r:id="rId57"/>
    <p:sldId id="1375" r:id="rId58"/>
    <p:sldId id="1376" r:id="rId59"/>
    <p:sldId id="867" r:id="rId60"/>
    <p:sldId id="2076138251" r:id="rId61"/>
    <p:sldId id="2076138407" r:id="rId62"/>
    <p:sldId id="2076138448" r:id="rId63"/>
    <p:sldId id="2076138449" r:id="rId64"/>
    <p:sldId id="2076138432" r:id="rId65"/>
    <p:sldId id="2076138298" r:id="rId66"/>
    <p:sldId id="2076138307" r:id="rId67"/>
    <p:sldId id="2076138341" r:id="rId68"/>
    <p:sldId id="605" r:id="rId69"/>
    <p:sldId id="2076138303" r:id="rId70"/>
    <p:sldId id="2076138330" r:id="rId71"/>
    <p:sldId id="857" r:id="rId72"/>
    <p:sldId id="855" r:id="rId73"/>
    <p:sldId id="2076138320" r:id="rId74"/>
    <p:sldId id="1476" r:id="rId75"/>
    <p:sldId id="2076138299" r:id="rId76"/>
    <p:sldId id="1415" r:id="rId77"/>
    <p:sldId id="823" r:id="rId78"/>
    <p:sldId id="920" r:id="rId79"/>
    <p:sldId id="2076138308" r:id="rId80"/>
    <p:sldId id="861" r:id="rId81"/>
    <p:sldId id="2076138246" r:id="rId82"/>
    <p:sldId id="2076138317" r:id="rId83"/>
    <p:sldId id="1399" r:id="rId84"/>
    <p:sldId id="2076138380" r:id="rId85"/>
    <p:sldId id="259" r:id="rId86"/>
    <p:sldId id="1478" r:id="rId87"/>
    <p:sldId id="2076138306" r:id="rId88"/>
    <p:sldId id="2076138314" r:id="rId89"/>
    <p:sldId id="2076138374" r:id="rId90"/>
    <p:sldId id="1414" r:id="rId91"/>
    <p:sldId id="964" r:id="rId92"/>
    <p:sldId id="2076138213" r:id="rId93"/>
    <p:sldId id="2076138218" r:id="rId94"/>
    <p:sldId id="2076138219" r:id="rId95"/>
    <p:sldId id="2076138227" r:id="rId96"/>
    <p:sldId id="2076138212" r:id="rId97"/>
    <p:sldId id="2076138302" r:id="rId98"/>
    <p:sldId id="833" r:id="rId99"/>
    <p:sldId id="1428" r:id="rId100"/>
    <p:sldId id="2076138375" r:id="rId101"/>
    <p:sldId id="2076138301" r:id="rId102"/>
    <p:sldId id="2076138305" r:id="rId103"/>
    <p:sldId id="1423" r:id="rId104"/>
    <p:sldId id="256" r:id="rId105"/>
    <p:sldId id="721" r:id="rId106"/>
    <p:sldId id="1059" r:id="rId107"/>
    <p:sldId id="2076138300" r:id="rId108"/>
    <p:sldId id="970" r:id="rId109"/>
    <p:sldId id="2076138381" r:id="rId110"/>
    <p:sldId id="1384" r:id="rId111"/>
    <p:sldId id="1427" r:id="rId112"/>
    <p:sldId id="2076138294" r:id="rId113"/>
    <p:sldId id="2076138192" r:id="rId114"/>
    <p:sldId id="927" r:id="rId115"/>
    <p:sldId id="1388" r:id="rId116"/>
    <p:sldId id="2076138382" r:id="rId117"/>
    <p:sldId id="812" r:id="rId118"/>
    <p:sldId id="2076138383" r:id="rId119"/>
    <p:sldId id="2076138270" r:id="rId120"/>
    <p:sldId id="2076138385" r:id="rId121"/>
    <p:sldId id="2076138262" r:id="rId122"/>
    <p:sldId id="2076138338" r:id="rId123"/>
    <p:sldId id="860" r:id="rId124"/>
    <p:sldId id="2076138379" r:id="rId125"/>
    <p:sldId id="846" r:id="rId126"/>
    <p:sldId id="921" r:id="rId12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s Fadel" initials="CF" lastIdx="1" clrIdx="0">
    <p:extLst>
      <p:ext uri="{19B8F6BF-5375-455C-9EA6-DF929625EA0E}">
        <p15:presenceInfo xmlns:p15="http://schemas.microsoft.com/office/powerpoint/2012/main" userId="3cf22473d88249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A40000"/>
    <a:srgbClr val="CAAA7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5C65A-F5C7-44C9-BA95-157506279E58}" v="1" dt="2025-08-03T23:17:28.4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2" autoAdjust="0"/>
    <p:restoredTop sz="93955" autoAdjust="0"/>
  </p:normalViewPr>
  <p:slideViewPr>
    <p:cSldViewPr>
      <p:cViewPr varScale="1">
        <p:scale>
          <a:sx n="113" d="100"/>
          <a:sy n="113" d="100"/>
        </p:scale>
        <p:origin x="1620" y="102"/>
      </p:cViewPr>
      <p:guideLst>
        <p:guide orient="horz" pos="2160"/>
        <p:guide pos="2880"/>
      </p:guideLst>
    </p:cSldViewPr>
  </p:slideViewPr>
  <p:outlineViewPr>
    <p:cViewPr>
      <p:scale>
        <a:sx n="33" d="100"/>
        <a:sy n="33" d="100"/>
      </p:scale>
      <p:origin x="0" y="-21536"/>
    </p:cViewPr>
  </p:outlin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microsoft.com/office/2015/10/relationships/revisionInfo" Target="revisionInfo.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commentAuthors" Target="commentAuthor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presProps" Target="pres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viewProps" Target="view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theme" Target="theme/theme1.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4E258B0-022F-4B4A-9513-E1756A3D1CFC}" type="datetimeFigureOut">
              <a:rPr lang="en-US" smtClean="0"/>
              <a:t>8/25/2025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043C185-EA81-447B-A772-DAF1769EF3CC}" type="slidenum">
              <a:rPr lang="en-US" smtClean="0"/>
              <a:t>‹#›</a:t>
            </a:fld>
            <a:endParaRPr lang="en-US"/>
          </a:p>
        </p:txBody>
      </p:sp>
    </p:spTree>
    <p:extLst>
      <p:ext uri="{BB962C8B-B14F-4D97-AF65-F5344CB8AC3E}">
        <p14:creationId xmlns:p14="http://schemas.microsoft.com/office/powerpoint/2010/main" val="1902286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Holding slide as attendees enter/arrive</a:t>
            </a:r>
            <a:endParaRPr lang="en-AU"/>
          </a:p>
        </p:txBody>
      </p:sp>
      <p:sp>
        <p:nvSpPr>
          <p:cNvPr id="4" name="Slide Number Placeholder 3"/>
          <p:cNvSpPr>
            <a:spLocks noGrp="1"/>
          </p:cNvSpPr>
          <p:nvPr>
            <p:ph type="sldNum" sz="quarter" idx="5"/>
          </p:nvPr>
        </p:nvSpPr>
        <p:spPr/>
        <p:txBody>
          <a:bodyPr/>
          <a:lstStyle/>
          <a:p>
            <a:fld id="{8ACDA813-2EB2-4DF3-92B2-4776408FB21D}" type="slidenum">
              <a:rPr lang="en-AU" smtClean="0"/>
              <a:t>1</a:t>
            </a:fld>
            <a:endParaRPr lang="en-AU"/>
          </a:p>
        </p:txBody>
      </p:sp>
    </p:spTree>
    <p:extLst>
      <p:ext uri="{BB962C8B-B14F-4D97-AF65-F5344CB8AC3E}">
        <p14:creationId xmlns:p14="http://schemas.microsoft.com/office/powerpoint/2010/main" val="1941141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now my great pleasure to introduce Charles Fadel, founder and chairman of the Centre for Curriculum Re-design based in Boston, Massachusetts, a non-profit whose mission is to answer the fundamental question: “What should students learn for the 21st century?”</a:t>
            </a:r>
            <a:endParaRPr lang="en-US">
              <a:solidFill>
                <a:srgbClr val="444444"/>
              </a:solidFill>
            </a:endParaRPr>
          </a:p>
          <a:p>
            <a:endParaRPr lang="en-US">
              <a:solidFill>
                <a:srgbClr val="444444"/>
              </a:solidFill>
            </a:endParaRPr>
          </a:p>
          <a:p>
            <a:r>
              <a:rPr lang="en-US">
                <a:solidFill>
                  <a:srgbClr val="424242"/>
                </a:solidFill>
              </a:rPr>
              <a:t>A globally recognized thought leader in education; Charles’ influence spans across curriculum design, future skills, and global education reform. He emphasizes the need for education to be future-focused - preparing students not just for jobs, but for lifelong learning and adaptability in a world shaped by AI, automation, and global challenges.</a:t>
            </a:r>
            <a:endParaRPr lang="en-US">
              <a:solidFill>
                <a:srgbClr val="444444"/>
              </a:solidFill>
            </a:endParaRPr>
          </a:p>
          <a:p>
            <a:endParaRPr lang="en-US">
              <a:solidFill>
                <a:srgbClr val="444444"/>
              </a:solidFill>
            </a:endParaRPr>
          </a:p>
          <a:p>
            <a:r>
              <a:rPr lang="en-US">
                <a:solidFill>
                  <a:srgbClr val="424242"/>
                </a:solidFill>
              </a:rPr>
              <a:t>He has worked with organizations like the OECD, UNESCO, and various ministries of education, helping shape policy and curriculum reform.</a:t>
            </a:r>
            <a:endParaRPr lang="en-US">
              <a:solidFill>
                <a:srgbClr val="444444"/>
              </a:solidFill>
            </a:endParaRPr>
          </a:p>
          <a:p>
            <a:endParaRPr lang="en-US">
              <a:solidFill>
                <a:srgbClr val="444444"/>
              </a:solidFill>
            </a:endParaRPr>
          </a:p>
          <a:p>
            <a:r>
              <a:rPr lang="en-US"/>
              <a:t>He has written several papers for publication and co authored “Education for the Age of AI”; “Artificial Intelligence in Education”; “Four-Dimension Education Framework”; and “21st Century skills”.</a:t>
            </a:r>
            <a:endParaRPr lang="en-US">
              <a:solidFill>
                <a:srgbClr val="444444"/>
              </a:solidFill>
            </a:endParaRPr>
          </a:p>
          <a:p>
            <a:endParaRPr lang="en-US">
              <a:solidFill>
                <a:srgbClr val="444444"/>
              </a:solidFill>
            </a:endParaRPr>
          </a:p>
          <a:p>
            <a:r>
              <a:rPr lang="en-US"/>
              <a:t>The SACE board has had the privilege to work with Charles recently, to support our subject renewal program of work. He has helped shape how we think about future ready learning, challenging us to go beyond surface solutions and instead focus on the purpose of education.</a:t>
            </a:r>
            <a:endParaRPr lang="en-US">
              <a:solidFill>
                <a:srgbClr val="444444"/>
              </a:solidFill>
            </a:endParaRPr>
          </a:p>
          <a:p>
            <a:endParaRPr lang="en-US">
              <a:solidFill>
                <a:srgbClr val="444444"/>
              </a:solidFill>
            </a:endParaRPr>
          </a:p>
          <a:p>
            <a:r>
              <a:rPr lang="en-US"/>
              <a:t>Today Charles will speak to the emerging challenges AI presents and more importantly the opportunities that it presents for us as educators.</a:t>
            </a:r>
            <a:endParaRPr lang="en-US">
              <a:solidFill>
                <a:srgbClr val="444444"/>
              </a:solidFill>
            </a:endParaRPr>
          </a:p>
          <a:p>
            <a:endParaRPr lang="en-US">
              <a:solidFill>
                <a:srgbClr val="444444"/>
              </a:solidFill>
            </a:endParaRPr>
          </a:p>
          <a:p>
            <a:r>
              <a:rPr lang="en-US"/>
              <a:t>Please join me in welcoming Charles Fadel.</a:t>
            </a:r>
            <a:endParaRPr lang="en-US">
              <a:ea typeface="Calibri"/>
              <a:cs typeface="Calibri"/>
            </a:endParaRPr>
          </a:p>
        </p:txBody>
      </p:sp>
      <p:sp>
        <p:nvSpPr>
          <p:cNvPr id="4" name="Slide Number Placeholder 3"/>
          <p:cNvSpPr>
            <a:spLocks noGrp="1"/>
          </p:cNvSpPr>
          <p:nvPr>
            <p:ph type="sldNum" sz="quarter" idx="5"/>
          </p:nvPr>
        </p:nvSpPr>
        <p:spPr/>
        <p:txBody>
          <a:bodyPr/>
          <a:lstStyle/>
          <a:p>
            <a:fld id="{8ACDA813-2EB2-4DF3-92B2-4776408FB21D}" type="slidenum">
              <a:rPr lang="en-AU" smtClean="0"/>
              <a:t>10</a:t>
            </a:fld>
            <a:endParaRPr lang="en-AU"/>
          </a:p>
        </p:txBody>
      </p:sp>
    </p:spTree>
    <p:extLst>
      <p:ext uri="{BB962C8B-B14F-4D97-AF65-F5344CB8AC3E}">
        <p14:creationId xmlns:p14="http://schemas.microsoft.com/office/powerpoint/2010/main" val="1646927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E61F5-FFE4-4676-9171-7D8E9FE5114D}"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424386" name="Rectangle 2"/>
          <p:cNvSpPr>
            <a:spLocks noGrp="1" noRot="1" noChangeAspect="1" noChangeArrowheads="1" noTextEdit="1"/>
          </p:cNvSpPr>
          <p:nvPr>
            <p:ph type="sldImg"/>
          </p:nvPr>
        </p:nvSpPr>
        <p:spPr>
          <a:xfrm>
            <a:off x="1257300" y="719138"/>
            <a:ext cx="4802188" cy="3602037"/>
          </a:xfrm>
          <a:ln/>
        </p:spPr>
      </p:sp>
      <p:sp>
        <p:nvSpPr>
          <p:cNvPr id="1424387" name="Rectangle 3"/>
          <p:cNvSpPr>
            <a:spLocks noGrp="1" noChangeArrowheads="1"/>
          </p:cNvSpPr>
          <p:nvPr>
            <p:ph type="body" idx="1"/>
          </p:nvPr>
        </p:nvSpPr>
        <p:spPr>
          <a:xfrm>
            <a:off x="975693" y="4561226"/>
            <a:ext cx="5363817" cy="4320213"/>
          </a:xfrm>
        </p:spPr>
        <p:txBody>
          <a:bodyPr/>
          <a:lstStyle/>
          <a:p>
            <a:r>
              <a:rPr lang="en-GB" dirty="0"/>
              <a:t>Describe axis</a:t>
            </a:r>
          </a:p>
          <a:p>
            <a:r>
              <a:rPr lang="en-GB" dirty="0"/>
              <a:t>Describe Moore’s Law processing power doubling every 18 months, storage doubling every 9 months.</a:t>
            </a:r>
          </a:p>
          <a:p>
            <a:r>
              <a:rPr lang="en-GB" dirty="0"/>
              <a:t>In 200 years, transmission speed has increased 10 BILLION times !!!</a:t>
            </a:r>
          </a:p>
          <a:p>
            <a:r>
              <a:rPr lang="en-US" dirty="0"/>
              <a:t>The prolific systems theorist </a:t>
            </a:r>
            <a:r>
              <a:rPr lang="en-US" b="1" dirty="0"/>
              <a:t>Kenneth </a:t>
            </a:r>
            <a:r>
              <a:rPr lang="en-US" b="1" dirty="0" err="1"/>
              <a:t>Boulding</a:t>
            </a:r>
            <a:r>
              <a:rPr lang="en-US" dirty="0"/>
              <a:t>, for example, recognized that the scope of perceived technological change in the 1890s and 1920s probably seemed appreciably faster, to the average citizen, than in the 1970's, as those earlier eras involved massively disruptive </a:t>
            </a:r>
            <a:r>
              <a:rPr lang="en-US" dirty="0" err="1"/>
              <a:t>sociotechnological</a:t>
            </a:r>
            <a:r>
              <a:rPr lang="en-US" dirty="0"/>
              <a:t> innovations like the electric dynamo, telegraph, telephone, automobile, radio, assembly line, etc. Human-observed technological acceleration was probably the fastest circa 1900, with today being somewhat less rapidly changing, in outward appearance. </a:t>
            </a:r>
            <a:endParaRPr lang="en-GB" dirty="0"/>
          </a:p>
        </p:txBody>
      </p:sp>
    </p:spTree>
    <p:extLst>
      <p:ext uri="{BB962C8B-B14F-4D97-AF65-F5344CB8AC3E}">
        <p14:creationId xmlns:p14="http://schemas.microsoft.com/office/powerpoint/2010/main" val="3223372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406C2-C7C6-A0C1-AFD0-54013CAB4ABB}"/>
            </a:ext>
          </a:extLst>
        </p:cNvPr>
        <p:cNvGrpSpPr/>
        <p:nvPr/>
      </p:nvGrpSpPr>
      <p:grpSpPr>
        <a:xfrm>
          <a:off x="0" y="0"/>
          <a:ext cx="0" cy="0"/>
          <a:chOff x="0" y="0"/>
          <a:chExt cx="0" cy="0"/>
        </a:xfrm>
      </p:grpSpPr>
      <p:sp>
        <p:nvSpPr>
          <p:cNvPr id="4" name="Rectangle 11">
            <a:extLst>
              <a:ext uri="{FF2B5EF4-FFF2-40B4-BE49-F238E27FC236}">
                <a16:creationId xmlns:a16="http://schemas.microsoft.com/office/drawing/2014/main" id="{E1AF085C-9254-A4B4-1589-F8296767AF77}"/>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E61F5-FFE4-4676-9171-7D8E9FE5114D}"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424386" name="Rectangle 2">
            <a:extLst>
              <a:ext uri="{FF2B5EF4-FFF2-40B4-BE49-F238E27FC236}">
                <a16:creationId xmlns:a16="http://schemas.microsoft.com/office/drawing/2014/main" id="{7FB009DB-E9D3-2F11-F3B3-4B5A2BD98A36}"/>
              </a:ext>
            </a:extLst>
          </p:cNvPr>
          <p:cNvSpPr>
            <a:spLocks noGrp="1" noRot="1" noChangeAspect="1" noChangeArrowheads="1" noTextEdit="1"/>
          </p:cNvSpPr>
          <p:nvPr>
            <p:ph type="sldImg"/>
          </p:nvPr>
        </p:nvSpPr>
        <p:spPr>
          <a:xfrm>
            <a:off x="1257300" y="719138"/>
            <a:ext cx="4802188" cy="3602037"/>
          </a:xfrm>
          <a:ln/>
        </p:spPr>
      </p:sp>
      <p:sp>
        <p:nvSpPr>
          <p:cNvPr id="1424387" name="Rectangle 3">
            <a:extLst>
              <a:ext uri="{FF2B5EF4-FFF2-40B4-BE49-F238E27FC236}">
                <a16:creationId xmlns:a16="http://schemas.microsoft.com/office/drawing/2014/main" id="{DFE3D28C-CB8A-FA00-7DB6-971E6A338DB4}"/>
              </a:ext>
            </a:extLst>
          </p:cNvPr>
          <p:cNvSpPr>
            <a:spLocks noGrp="1" noChangeArrowheads="1"/>
          </p:cNvSpPr>
          <p:nvPr>
            <p:ph type="body" idx="1"/>
          </p:nvPr>
        </p:nvSpPr>
        <p:spPr>
          <a:xfrm>
            <a:off x="975693" y="4561226"/>
            <a:ext cx="5363817" cy="4320213"/>
          </a:xfrm>
        </p:spPr>
        <p:txBody>
          <a:bodyPr/>
          <a:lstStyle/>
          <a:p>
            <a:r>
              <a:rPr lang="en-GB" dirty="0"/>
              <a:t>Describe axis</a:t>
            </a:r>
          </a:p>
          <a:p>
            <a:r>
              <a:rPr lang="en-GB" dirty="0"/>
              <a:t>Describe Moore’s Law processing power doubling every 18 months, storage doubling every 9 months.</a:t>
            </a:r>
          </a:p>
          <a:p>
            <a:r>
              <a:rPr lang="en-GB" dirty="0"/>
              <a:t>In 200 years, transmission speed has increased 10 BILLION times !!!</a:t>
            </a:r>
          </a:p>
          <a:p>
            <a:r>
              <a:rPr lang="en-US" dirty="0"/>
              <a:t>The prolific systems theorist </a:t>
            </a:r>
            <a:r>
              <a:rPr lang="en-US" b="1" dirty="0"/>
              <a:t>Kenneth </a:t>
            </a:r>
            <a:r>
              <a:rPr lang="en-US" b="1" dirty="0" err="1"/>
              <a:t>Boulding</a:t>
            </a:r>
            <a:r>
              <a:rPr lang="en-US" dirty="0"/>
              <a:t>, for example, recognized that the scope of perceived technological change in the 1890s and 1920s probably seemed appreciably faster, to the average citizen, than in the 1970's, as those earlier eras involved massively disruptive </a:t>
            </a:r>
            <a:r>
              <a:rPr lang="en-US" dirty="0" err="1"/>
              <a:t>sociotechnological</a:t>
            </a:r>
            <a:r>
              <a:rPr lang="en-US" dirty="0"/>
              <a:t> innovations like the electric dynamo, telegraph, telephone, automobile, radio, assembly line, etc. Human-observed technological acceleration was probably the fastest circa 1900, with today being somewhat less rapidly changing, in outward appearance. </a:t>
            </a:r>
            <a:endParaRPr lang="en-GB" dirty="0"/>
          </a:p>
        </p:txBody>
      </p:sp>
    </p:spTree>
    <p:extLst>
      <p:ext uri="{BB962C8B-B14F-4D97-AF65-F5344CB8AC3E}">
        <p14:creationId xmlns:p14="http://schemas.microsoft.com/office/powerpoint/2010/main" val="711595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FC8C8-50E2-F285-3A80-78F98B0DBB19}"/>
            </a:ext>
          </a:extLst>
        </p:cNvPr>
        <p:cNvGrpSpPr/>
        <p:nvPr/>
      </p:nvGrpSpPr>
      <p:grpSpPr>
        <a:xfrm>
          <a:off x="0" y="0"/>
          <a:ext cx="0" cy="0"/>
          <a:chOff x="0" y="0"/>
          <a:chExt cx="0" cy="0"/>
        </a:xfrm>
      </p:grpSpPr>
      <p:sp>
        <p:nvSpPr>
          <p:cNvPr id="4" name="Rectangle 11">
            <a:extLst>
              <a:ext uri="{FF2B5EF4-FFF2-40B4-BE49-F238E27FC236}">
                <a16:creationId xmlns:a16="http://schemas.microsoft.com/office/drawing/2014/main" id="{B1D3A3B4-CC3B-BEF1-E52D-80DBCDC7871E}"/>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E61F5-FFE4-4676-9171-7D8E9FE5114D}"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424386" name="Rectangle 2">
            <a:extLst>
              <a:ext uri="{FF2B5EF4-FFF2-40B4-BE49-F238E27FC236}">
                <a16:creationId xmlns:a16="http://schemas.microsoft.com/office/drawing/2014/main" id="{04A234EC-7897-5C13-E674-6BBBF615F78B}"/>
              </a:ext>
            </a:extLst>
          </p:cNvPr>
          <p:cNvSpPr>
            <a:spLocks noGrp="1" noRot="1" noChangeAspect="1" noChangeArrowheads="1" noTextEdit="1"/>
          </p:cNvSpPr>
          <p:nvPr>
            <p:ph type="sldImg"/>
          </p:nvPr>
        </p:nvSpPr>
        <p:spPr>
          <a:xfrm>
            <a:off x="1257300" y="719138"/>
            <a:ext cx="4802188" cy="3602037"/>
          </a:xfrm>
          <a:ln/>
        </p:spPr>
      </p:sp>
      <p:sp>
        <p:nvSpPr>
          <p:cNvPr id="1424387" name="Rectangle 3">
            <a:extLst>
              <a:ext uri="{FF2B5EF4-FFF2-40B4-BE49-F238E27FC236}">
                <a16:creationId xmlns:a16="http://schemas.microsoft.com/office/drawing/2014/main" id="{CAEBAD3D-43E9-4FD1-7D0E-63F1D354722B}"/>
              </a:ext>
            </a:extLst>
          </p:cNvPr>
          <p:cNvSpPr>
            <a:spLocks noGrp="1" noChangeArrowheads="1"/>
          </p:cNvSpPr>
          <p:nvPr>
            <p:ph type="body" idx="1"/>
          </p:nvPr>
        </p:nvSpPr>
        <p:spPr>
          <a:xfrm>
            <a:off x="975693" y="4561226"/>
            <a:ext cx="5363817" cy="4320213"/>
          </a:xfrm>
        </p:spPr>
        <p:txBody>
          <a:bodyPr/>
          <a:lstStyle/>
          <a:p>
            <a:r>
              <a:rPr lang="en-GB" dirty="0"/>
              <a:t>Describe axis</a:t>
            </a:r>
          </a:p>
          <a:p>
            <a:r>
              <a:rPr lang="en-GB" dirty="0"/>
              <a:t>Describe Moore’s Law processing power doubling every 18 months, storage doubling every 9 months.</a:t>
            </a:r>
          </a:p>
          <a:p>
            <a:r>
              <a:rPr lang="en-GB" dirty="0"/>
              <a:t>In 200 years, transmission speed has increased 10 BILLION times !!!</a:t>
            </a:r>
          </a:p>
          <a:p>
            <a:r>
              <a:rPr lang="en-US" dirty="0"/>
              <a:t>The prolific systems theorist </a:t>
            </a:r>
            <a:r>
              <a:rPr lang="en-US" b="1" dirty="0"/>
              <a:t>Kenneth </a:t>
            </a:r>
            <a:r>
              <a:rPr lang="en-US" b="1" dirty="0" err="1"/>
              <a:t>Boulding</a:t>
            </a:r>
            <a:r>
              <a:rPr lang="en-US" dirty="0"/>
              <a:t>, for example, recognized that the scope of perceived technological change in the 1890s and 1920s probably seemed appreciably faster, to the average citizen, than in the 1970's, as those earlier eras involved massively disruptive </a:t>
            </a:r>
            <a:r>
              <a:rPr lang="en-US" dirty="0" err="1"/>
              <a:t>sociotechnological</a:t>
            </a:r>
            <a:r>
              <a:rPr lang="en-US" dirty="0"/>
              <a:t> innovations like the electric dynamo, telegraph, telephone, automobile, radio, assembly line, etc. Human-observed technological acceleration was probably the fastest circa 1900, with today being somewhat less rapidly changing, in outward appearance. </a:t>
            </a:r>
            <a:endParaRPr lang="en-GB" dirty="0"/>
          </a:p>
        </p:txBody>
      </p:sp>
    </p:spTree>
    <p:extLst>
      <p:ext uri="{BB962C8B-B14F-4D97-AF65-F5344CB8AC3E}">
        <p14:creationId xmlns:p14="http://schemas.microsoft.com/office/powerpoint/2010/main" val="3663718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25235-B7A3-47F1-965D-C2557601F83D}" type="slidenum">
              <a:rPr kumimoji="0" lang="en-US"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375892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Natural selection has: </a:t>
            </a:r>
          </a:p>
          <a:p>
            <a:r>
              <a:rPr lang="en-US" dirty="0"/>
              <a:t>●	Indiscriminately privileged all the personal qualities that contribute to the immediate success of the individual (e.g., selfishness, competitiveness, “All for Me”) </a:t>
            </a:r>
          </a:p>
          <a:p>
            <a:r>
              <a:rPr lang="en-US" dirty="0"/>
              <a:t>●	Privileged traits favoring cohesion within groups, and hostility among different groups (e.g., clannishness, “Us vs. Them”) </a:t>
            </a:r>
          </a:p>
          <a:p>
            <a:r>
              <a:rPr lang="en-US" dirty="0"/>
              <a:t>●	Not privileged the foresight and wisdom needed for sacrificing immediate benefit for the sake of the future (e.g. short-term reactivity, “Now, not Later”)”</a:t>
            </a:r>
          </a:p>
          <a:p>
            <a:r>
              <a:rPr lang="en-US" dirty="0"/>
              <a:t>To which we add:</a:t>
            </a:r>
          </a:p>
          <a:p>
            <a:r>
              <a:rPr lang="en-US" dirty="0"/>
              <a:t>●	“Follow the Power Leader” – in “VUCA”  times, a strong desire to follow a powerful, charismatic, seemingly assured (and very often, self-serving) leader. </a:t>
            </a:r>
          </a:p>
          <a:p>
            <a:r>
              <a:rPr lang="en-US" dirty="0"/>
              <a:t>●	Developed only linear thinking: the problems faced by humanity (climate change, pandemics, etc.) are exponential in nature, which our minds are not geared to understand. </a:t>
            </a:r>
          </a:p>
          <a:p>
            <a:endParaRPr lang="en-US" dirty="0"/>
          </a:p>
        </p:txBody>
      </p:sp>
      <p:sp>
        <p:nvSpPr>
          <p:cNvPr id="4" name="Slide Number Placeholder 3"/>
          <p:cNvSpPr>
            <a:spLocks noGrp="1"/>
          </p:cNvSpPr>
          <p:nvPr>
            <p:ph type="sldNum" sz="quarter" idx="5"/>
          </p:nvPr>
        </p:nvSpPr>
        <p:spPr/>
        <p:txBody>
          <a:bodyPr/>
          <a:lstStyle/>
          <a:p>
            <a:fld id="{9043C185-EA81-447B-A772-DAF1769EF3CC}" type="slidenum">
              <a:rPr lang="en-US" smtClean="0"/>
              <a:t>18</a:t>
            </a:fld>
            <a:endParaRPr lang="en-US"/>
          </a:p>
        </p:txBody>
      </p:sp>
    </p:spTree>
    <p:extLst>
      <p:ext uri="{BB962C8B-B14F-4D97-AF65-F5344CB8AC3E}">
        <p14:creationId xmlns:p14="http://schemas.microsoft.com/office/powerpoint/2010/main" val="2521671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500" dirty="0"/>
          </a:p>
        </p:txBody>
      </p:sp>
      <p:sp>
        <p:nvSpPr>
          <p:cNvPr id="4" name="Marcador de número de diapositiva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644C4F4-EA9F-4825-B7A7-A79537E91D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29988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1" name="Shape 5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spcBef>
                <a:spcPts val="0"/>
              </a:spcBef>
              <a:spcAft>
                <a:spcPts val="0"/>
              </a:spcAft>
              <a:buSzPts val="1100"/>
              <a:buChar char="●"/>
            </a:pPr>
            <a:r>
              <a:rPr lang="en"/>
              <a:t>Image recognition neural nets just scan the pixels to see patterns they can find, and so to it thinks picasso face is just as much a face as regular face. </a:t>
            </a:r>
            <a:endParaRPr/>
          </a:p>
          <a:p>
            <a:pPr marL="457200" lvl="0" indent="-298450" rtl="0">
              <a:spcBef>
                <a:spcPts val="0"/>
              </a:spcBef>
              <a:spcAft>
                <a:spcPts val="0"/>
              </a:spcAft>
              <a:buSzPts val="1100"/>
              <a:buChar char="●"/>
            </a:pPr>
            <a:r>
              <a:rPr lang="en"/>
              <a:t>So if we want ostrich we just tweak pixels that happen to increase the appraisal of features that happen to correlate highly with ostrich. </a:t>
            </a:r>
            <a:endParaRPr/>
          </a:p>
          <a:p>
            <a:pPr marL="457200" lvl="0" indent="-298450" rtl="0">
              <a:spcBef>
                <a:spcPts val="0"/>
              </a:spcBef>
              <a:spcAft>
                <a:spcPts val="0"/>
              </a:spcAft>
              <a:buSzPts val="1100"/>
              <a:buChar char="●"/>
            </a:pPr>
            <a:endParaRPr/>
          </a:p>
          <a:p>
            <a:pPr marL="457200" lvl="0" indent="-298450" rtl="0">
              <a:spcBef>
                <a:spcPts val="0"/>
              </a:spcBef>
              <a:spcAft>
                <a:spcPts val="0"/>
              </a:spcAft>
              <a:buSzPts val="1100"/>
              <a:buChar char="●"/>
            </a:pPr>
            <a:endParaRPr/>
          </a:p>
          <a:p>
            <a:pPr marL="457200" lvl="0" indent="-298450" rtl="0">
              <a:spcBef>
                <a:spcPts val="0"/>
              </a:spcBef>
              <a:spcAft>
                <a:spcPts val="0"/>
              </a:spcAft>
              <a:buSzPts val="1100"/>
              <a:buChar char="●"/>
            </a:pPr>
            <a:r>
              <a:rPr lang="en"/>
              <a:t>Humans on the other hand demand that their information make sense as a whole. </a:t>
            </a:r>
            <a:endParaRPr/>
          </a:p>
          <a:p>
            <a:pPr marL="457200" lvl="0" indent="-298450" rtl="0">
              <a:spcBef>
                <a:spcPts val="0"/>
              </a:spcBef>
              <a:spcAft>
                <a:spcPts val="0"/>
              </a:spcAft>
              <a:buSzPts val="1100"/>
              <a:buChar char="●"/>
            </a:pPr>
            <a:r>
              <a:rPr lang="en"/>
              <a:t> if an image is of a face, that all of the portions of the face would make sense in context, that it fits some mental model -- that if we see a nose, it should not be to the left of both eyes. </a:t>
            </a:r>
            <a:endParaRPr/>
          </a:p>
          <a:p>
            <a:pPr marL="457200" lvl="0" indent="-298450" rtl="0">
              <a:spcBef>
                <a:spcPts val="0"/>
              </a:spcBef>
              <a:spcAft>
                <a:spcPts val="0"/>
              </a:spcAft>
              <a:buSzPts val="1100"/>
              <a:buChar char="●"/>
            </a:pPr>
            <a:r>
              <a:rPr lang="en"/>
              <a:t>If an observation fits a model then everything is fine. If it doesn't fit a model, then it warrants some attention so that a new model could perhaps form. </a:t>
            </a:r>
            <a:endParaRPr/>
          </a:p>
          <a:p>
            <a:pPr marL="457200" lvl="0" indent="-298450">
              <a:spcBef>
                <a:spcPts val="0"/>
              </a:spcBef>
              <a:spcAft>
                <a:spcPts val="0"/>
              </a:spcAft>
              <a:buSzPts val="1100"/>
              <a:buChar char="●"/>
            </a:pPr>
            <a:br>
              <a:rPr lang="en"/>
            </a:br>
            <a:endParaRPr/>
          </a:p>
          <a:p>
            <a:pPr marL="457200" lvl="0" indent="-298450" rtl="0">
              <a:spcBef>
                <a:spcPts val="0"/>
              </a:spcBef>
              <a:spcAft>
                <a:spcPts val="0"/>
              </a:spcAft>
              <a:buSzPts val="1100"/>
              <a:buChar char="●"/>
            </a:pPr>
            <a:r>
              <a:rPr lang="en"/>
              <a:t>More interesting things happen when an observation contradicts a very strong model, </a:t>
            </a:r>
            <a:endParaRPr/>
          </a:p>
          <a:p>
            <a:pPr marL="457200" lvl="0" indent="-298450">
              <a:spcBef>
                <a:spcPts val="0"/>
              </a:spcBef>
              <a:spcAft>
                <a:spcPts val="0"/>
              </a:spcAft>
              <a:buSzPts val="1100"/>
              <a:buChar char="●"/>
            </a:pPr>
            <a:r>
              <a:rPr lang="en"/>
              <a:t>then it seems the brain has to decide between changing the model to fit the observation, or changing the observation to fit the model. And the more succesful the model has been in the past, the more likely the brain is to opt to change the observation.</a:t>
            </a: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rtl="0">
              <a:spcBef>
                <a:spcPts val="0"/>
              </a:spcBef>
              <a:spcAft>
                <a:spcPts val="0"/>
              </a:spcAft>
              <a:buNone/>
            </a:pPr>
            <a:endParaRPr/>
          </a:p>
        </p:txBody>
      </p:sp>
    </p:spTree>
    <p:extLst>
      <p:ext uri="{BB962C8B-B14F-4D97-AF65-F5344CB8AC3E}">
        <p14:creationId xmlns:p14="http://schemas.microsoft.com/office/powerpoint/2010/main" val="1693989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2" name="Shape 4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Chinese Shar pei or Towel?</a:t>
            </a:r>
            <a:endParaRPr/>
          </a:p>
        </p:txBody>
      </p:sp>
    </p:spTree>
    <p:extLst>
      <p:ext uri="{BB962C8B-B14F-4D97-AF65-F5344CB8AC3E}">
        <p14:creationId xmlns:p14="http://schemas.microsoft.com/office/powerpoint/2010/main" val="2219538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Chihuahua or Muffin?</a:t>
            </a:r>
            <a:endParaRPr/>
          </a:p>
          <a:p>
            <a:pPr marL="0" lvl="0" indent="0">
              <a:spcBef>
                <a:spcPts val="0"/>
              </a:spcBef>
              <a:spcAft>
                <a:spcPts val="0"/>
              </a:spcAft>
              <a:buNone/>
            </a:pPr>
            <a:endParaRPr/>
          </a:p>
          <a:p>
            <a:pPr marL="0" lvl="0" indent="0">
              <a:spcBef>
                <a:spcPts val="0"/>
              </a:spcBef>
              <a:spcAft>
                <a:spcPts val="0"/>
              </a:spcAft>
              <a:buNone/>
            </a:pPr>
            <a:endParaRPr/>
          </a:p>
          <a:p>
            <a:pPr marL="0" lvl="0" indent="0" rtl="0">
              <a:spcBef>
                <a:spcPts val="0"/>
              </a:spcBef>
              <a:spcAft>
                <a:spcPts val="0"/>
              </a:spcAft>
              <a:buNone/>
            </a:pPr>
            <a:r>
              <a:rPr lang="en"/>
              <a:t>There’s a bunch of other examples we could discuss of stuff that was deemed totally unreasonable prior to Deep Learning, but for now, let’s take a look at that list from the 1950s again</a:t>
            </a:r>
            <a:endParaRPr/>
          </a:p>
        </p:txBody>
      </p:sp>
    </p:spTree>
    <p:extLst>
      <p:ext uri="{BB962C8B-B14F-4D97-AF65-F5344CB8AC3E}">
        <p14:creationId xmlns:p14="http://schemas.microsoft.com/office/powerpoint/2010/main" val="382035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MC:</a:t>
            </a:r>
          </a:p>
          <a:p>
            <a:r>
              <a:rPr lang="en-AU"/>
              <a:t>Acknowledgment of country</a:t>
            </a:r>
          </a:p>
        </p:txBody>
      </p:sp>
      <p:sp>
        <p:nvSpPr>
          <p:cNvPr id="4" name="Slide Number Placeholder 3"/>
          <p:cNvSpPr>
            <a:spLocks noGrp="1"/>
          </p:cNvSpPr>
          <p:nvPr>
            <p:ph type="sldNum" sz="quarter" idx="5"/>
          </p:nvPr>
        </p:nvSpPr>
        <p:spPr/>
        <p:txBody>
          <a:bodyPr/>
          <a:lstStyle/>
          <a:p>
            <a:fld id="{8ACDA813-2EB2-4DF3-92B2-4776408FB21D}" type="slidenum">
              <a:rPr lang="en-AU" smtClean="0"/>
              <a:t>2</a:t>
            </a:fld>
            <a:endParaRPr lang="en-AU"/>
          </a:p>
        </p:txBody>
      </p:sp>
    </p:spTree>
    <p:extLst>
      <p:ext uri="{BB962C8B-B14F-4D97-AF65-F5344CB8AC3E}">
        <p14:creationId xmlns:p14="http://schemas.microsoft.com/office/powerpoint/2010/main" val="3173765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Shape 1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9" name="Shape 13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Speaking of hallucinating:  </a:t>
            </a:r>
            <a:endParaRPr/>
          </a:p>
          <a:p>
            <a:pPr marL="457200" lvl="0" indent="-298450">
              <a:spcBef>
                <a:spcPts val="0"/>
              </a:spcBef>
              <a:spcAft>
                <a:spcPts val="0"/>
              </a:spcAft>
              <a:buSzPts val="1100"/>
              <a:buChar char="●"/>
            </a:pPr>
            <a:endParaRPr/>
          </a:p>
          <a:p>
            <a:pPr marL="457200" lvl="0" indent="-298450">
              <a:spcBef>
                <a:spcPts val="0"/>
              </a:spcBef>
              <a:spcAft>
                <a:spcPts val="0"/>
              </a:spcAft>
              <a:buSzPts val="1100"/>
              <a:buChar char="●"/>
            </a:pPr>
            <a:r>
              <a:rPr lang="en"/>
              <a:t>We can amplify weak signals a neural net is picking up on in an image and loop them back in to a network over and over, </a:t>
            </a:r>
            <a:endParaRPr/>
          </a:p>
          <a:p>
            <a:pPr marL="457200" lvl="0" indent="-298450">
              <a:spcBef>
                <a:spcPts val="0"/>
              </a:spcBef>
              <a:spcAft>
                <a:spcPts val="0"/>
              </a:spcAft>
              <a:buSzPts val="1100"/>
              <a:buChar char="●"/>
            </a:pPr>
            <a:r>
              <a:rPr lang="en"/>
              <a:t>Result looks eerily like what the brain might see under various conditions. </a:t>
            </a:r>
            <a:endParaRPr/>
          </a:p>
          <a:p>
            <a:pPr marL="457200" lvl="0" indent="-298450">
              <a:spcBef>
                <a:spcPts val="0"/>
              </a:spcBef>
              <a:spcAft>
                <a:spcPts val="0"/>
              </a:spcAft>
              <a:buSzPts val="1100"/>
              <a:buChar char="●"/>
            </a:pPr>
            <a:r>
              <a:rPr lang="en"/>
              <a:t>This isn’t a sign of intelligence, but it is weird to come across these parallels. </a:t>
            </a:r>
            <a:endParaRPr/>
          </a:p>
          <a:p>
            <a:pPr marL="0" lvl="0" indent="0">
              <a:spcBef>
                <a:spcPts val="0"/>
              </a:spcBef>
              <a:spcAft>
                <a:spcPts val="0"/>
              </a:spcAft>
              <a:buNone/>
            </a:pPr>
            <a:endParaRPr/>
          </a:p>
          <a:p>
            <a:pPr marL="0" lvl="0" indent="0">
              <a:spcBef>
                <a:spcPts val="0"/>
              </a:spcBef>
              <a:spcAft>
                <a:spcPts val="0"/>
              </a:spcAft>
              <a:buNone/>
            </a:pPr>
            <a:r>
              <a:rPr lang="en"/>
              <a:t>In the same vein, we find that a lot of the time,  when object recognition neural nets struggle or are uncertain, </a:t>
            </a:r>
            <a:endParaRPr/>
          </a:p>
          <a:p>
            <a:pPr marL="0" lvl="0" indent="0" rtl="0">
              <a:spcBef>
                <a:spcPts val="0"/>
              </a:spcBef>
              <a:spcAft>
                <a:spcPts val="0"/>
              </a:spcAft>
              <a:buNone/>
            </a:pPr>
            <a:r>
              <a:rPr lang="en"/>
              <a:t>it’s in situations where a human might also need to do a double-take. For example:  </a:t>
            </a:r>
            <a:endParaRPr/>
          </a:p>
        </p:txBody>
      </p:sp>
    </p:spTree>
    <p:extLst>
      <p:ext uri="{BB962C8B-B14F-4D97-AF65-F5344CB8AC3E}">
        <p14:creationId xmlns:p14="http://schemas.microsoft.com/office/powerpoint/2010/main" val="2934276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[quickly walk the class through a basic, math-minimal, neural net training example. Wave your hands a lot and replace any mention of anything related to calculus with “math magic.”]</a:t>
            </a:r>
            <a:endParaRPr/>
          </a:p>
          <a:p>
            <a:pPr marL="0" lvl="0" indent="0" rtl="0">
              <a:spcBef>
                <a:spcPts val="0"/>
              </a:spcBef>
              <a:spcAft>
                <a:spcPts val="0"/>
              </a:spcAft>
              <a:buNone/>
            </a:pPr>
            <a:endParaRPr/>
          </a:p>
          <a:p>
            <a:pPr marL="0" lvl="0" indent="0" rtl="0">
              <a:spcBef>
                <a:spcPts val="0"/>
              </a:spcBef>
              <a:spcAft>
                <a:spcPts val="0"/>
              </a:spcAft>
              <a:buNone/>
            </a:pPr>
            <a:endParaRPr/>
          </a:p>
          <a:p>
            <a:pPr marL="0" lvl="0" indent="0" rtl="0">
              <a:spcBef>
                <a:spcPts val="0"/>
              </a:spcBef>
              <a:spcAft>
                <a:spcPts val="0"/>
              </a:spcAft>
              <a:buNone/>
            </a:pPr>
            <a:r>
              <a:rPr lang="en"/>
              <a:t>Note this is just a simplistic example to illustrate the common theme among most neural net schemes </a:t>
            </a:r>
            <a:endParaRPr/>
          </a:p>
          <a:p>
            <a:pPr marL="0" lvl="0" indent="0" rtl="0">
              <a:spcBef>
                <a:spcPts val="0"/>
              </a:spcBef>
              <a:spcAft>
                <a:spcPts val="0"/>
              </a:spcAft>
              <a:buNone/>
            </a:pPr>
            <a:r>
              <a:rPr lang="en"/>
              <a:t> there are actually a large variety architectures with different levels of suitability to different problems. </a:t>
            </a:r>
            <a:endParaRPr/>
          </a:p>
        </p:txBody>
      </p:sp>
    </p:spTree>
    <p:extLst>
      <p:ext uri="{BB962C8B-B14F-4D97-AF65-F5344CB8AC3E}">
        <p14:creationId xmlns:p14="http://schemas.microsoft.com/office/powerpoint/2010/main" val="693603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07625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Shape 13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4" name="Shape 13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4201938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5" name="Shape 2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36249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Shape 3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a:t>The human brain is limited!</a:t>
            </a:r>
            <a:endParaRPr sz="2400"/>
          </a:p>
        </p:txBody>
      </p:sp>
    </p:spTree>
    <p:extLst>
      <p:ext uri="{BB962C8B-B14F-4D97-AF65-F5344CB8AC3E}">
        <p14:creationId xmlns:p14="http://schemas.microsoft.com/office/powerpoint/2010/main" val="1357927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1225" y="744538"/>
            <a:ext cx="4959350" cy="3719512"/>
          </a:xfrm>
        </p:spPr>
      </p:sp>
      <p:sp>
        <p:nvSpPr>
          <p:cNvPr id="3" name="Notes Placeholder 2"/>
          <p:cNvSpPr>
            <a:spLocks noGrp="1"/>
          </p:cNvSpPr>
          <p:nvPr>
            <p:ph type="body" idx="1"/>
          </p:nvPr>
        </p:nvSpPr>
        <p:spPr/>
        <p:txBody>
          <a:bodyPr/>
          <a:lstStyle/>
          <a:p>
            <a:endParaRPr lang="en-US" sz="15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3C185-EA81-447B-A772-DAF1769EF3C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2753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1257300" y="720725"/>
            <a:ext cx="4800600" cy="3600450"/>
          </a:xfrm>
          <a:ln/>
        </p:spPr>
      </p:sp>
      <p:sp>
        <p:nvSpPr>
          <p:cNvPr id="108547" name="Notes Placeholder 2"/>
          <p:cNvSpPr>
            <a:spLocks noGrp="1"/>
          </p:cNvSpPr>
          <p:nvPr>
            <p:ph type="body" idx="1"/>
          </p:nvPr>
        </p:nvSpPr>
        <p:spPr>
          <a:noFill/>
          <a:ln/>
        </p:spPr>
        <p:txBody>
          <a:bodyPr/>
          <a:lstStyle/>
          <a:p>
            <a:pPr>
              <a:buFont typeface="Wingdings" pitchFamily="2" charset="2"/>
              <a:buNone/>
            </a:pPr>
            <a:endParaRPr lang="en-US" sz="1300" b="1" dirty="0">
              <a:solidFill>
                <a:srgbClr val="00B050"/>
              </a:solidFill>
            </a:endParaRPr>
          </a:p>
          <a:p>
            <a:endParaRPr lang="en-US" dirty="0">
              <a:latin typeface="Arial" pitchFamily="34" charset="0"/>
            </a:endParaRPr>
          </a:p>
        </p:txBody>
      </p:sp>
      <p:sp>
        <p:nvSpPr>
          <p:cNvPr id="10854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FB7712-EEAB-4E61-B2CA-8D640871C96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0639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544054afc9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544054afc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MC:</a:t>
            </a:r>
          </a:p>
          <a:p>
            <a:r>
              <a:rPr lang="en-US" b="0"/>
              <a:t>Housekeeping</a:t>
            </a:r>
          </a:p>
          <a:p>
            <a:r>
              <a:rPr lang="en-US" b="0"/>
              <a:t>Intro Michaela</a:t>
            </a:r>
            <a:endParaRPr lang="en-AU" b="0"/>
          </a:p>
        </p:txBody>
      </p:sp>
      <p:sp>
        <p:nvSpPr>
          <p:cNvPr id="4" name="Slide Number Placeholder 3"/>
          <p:cNvSpPr>
            <a:spLocks noGrp="1"/>
          </p:cNvSpPr>
          <p:nvPr>
            <p:ph type="sldNum" sz="quarter" idx="5"/>
          </p:nvPr>
        </p:nvSpPr>
        <p:spPr/>
        <p:txBody>
          <a:bodyPr/>
          <a:lstStyle/>
          <a:p>
            <a:fld id="{5D258AC4-B049-4F12-B1BF-1C0F121F0372}" type="slidenum">
              <a:rPr lang="en-AU" smtClean="0"/>
              <a:t>3</a:t>
            </a:fld>
            <a:endParaRPr lang="en-AU"/>
          </a:p>
        </p:txBody>
      </p:sp>
    </p:spTree>
    <p:extLst>
      <p:ext uri="{BB962C8B-B14F-4D97-AF65-F5344CB8AC3E}">
        <p14:creationId xmlns:p14="http://schemas.microsoft.com/office/powerpoint/2010/main" val="956447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0" name="Shape 9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82845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1257300" y="720725"/>
            <a:ext cx="4800600" cy="3600450"/>
          </a:xfrm>
          <a:ln/>
        </p:spPr>
      </p:sp>
      <p:sp>
        <p:nvSpPr>
          <p:cNvPr id="108547" name="Notes Placeholder 2"/>
          <p:cNvSpPr>
            <a:spLocks noGrp="1"/>
          </p:cNvSpPr>
          <p:nvPr>
            <p:ph type="body" idx="1"/>
          </p:nvPr>
        </p:nvSpPr>
        <p:spPr>
          <a:noFill/>
          <a:ln/>
        </p:spPr>
        <p:txBody>
          <a:bodyPr/>
          <a:lstStyle/>
          <a:p>
            <a:pPr>
              <a:buFont typeface="Wingdings" pitchFamily="2" charset="2"/>
              <a:buNone/>
            </a:pPr>
            <a:endParaRPr lang="en-US" sz="1300" b="1" dirty="0">
              <a:solidFill>
                <a:srgbClr val="00B050"/>
              </a:solidFill>
            </a:endParaRPr>
          </a:p>
          <a:p>
            <a:endParaRPr lang="en-US" dirty="0">
              <a:latin typeface="Arial" pitchFamily="34" charset="0"/>
            </a:endParaRPr>
          </a:p>
        </p:txBody>
      </p:sp>
      <p:sp>
        <p:nvSpPr>
          <p:cNvPr id="10854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FB7712-EEAB-4E61-B2CA-8D640871C96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7547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a:latin typeface="Arial" pitchFamily="34" charset="0"/>
            </a:endParaRPr>
          </a:p>
        </p:txBody>
      </p:sp>
      <p:sp>
        <p:nvSpPr>
          <p:cNvPr id="100356"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E87E4-631A-4D30-954F-CE4C21F8B358}" type="slidenum">
              <a:rPr kumimoji="0" lang="en-US"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3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Intellectual mirroring (students unconsciously adopting AI speech patterns)</a:t>
            </a:r>
          </a:p>
          <a:p>
            <a:endParaRPr lang="en-US" dirty="0"/>
          </a:p>
          <a:p>
            <a:r>
              <a:rPr lang="en-US" dirty="0"/>
              <a:t>2. Digital dependency disorder (students panic when AI tools are unavailable)</a:t>
            </a:r>
          </a:p>
          <a:p>
            <a:endParaRPr lang="en-US" dirty="0"/>
          </a:p>
          <a:p>
            <a:r>
              <a:rPr lang="en-US" dirty="0"/>
              <a:t>3. The illusion of mastery (students thinking they understand because AI explained it)</a:t>
            </a:r>
          </a:p>
          <a:p>
            <a:endParaRPr lang="en-US" dirty="0"/>
          </a:p>
          <a:p>
            <a:r>
              <a:rPr lang="en-US" dirty="0"/>
              <a:t>4. Collaborative intelligence decay (students abandoning human brainstorming when AI is faster)</a:t>
            </a:r>
          </a:p>
          <a:p>
            <a:endParaRPr lang="en-US" dirty="0"/>
          </a:p>
          <a:p>
            <a:r>
              <a:rPr lang="en-US" dirty="0"/>
              <a:t>5. Reality-prompt confusion (students viewing real-life challenges as prompts to optimize)</a:t>
            </a:r>
          </a:p>
          <a:p>
            <a:endParaRPr lang="en-US" dirty="0"/>
          </a:p>
          <a:p>
            <a:r>
              <a:rPr lang="en-US" dirty="0"/>
              <a:t>6. Knowledge confidence crisis (students doubting human wisdom vs AI certainty)</a:t>
            </a:r>
          </a:p>
          <a:p>
            <a:endParaRPr lang="en-US" dirty="0"/>
          </a:p>
          <a:p>
            <a:r>
              <a:rPr lang="en-US" dirty="0"/>
              <a:t>7. AI-induced perfectionism (the pressure to match AI's flawless outputs)</a:t>
            </a:r>
          </a:p>
          <a:p>
            <a:endParaRPr lang="en-US" dirty="0"/>
          </a:p>
          <a:p>
            <a:endParaRPr lang="en-US" dirty="0"/>
          </a:p>
          <a:p>
            <a:r>
              <a:rPr lang="en-US" dirty="0"/>
              <a:t>→ Cognitive Evolution: Students are mirroring AI's communication styles, reshaping how they process, internalize and express ideas.</a:t>
            </a:r>
          </a:p>
          <a:p>
            <a:endParaRPr lang="en-US" dirty="0"/>
          </a:p>
          <a:p>
            <a:r>
              <a:rPr lang="en-US" dirty="0"/>
              <a:t>→ Social Trade-Offs: Collaborative, human problem-solving like brainstorming is giving way to isolated AI interactions, risking the loss of vital social and emotional skills.</a:t>
            </a:r>
          </a:p>
          <a:p>
            <a:endParaRPr lang="en-US" dirty="0"/>
          </a:p>
          <a:p>
            <a:r>
              <a:rPr lang="en-US" dirty="0"/>
              <a:t>→ Reality as a Prompt: Complex real-life challenges are being reduced to simple prompts, bypassing the nuanced reflection and problem solving skills they demand.</a:t>
            </a:r>
          </a:p>
          <a:p>
            <a:endParaRPr lang="en-US" dirty="0"/>
          </a:p>
        </p:txBody>
      </p:sp>
      <p:sp>
        <p:nvSpPr>
          <p:cNvPr id="4" name="Slide Number Placeholder 3"/>
          <p:cNvSpPr>
            <a:spLocks noGrp="1"/>
          </p:cNvSpPr>
          <p:nvPr>
            <p:ph type="sldNum" sz="quarter" idx="5"/>
          </p:nvPr>
        </p:nvSpPr>
        <p:spPr/>
        <p:txBody>
          <a:bodyPr/>
          <a:lstStyle/>
          <a:p>
            <a:fld id="{9043C185-EA81-447B-A772-DAF1769EF3CC}" type="slidenum">
              <a:rPr lang="en-US" smtClean="0"/>
              <a:t>109</a:t>
            </a:fld>
            <a:endParaRPr lang="en-US"/>
          </a:p>
        </p:txBody>
      </p:sp>
    </p:spTree>
    <p:extLst>
      <p:ext uri="{BB962C8B-B14F-4D97-AF65-F5344CB8AC3E}">
        <p14:creationId xmlns:p14="http://schemas.microsoft.com/office/powerpoint/2010/main" val="313764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07FB89-3DAA-4D84-84EB-6232749C2441}"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551362" name="Rectangle 2"/>
          <p:cNvSpPr>
            <a:spLocks noGrp="1" noRot="1" noChangeAspect="1" noChangeArrowheads="1" noTextEdit="1"/>
          </p:cNvSpPr>
          <p:nvPr>
            <p:ph type="sldImg"/>
          </p:nvPr>
        </p:nvSpPr>
        <p:spPr>
          <a:ln/>
        </p:spPr>
      </p:sp>
      <p:sp>
        <p:nvSpPr>
          <p:cNvPr id="1551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36086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1"/>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210400-4DE0-4B2B-BF12-A54624C90362}"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8067" name="Rectangle 2"/>
          <p:cNvSpPr>
            <a:spLocks noGrp="1" noRot="1" noChangeAspect="1" noChangeArrowheads="1" noTextEdit="1"/>
          </p:cNvSpPr>
          <p:nvPr>
            <p:ph type="sldImg"/>
          </p:nvPr>
        </p:nvSpPr>
        <p:spPr>
          <a:xfrm>
            <a:off x="1257300" y="720725"/>
            <a:ext cx="4800600" cy="3600450"/>
          </a:xfrm>
          <a:ln/>
        </p:spPr>
      </p:sp>
      <p:sp>
        <p:nvSpPr>
          <p:cNvPr id="88068" name="Rectangle 3"/>
          <p:cNvSpPr>
            <a:spLocks noGrp="1" noChangeArrowheads="1"/>
          </p:cNvSpPr>
          <p:nvPr>
            <p:ph type="body" idx="1"/>
          </p:nvPr>
        </p:nvSpPr>
        <p:spPr>
          <a:noFill/>
          <a:ln/>
        </p:spPr>
        <p:txBody>
          <a:bodyPr/>
          <a:lstStyle/>
          <a:p>
            <a:pPr eaLnBrk="1" hangingPunct="1"/>
            <a:endParaRPr lang="en-US" dirty="0">
              <a:solidFill>
                <a:srgbClr val="0033CC"/>
              </a:solidFill>
              <a:latin typeface="Arial" pitchFamily="34" charset="0"/>
            </a:endParaRPr>
          </a:p>
        </p:txBody>
      </p:sp>
    </p:spTree>
    <p:extLst>
      <p:ext uri="{BB962C8B-B14F-4D97-AF65-F5344CB8AC3E}">
        <p14:creationId xmlns:p14="http://schemas.microsoft.com/office/powerpoint/2010/main" val="1627159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a:t>
            </a:r>
          </a:p>
          <a:p>
            <a:r>
              <a:rPr lang="en-US"/>
              <a:t>Spoken acknowledgment of country</a:t>
            </a:r>
            <a:endParaRPr lang="en-AU"/>
          </a:p>
        </p:txBody>
      </p:sp>
      <p:sp>
        <p:nvSpPr>
          <p:cNvPr id="4" name="Slide Number Placeholder 3"/>
          <p:cNvSpPr>
            <a:spLocks noGrp="1"/>
          </p:cNvSpPr>
          <p:nvPr>
            <p:ph type="sldNum" sz="quarter" idx="5"/>
          </p:nvPr>
        </p:nvSpPr>
        <p:spPr/>
        <p:txBody>
          <a:bodyPr/>
          <a:lstStyle/>
          <a:p>
            <a:fld id="{8ACDA813-2EB2-4DF3-92B2-4776408FB21D}" type="slidenum">
              <a:rPr lang="en-AU" smtClean="0"/>
              <a:t>4</a:t>
            </a:fld>
            <a:endParaRPr lang="en-AU"/>
          </a:p>
        </p:txBody>
      </p:sp>
    </p:spTree>
    <p:extLst>
      <p:ext uri="{BB962C8B-B14F-4D97-AF65-F5344CB8AC3E}">
        <p14:creationId xmlns:p14="http://schemas.microsoft.com/office/powerpoint/2010/main" val="2855290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28AB8-A061-1C3C-7490-C65225EB5D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F3C6B-3FEF-E6B0-5F02-FD51045BC9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B0F554-42D1-CFFE-565E-BDE2FC2A68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Narrative: The original value proposition remains strong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The 2024-2027 Strategic Plan and research continues to provide context for WHY these key drivers are important, continues to grapple with new educational possibilities and captures those who are moving with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31F20"/>
                </a:solidFill>
                <a:effectLst/>
                <a:uLnTx/>
                <a:uFillTx/>
                <a:latin typeface="Calibri" panose="020F0502020204030204" pitchFamily="34" charset="0"/>
                <a:ea typeface="Roboto" panose="02000000000000000000" pitchFamily="2" charset="0"/>
                <a:cs typeface="+mn-cs"/>
              </a:rPr>
              <a:t>“We need nothing less than a paradigm shift in our understanding about how best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31F20"/>
                </a:solidFill>
                <a:effectLst/>
                <a:uLnTx/>
                <a:uFillTx/>
                <a:latin typeface="Calibri" panose="020F0502020204030204" pitchFamily="34" charset="0"/>
                <a:ea typeface="Roboto" panose="02000000000000000000" pitchFamily="2" charset="0"/>
                <a:cs typeface="+mn-cs"/>
              </a:rPr>
              <a:t>create assessment systems that use more effective ways of evidencing the full range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31F20"/>
                </a:solidFill>
                <a:effectLst/>
                <a:uLnTx/>
                <a:uFillTx/>
                <a:latin typeface="Calibri" panose="020F0502020204030204" pitchFamily="34" charset="0"/>
                <a:ea typeface="Roboto" panose="02000000000000000000" pitchFamily="2" charset="0"/>
                <a:cs typeface="+mn-cs"/>
              </a:rPr>
              <a:t>of student progress.”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31F20"/>
                </a:solidFill>
                <a:effectLst/>
                <a:uLnTx/>
                <a:uFillTx/>
                <a:latin typeface="Calibri" panose="020F0502020204030204" pitchFamily="34" charset="0"/>
                <a:ea typeface="Roboto" panose="02000000000000000000" pitchFamily="2" charset="0"/>
                <a:cs typeface="+mn-cs"/>
              </a:rPr>
              <a:t>          </a:t>
            </a:r>
            <a:r>
              <a:rPr kumimoji="0" lang="en-US" sz="1050" b="0" i="1" u="none" strike="noStrike" kern="1200" cap="none" spc="0" normalizeH="0" baseline="0" noProof="0">
                <a:ln>
                  <a:noFill/>
                </a:ln>
                <a:solidFill>
                  <a:srgbClr val="231F20"/>
                </a:solidFill>
                <a:effectLst/>
                <a:uLnTx/>
                <a:uFillTx/>
                <a:latin typeface="Calibri" panose="020F0502020204030204" pitchFamily="34" charset="0"/>
                <a:ea typeface="Roboto" panose="02000000000000000000" pitchFamily="2" charset="0"/>
                <a:cs typeface="+mn-cs"/>
              </a:rPr>
              <a:t>Bill Lucas, 2022 </a:t>
            </a:r>
            <a:endParaRPr kumimoji="0" lang="en-US" sz="1200" b="0" i="1" u="none" strike="noStrike" kern="1200" cap="none" spc="0" normalizeH="0" baseline="0" noProof="0">
              <a:ln>
                <a:noFill/>
              </a:ln>
              <a:solidFill>
                <a:srgbClr val="231F20"/>
              </a:solidFill>
              <a:effectLst/>
              <a:uLnTx/>
              <a:uFillTx/>
              <a:latin typeface="Calibri" panose="020F0502020204030204" pitchFamily="34" charset="0"/>
              <a:ea typeface="Roboto" panose="02000000000000000000" pitchFamily="2" charset="0"/>
              <a:cs typeface="+mn-cs"/>
            </a:endParaRPr>
          </a:p>
          <a:p>
            <a:endParaRPr lang="en-AU"/>
          </a:p>
        </p:txBody>
      </p:sp>
      <p:sp>
        <p:nvSpPr>
          <p:cNvPr id="4" name="Slide Number Placeholder 3">
            <a:extLst>
              <a:ext uri="{FF2B5EF4-FFF2-40B4-BE49-F238E27FC236}">
                <a16:creationId xmlns:a16="http://schemas.microsoft.com/office/drawing/2014/main" id="{8448BC6B-DF95-BADB-08D3-FCCAD63AD5C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AA23B7-318B-4D8A-8C1D-86C2C594F9D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758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students are growing up in a world that is constantly changing and looks very different to when were at school . Young people are navigating the influences of AI, climate change, mental health, job insecurity, global instability and the changing definitions of success. This new world demands us to broaden our understanding of what it means for students to succeed. It’s not just about the final scores they receive at the end of 13 years of compulsory schooling – especially in a  world where students are navigating so much uncertainty and complexity.  We know that our students are so much more than the ATAR or any set of grades, and that their education must reflect that.</a:t>
            </a:r>
          </a:p>
          <a:p>
            <a:endParaRPr lang="en-US"/>
          </a:p>
        </p:txBody>
      </p:sp>
      <p:sp>
        <p:nvSpPr>
          <p:cNvPr id="4" name="Slide Number Placeholder 3"/>
          <p:cNvSpPr>
            <a:spLocks noGrp="1"/>
          </p:cNvSpPr>
          <p:nvPr>
            <p:ph type="sldNum" sz="quarter" idx="5"/>
          </p:nvPr>
        </p:nvSpPr>
        <p:spPr/>
        <p:txBody>
          <a:bodyPr/>
          <a:lstStyle/>
          <a:p>
            <a:fld id="{8ACDA813-2EB2-4DF3-92B2-4776408FB21D}" type="slidenum">
              <a:rPr lang="en-AU" smtClean="0"/>
              <a:t>6</a:t>
            </a:fld>
            <a:endParaRPr lang="en-AU"/>
          </a:p>
        </p:txBody>
      </p:sp>
    </p:spTree>
    <p:extLst>
      <p:ext uri="{BB962C8B-B14F-4D97-AF65-F5344CB8AC3E}">
        <p14:creationId xmlns:p14="http://schemas.microsoft.com/office/powerpoint/2010/main" val="811012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Our new strategic plan is like a renewed</a:t>
            </a:r>
            <a:endParaRPr lang="en-US">
              <a:solidFill>
                <a:srgbClr val="444444"/>
              </a:solidFill>
              <a:ea typeface="Calibri" panose="020F0502020204030204"/>
              <a:cs typeface="Calibri" panose="020F0502020204030204"/>
            </a:endParaRPr>
          </a:p>
          <a:p>
            <a:r>
              <a:rPr lang="en-AU"/>
              <a:t>have the capabilities to thrive in work, further study and life. </a:t>
            </a:r>
          </a:p>
          <a:p>
            <a:pPr marL="171450" indent="-171450">
              <a:buFont typeface="Arial"/>
              <a:buChar char="•"/>
            </a:pPr>
            <a:r>
              <a:rPr lang="en-AU"/>
              <a:t> </a:t>
            </a:r>
            <a:r>
              <a:rPr lang="en-AU" b="1"/>
              <a:t>subject renewal is a significant commitment to working with schools to modernise their subjects using key drivers; </a:t>
            </a:r>
            <a:endParaRPr lang="en-AU" b="1">
              <a:ea typeface="Calibri" panose="020F0502020204030204"/>
              <a:cs typeface="Calibri" panose="020F0502020204030204"/>
            </a:endParaRPr>
          </a:p>
          <a:p>
            <a:pPr marL="171450" indent="-171450">
              <a:buFont typeface="Arial"/>
              <a:buChar char="•"/>
            </a:pPr>
            <a:r>
              <a:rPr lang="en-AU" b="1"/>
              <a:t>embedding capabilities and </a:t>
            </a:r>
            <a:endParaRPr lang="en-AU" b="1">
              <a:ea typeface="Calibri" panose="020F0502020204030204"/>
              <a:cs typeface="Calibri" panose="020F0502020204030204"/>
            </a:endParaRPr>
          </a:p>
          <a:p>
            <a:pPr marL="171450" indent="-171450">
              <a:buFont typeface="Arial"/>
              <a:buChar char="•"/>
            </a:pPr>
            <a:r>
              <a:rPr lang="en-AU" b="1"/>
              <a:t>responding to the challenge and opportunity AI brings.</a:t>
            </a:r>
            <a:endParaRPr lang="en-AU" b="1">
              <a:ea typeface="Calibri"/>
              <a:cs typeface="Calibri"/>
            </a:endParaRPr>
          </a:p>
          <a:p>
            <a:endParaRPr lang="en-AU"/>
          </a:p>
          <a:p>
            <a:endParaRPr lang="en-AU"/>
          </a:p>
          <a:p>
            <a:endParaRPr lang="en-AU">
              <a:latin typeface="Roboto"/>
              <a:ea typeface="Roboto"/>
              <a:cs typeface="Roboto"/>
            </a:endParaRPr>
          </a:p>
          <a:p>
            <a:endParaRPr lang="en-AU">
              <a:latin typeface="Roboto"/>
              <a:ea typeface="Roboto"/>
              <a:cs typeface="Roboto"/>
            </a:endParaRPr>
          </a:p>
          <a:p>
            <a:endParaRPr lang="en-AU">
              <a:effectLst/>
              <a:latin typeface="Roboto" panose="02000000000000000000" pitchFamily="2" charset="0"/>
            </a:endParaRPr>
          </a:p>
          <a:p>
            <a:endParaRPr lang="en-AU">
              <a:effectLst/>
              <a:latin typeface="Roboto" panose="02000000000000000000" pitchFamily="2" charset="0"/>
              <a:ea typeface="Roboto"/>
              <a:cs typeface="Roboto"/>
            </a:endParaRPr>
          </a:p>
          <a:p>
            <a:endParaRPr lang="en-AU" b="1" strike="sngStrike">
              <a:effectLst/>
              <a:latin typeface="Roboto" panose="02000000000000000000" pitchFamily="2" charset="0"/>
              <a:ea typeface="Roboto"/>
              <a:cs typeface="Roboto"/>
            </a:endParaRPr>
          </a:p>
          <a:p>
            <a:endParaRPr lang="en-AU" strike="sngStrike">
              <a:effectLst/>
              <a:latin typeface="Roboto" panose="02000000000000000000" pitchFamily="2" charset="0"/>
            </a:endParaRPr>
          </a:p>
          <a:p>
            <a:endParaRPr lang="en-AU">
              <a:effectLst/>
              <a:latin typeface="Roboto"/>
              <a:ea typeface="Roboto"/>
              <a:cs typeface="Roboto"/>
            </a:endParaRPr>
          </a:p>
          <a:p>
            <a:endParaRPr lang="en-AU">
              <a:effectLst/>
              <a:latin typeface="Roboto" panose="02000000000000000000" pitchFamily="2" charset="0"/>
            </a:endParaRPr>
          </a:p>
          <a:p>
            <a:r>
              <a:rPr lang="en-AU">
                <a:effectLst/>
                <a:latin typeface="Roboto"/>
                <a:ea typeface="Roboto"/>
                <a:cs typeface="Roboto"/>
              </a:rPr>
              <a:t> </a:t>
            </a:r>
          </a:p>
        </p:txBody>
      </p:sp>
      <p:sp>
        <p:nvSpPr>
          <p:cNvPr id="4" name="Slide Number Placeholder 3"/>
          <p:cNvSpPr>
            <a:spLocks noGrp="1"/>
          </p:cNvSpPr>
          <p:nvPr>
            <p:ph type="sldNum" sz="quarter" idx="5"/>
          </p:nvPr>
        </p:nvSpPr>
        <p:spPr/>
        <p:txBody>
          <a:bodyPr/>
          <a:lstStyle/>
          <a:p>
            <a:fld id="{B671FCC8-5EEB-A145-8C8D-0E4D76929FE5}" type="slidenum">
              <a:rPr lang="en-US" smtClean="0"/>
              <a:t>7</a:t>
            </a:fld>
            <a:endParaRPr lang="en-US"/>
          </a:p>
        </p:txBody>
      </p:sp>
    </p:spTree>
    <p:extLst>
      <p:ext uri="{BB962C8B-B14F-4D97-AF65-F5344CB8AC3E}">
        <p14:creationId xmlns:p14="http://schemas.microsoft.com/office/powerpoint/2010/main" val="461523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We acknowledge verification and integrity issues</a:t>
            </a:r>
            <a:endParaRPr lang="en-US"/>
          </a:p>
          <a:p>
            <a:r>
              <a:rPr lang="en-US" b="1"/>
              <a:t>Therefore, AI prevention is not the focus of today </a:t>
            </a:r>
            <a:endParaRPr lang="en-US" b="1">
              <a:solidFill>
                <a:srgbClr val="242424"/>
              </a:solidFill>
              <a:ea typeface="Calibri"/>
              <a:cs typeface="Calibri"/>
            </a:endParaRPr>
          </a:p>
          <a:p>
            <a:r>
              <a:rPr lang="en-US">
                <a:solidFill>
                  <a:srgbClr val="242424"/>
                </a:solidFill>
              </a:rPr>
              <a:t>Phase 1: Learn &amp; Grow – understand the new contexts that AI has created, and the likely trajectory of future developments.</a:t>
            </a:r>
            <a:endParaRPr lang="en-US">
              <a:solidFill>
                <a:srgbClr val="444444"/>
              </a:solidFill>
            </a:endParaRPr>
          </a:p>
          <a:p>
            <a:r>
              <a:rPr lang="en-US">
                <a:solidFill>
                  <a:srgbClr val="242424"/>
                </a:solidFill>
              </a:rPr>
              <a:t>                                      strong foundation of understanding is essential to ensure our curriculum, policies, and structures evolve meaningfully.</a:t>
            </a:r>
            <a:endParaRPr lang="en-US"/>
          </a:p>
          <a:p>
            <a:r>
              <a:rPr lang="en-US">
                <a:solidFill>
                  <a:srgbClr val="242424"/>
                </a:solidFill>
              </a:rPr>
              <a:t>Phase 2: Test &amp; Share – </a:t>
            </a:r>
            <a:endParaRPr lang="en-US">
              <a:solidFill>
                <a:srgbClr val="242424"/>
              </a:solidFill>
              <a:ea typeface="Calibri"/>
              <a:cs typeface="Calibri"/>
            </a:endParaRPr>
          </a:p>
          <a:p>
            <a:r>
              <a:rPr lang="en-US">
                <a:solidFill>
                  <a:srgbClr val="242424"/>
                </a:solidFill>
              </a:rPr>
              <a:t>Phase 3: Scale &amp; Evolve - </a:t>
            </a:r>
            <a:r>
              <a:rPr lang="en-US" b="1">
                <a:solidFill>
                  <a:srgbClr val="000000"/>
                </a:solidFill>
              </a:rPr>
              <a:t> </a:t>
            </a:r>
            <a:r>
              <a:rPr lang="en-US" b="1">
                <a:solidFill>
                  <a:srgbClr val="242424"/>
                </a:solidFill>
              </a:rPr>
              <a:t>no final destination—only continuous adaptation.</a:t>
            </a:r>
            <a:endParaRPr lang="en-US"/>
          </a:p>
          <a:p>
            <a:r>
              <a:rPr lang="en-US" b="1"/>
              <a:t>We acknowledge verification and integrity issues</a:t>
            </a:r>
            <a:r>
              <a:rPr lang="en-US"/>
              <a:t>: Educators are right to be concerned about misuse of AI and we are just as concerned as you, but have confidence in the professionalism and integrity of our teachers and school leaders. But, we will fail if we only focus on restricting and detecting AI.  We need to ask: </a:t>
            </a:r>
            <a:r>
              <a:rPr lang="en-US" i="1"/>
              <a:t>“What should students learn in a world where AI is a constant companion?”</a:t>
            </a:r>
            <a:endParaRPr lang="en-US">
              <a:ea typeface="Calibri" panose="020F0502020204030204"/>
              <a:cs typeface="Calibri" panose="020F0502020204030204"/>
            </a:endParaRPr>
          </a:p>
          <a:p>
            <a:r>
              <a:rPr lang="en-US" b="1"/>
              <a:t>Therefore, AI prevention is not the focus of today</a:t>
            </a:r>
            <a:r>
              <a:rPr lang="en-US"/>
              <a:t>. WE are not here today to focus on detection tools or plagiarism. If that is our only response to AI, we’ve missed the bigger picture ,and we will fail our students. AI challenges us to redefine what is uniquely humane in learning and we need to ensure students are equipped to harness, not fear these tools. We need to look at how we can rethink learning with AI as a tool to support a new opportunities for learning.</a:t>
            </a:r>
            <a:endParaRPr lang="en-US">
              <a:ea typeface="Calibri"/>
              <a:cs typeface="Calibri"/>
            </a:endParaRPr>
          </a:p>
          <a:p>
            <a:endParaRPr lang="en-US"/>
          </a:p>
          <a:p>
            <a:r>
              <a:rPr lang="en-US">
                <a:solidFill>
                  <a:srgbClr val="000000"/>
                </a:solidFill>
              </a:rPr>
              <a:t>The SACE has a three phased approach to responding to the challenges and opportunities of AI.</a:t>
            </a:r>
            <a:endParaRPr lang="en-US"/>
          </a:p>
          <a:p>
            <a:endParaRPr lang="en-US">
              <a:solidFill>
                <a:srgbClr val="000000"/>
              </a:solidFill>
            </a:endParaRPr>
          </a:p>
          <a:p>
            <a:r>
              <a:rPr lang="en-US">
                <a:solidFill>
                  <a:srgbClr val="242424"/>
                </a:solidFill>
              </a:rPr>
              <a:t>Phase 1: Learn &amp; Grow – Engage with relevant expertise to develop contextual understanding.</a:t>
            </a:r>
            <a:endParaRPr lang="en-US"/>
          </a:p>
          <a:p>
            <a:r>
              <a:rPr lang="en-US">
                <a:solidFill>
                  <a:srgbClr val="242424"/>
                </a:solidFill>
              </a:rPr>
              <a:t>Phase 2: Test &amp; Share – Refine in </a:t>
            </a:r>
            <a:r>
              <a:rPr lang="en-US" err="1">
                <a:solidFill>
                  <a:srgbClr val="242424"/>
                </a:solidFill>
              </a:rPr>
              <a:t>practise</a:t>
            </a:r>
            <a:r>
              <a:rPr lang="en-US">
                <a:solidFill>
                  <a:srgbClr val="242424"/>
                </a:solidFill>
              </a:rPr>
              <a:t> through subject renewal, develop &amp; refine targeted content and changes.</a:t>
            </a:r>
            <a:endParaRPr lang="en-US"/>
          </a:p>
          <a:p>
            <a:r>
              <a:rPr lang="en-US">
                <a:solidFill>
                  <a:srgbClr val="242424"/>
                </a:solidFill>
              </a:rPr>
              <a:t>Phase 3: Scale &amp; Evolve – Ongoing adaptation; provide a broader range of support material, exemplars, and policy guidance</a:t>
            </a:r>
            <a:endParaRPr lang="en-US"/>
          </a:p>
          <a:p>
            <a:r>
              <a:rPr lang="en-US">
                <a:solidFill>
                  <a:srgbClr val="242424"/>
                </a:solidFill>
              </a:rPr>
              <a:t>We have had the pleasure of Charels Fadel Working with our staff for the past three month and we are very fortunate and excited to have the pleasure of having him here with us today to support us on this journey.</a:t>
            </a:r>
            <a:endParaRPr lang="en-US"/>
          </a:p>
          <a:p>
            <a:endParaRPr lang="en-US">
              <a:solidFill>
                <a:srgbClr val="242424"/>
              </a:solidFill>
              <a:ea typeface="Calibri"/>
              <a:cs typeface="Calibri"/>
            </a:endParaRPr>
          </a:p>
          <a:p>
            <a:r>
              <a:rPr lang="en-US" b="1">
                <a:solidFill>
                  <a:srgbClr val="242424"/>
                </a:solidFill>
              </a:rPr>
              <a:t>Notes below are for your information only, not for speaking to.</a:t>
            </a:r>
            <a:endParaRPr lang="en-US"/>
          </a:p>
          <a:p>
            <a:r>
              <a:rPr lang="en-US" b="1">
                <a:solidFill>
                  <a:srgbClr val="242424"/>
                </a:solidFill>
              </a:rPr>
              <a:t>Phase 1: Learning and Growing</a:t>
            </a:r>
            <a:endParaRPr lang="en-US"/>
          </a:p>
          <a:p>
            <a:r>
              <a:rPr lang="en-US">
                <a:solidFill>
                  <a:srgbClr val="242424"/>
                </a:solidFill>
              </a:rPr>
              <a:t>This initial phase began last year and continues into this year. Its about deepening our understanding of the nature, and the educational implications of, AI technology.</a:t>
            </a:r>
            <a:endParaRPr lang="en-US"/>
          </a:p>
          <a:p>
            <a:r>
              <a:rPr lang="en-US">
                <a:solidFill>
                  <a:srgbClr val="242424"/>
                </a:solidFill>
              </a:rPr>
              <a:t>To shape a curriculum that remains fit for purpose, we must first understand the new contexts that AI has created, and the likely trajectory of future developments.</a:t>
            </a:r>
            <a:endParaRPr lang="en-US"/>
          </a:p>
          <a:p>
            <a:r>
              <a:rPr lang="en-US">
                <a:solidFill>
                  <a:srgbClr val="242424"/>
                </a:solidFill>
              </a:rPr>
              <a:t>This phase involves engaging with a wide range of expertise—including teacher practitioners, local experts, academics, and global education leaders. The goal is to explore the contemporary needs of education, how AI can be used effectively and how it will shape the future of education.</a:t>
            </a:r>
            <a:endParaRPr lang="en-US"/>
          </a:p>
          <a:p>
            <a:r>
              <a:rPr lang="en-US">
                <a:solidFill>
                  <a:srgbClr val="242424"/>
                </a:solidFill>
              </a:rPr>
              <a:t>Starting from a strong foundation of understanding is essential to ensure our curriculum, policies, and structures evolve meaningfully.</a:t>
            </a:r>
            <a:endParaRPr lang="en-US"/>
          </a:p>
          <a:p>
            <a:r>
              <a:rPr lang="en-US" b="1">
                <a:solidFill>
                  <a:srgbClr val="242424"/>
                </a:solidFill>
              </a:rPr>
              <a:t>Phase 2: Applying Understanding through Subject Renewal</a:t>
            </a:r>
            <a:endParaRPr lang="en-US"/>
          </a:p>
          <a:p>
            <a:r>
              <a:rPr lang="en-US">
                <a:solidFill>
                  <a:srgbClr val="242424"/>
                </a:solidFill>
              </a:rPr>
              <a:t>We are now transitioning into the second phase, which is about putting our understanding into practice—particularly through the timely and intentional process of subject renewal.</a:t>
            </a:r>
            <a:endParaRPr lang="en-US"/>
          </a:p>
          <a:p>
            <a:r>
              <a:rPr lang="en-US">
                <a:solidFill>
                  <a:srgbClr val="242424"/>
                </a:solidFill>
              </a:rPr>
              <a:t>This involves:</a:t>
            </a:r>
            <a:endParaRPr lang="en-US"/>
          </a:p>
          <a:p>
            <a:pPr marL="171450" indent="-171450">
              <a:buFont typeface="Arial"/>
              <a:buChar char="•"/>
            </a:pPr>
            <a:r>
              <a:rPr lang="en-US">
                <a:solidFill>
                  <a:srgbClr val="242424"/>
                </a:solidFill>
              </a:rPr>
              <a:t>Co-designing with curriculum groups and the broader community.</a:t>
            </a:r>
            <a:endParaRPr lang="en-US"/>
          </a:p>
          <a:p>
            <a:pPr marL="171450" indent="-171450">
              <a:buFont typeface="Arial"/>
              <a:buChar char="•"/>
            </a:pPr>
            <a:r>
              <a:rPr lang="en-US">
                <a:solidFill>
                  <a:srgbClr val="242424"/>
                </a:solidFill>
              </a:rPr>
              <a:t>Exploring how design thinking</a:t>
            </a:r>
            <a:r>
              <a:rPr lang="en-US" b="1">
                <a:solidFill>
                  <a:srgbClr val="242424"/>
                </a:solidFill>
              </a:rPr>
              <a:t> </a:t>
            </a:r>
            <a:r>
              <a:rPr lang="en-US">
                <a:solidFill>
                  <a:srgbClr val="242424"/>
                </a:solidFill>
              </a:rPr>
              <a:t>must evolve in response to current and future AI capabilities.</a:t>
            </a:r>
            <a:endParaRPr lang="en-US"/>
          </a:p>
          <a:p>
            <a:pPr marL="171450" indent="-171450">
              <a:buFont typeface="Arial"/>
              <a:buChar char="•"/>
            </a:pPr>
            <a:r>
              <a:rPr lang="en-US">
                <a:solidFill>
                  <a:srgbClr val="242424"/>
                </a:solidFill>
              </a:rPr>
              <a:t>Considering what students will need to know and what qualifications will be valued in the future.</a:t>
            </a:r>
            <a:endParaRPr lang="en-US"/>
          </a:p>
          <a:p>
            <a:r>
              <a:rPr lang="en-US">
                <a:solidFill>
                  <a:srgbClr val="242424"/>
                </a:solidFill>
              </a:rPr>
              <a:t>Our understanding is being tested daily as we thoughtfully design new subjects. This work enables us to:</a:t>
            </a:r>
            <a:endParaRPr lang="en-US"/>
          </a:p>
          <a:p>
            <a:pPr marL="171450" indent="-171450">
              <a:buFont typeface="Arial"/>
              <a:buChar char="•"/>
            </a:pPr>
            <a:r>
              <a:rPr lang="en-US">
                <a:solidFill>
                  <a:srgbClr val="242424"/>
                </a:solidFill>
              </a:rPr>
              <a:t>Provide relevant, contextual advice to teachers and schools.</a:t>
            </a:r>
            <a:endParaRPr lang="en-US"/>
          </a:p>
          <a:p>
            <a:pPr marL="171450" indent="-171450">
              <a:buFont typeface="Arial"/>
              <a:buChar char="•"/>
            </a:pPr>
            <a:r>
              <a:rPr lang="en-US">
                <a:solidFill>
                  <a:srgbClr val="242424"/>
                </a:solidFill>
              </a:rPr>
              <a:t>Make informed policy adjustments based on tested and effective learning through prototyping and curriculum development.</a:t>
            </a:r>
            <a:endParaRPr lang="en-US"/>
          </a:p>
          <a:p>
            <a:r>
              <a:rPr lang="en-US" b="1">
                <a:solidFill>
                  <a:srgbClr val="242424"/>
                </a:solidFill>
              </a:rPr>
              <a:t>Phase 3: Scale and Evolve</a:t>
            </a:r>
            <a:endParaRPr lang="en-US"/>
          </a:p>
          <a:p>
            <a:r>
              <a:rPr lang="en-US">
                <a:solidFill>
                  <a:srgbClr val="242424"/>
                </a:solidFill>
              </a:rPr>
              <a:t>The third phase is about scaling up and sustaining our efforts. It’s important to acknowledge that this work is ongoing. There is no final destination—only continuous adaptation.</a:t>
            </a:r>
            <a:endParaRPr lang="en-US"/>
          </a:p>
          <a:p>
            <a:r>
              <a:rPr lang="en-US">
                <a:solidFill>
                  <a:srgbClr val="242424"/>
                </a:solidFill>
              </a:rPr>
              <a:t>We aim to:</a:t>
            </a:r>
            <a:endParaRPr lang="en-US"/>
          </a:p>
          <a:p>
            <a:pPr marL="171450" indent="-171450">
              <a:buFont typeface="Arial"/>
              <a:buChar char="•"/>
            </a:pPr>
            <a:r>
              <a:rPr lang="en-US">
                <a:solidFill>
                  <a:srgbClr val="242424"/>
                </a:solidFill>
              </a:rPr>
              <a:t>Support ongoing evolution in curriculum, qualifications, and community engagement.</a:t>
            </a:r>
            <a:endParaRPr lang="en-US"/>
          </a:p>
          <a:p>
            <a:pPr marL="171450" indent="-171450">
              <a:buFont typeface="Arial"/>
              <a:buChar char="•"/>
            </a:pPr>
            <a:r>
              <a:rPr lang="en-US">
                <a:solidFill>
                  <a:srgbClr val="242424"/>
                </a:solidFill>
              </a:rPr>
              <a:t>Provide a broader range of support materials, exemplars, and policy guidance.</a:t>
            </a:r>
            <a:endParaRPr lang="en-US"/>
          </a:p>
          <a:p>
            <a:pPr marL="171450" indent="-171450">
              <a:buFont typeface="Arial"/>
              <a:buChar char="•"/>
            </a:pPr>
            <a:r>
              <a:rPr lang="en-US">
                <a:solidFill>
                  <a:srgbClr val="242424"/>
                </a:solidFill>
              </a:rPr>
              <a:t>Ensure schools are equipped to deliver subjects as intended, for the benefit of all students.</a:t>
            </a:r>
            <a:endParaRPr lang="en-US"/>
          </a:p>
          <a:p>
            <a:r>
              <a:rPr lang="en-US">
                <a:solidFill>
                  <a:srgbClr val="242424"/>
                </a:solidFill>
              </a:rPr>
              <a:t>This phase is about sharing more, more often, and being at the forefront of curriculum design thinking—with the new contexts created by AI and emerging technologies, as a central focus.</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8ACDA813-2EB2-4DF3-92B2-4776408FB21D}" type="slidenum">
              <a:rPr lang="en-AU" smtClean="0"/>
              <a:t>8</a:t>
            </a:fld>
            <a:endParaRPr lang="en-AU"/>
          </a:p>
        </p:txBody>
      </p:sp>
    </p:spTree>
    <p:extLst>
      <p:ext uri="{BB962C8B-B14F-4D97-AF65-F5344CB8AC3E}">
        <p14:creationId xmlns:p14="http://schemas.microsoft.com/office/powerpoint/2010/main" val="3545344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 is now my great pleasure to introduce Charles Fadel, founder and chairman of the Centre for Curriculum Re-design based in Boston, Massachusetts, a non-profit whose mission is to answer the fundamental question: “What should students learn for the 21st century?”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24242"/>
                </a:solidFill>
                <a:effectLst/>
                <a:latin typeface="Segoe Sans"/>
              </a:rPr>
              <a:t>A globally recognized thought leader in education; Charles’ influence spans across curriculum design, future skills, and global education reform. He emphasizes the need for education to be future-focused - preparing students not just for jobs, but for lifelong learning and adaptability in a world shaped by AI, automation, and global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24242"/>
              </a:solidFill>
              <a:effectLst/>
              <a:latin typeface="Sego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24242"/>
                </a:solidFill>
                <a:effectLst/>
                <a:latin typeface="Segoe Sans"/>
              </a:rPr>
              <a:t>He has worked with organizations like the OECD, UNESCO, and various ministries of education, helping shape policy and curriculum reform.</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 has written several papers for publication and co authored “Education for the Age of AI”; “Artificial Intelligence in Education”; “Four-Dimension Education Framework”; and “21</a:t>
            </a:r>
            <a:r>
              <a:rPr lang="en-US" baseline="30000"/>
              <a:t>st</a:t>
            </a:r>
            <a:r>
              <a:rPr lang="en-US"/>
              <a:t> Century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SACE board has had the privilege to work with Charles recently, to support our subject renewal program of work. He has helped shape how we think about future ready learning, challenging us to go beyond surface solutions and instead focus on the purpose of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Today Charles will speak to the emerging challenges AI presents and more importantly the opportunities that it presents for us as educators.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join me in welcoming Charles Fadel.</a:t>
            </a:r>
            <a:endParaRPr lang="en-AU"/>
          </a:p>
        </p:txBody>
      </p:sp>
      <p:sp>
        <p:nvSpPr>
          <p:cNvPr id="4" name="Slide Number Placeholder 3"/>
          <p:cNvSpPr>
            <a:spLocks noGrp="1"/>
          </p:cNvSpPr>
          <p:nvPr>
            <p:ph type="sldNum" sz="quarter" idx="5"/>
          </p:nvPr>
        </p:nvSpPr>
        <p:spPr/>
        <p:txBody>
          <a:bodyPr/>
          <a:lstStyle/>
          <a:p>
            <a:fld id="{8ACDA813-2EB2-4DF3-92B2-4776408FB21D}" type="slidenum">
              <a:rPr lang="en-AU" smtClean="0"/>
              <a:t>9</a:t>
            </a:fld>
            <a:endParaRPr lang="en-AU"/>
          </a:p>
        </p:txBody>
      </p:sp>
    </p:spTree>
    <p:extLst>
      <p:ext uri="{BB962C8B-B14F-4D97-AF65-F5344CB8AC3E}">
        <p14:creationId xmlns:p14="http://schemas.microsoft.com/office/powerpoint/2010/main" val="115858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 name="Rectangle 24"/>
          <p:cNvSpPr>
            <a:spLocks noChangeArrowheads="1"/>
          </p:cNvSpPr>
          <p:nvPr userDrawn="1"/>
        </p:nvSpPr>
        <p:spPr bwMode="auto">
          <a:xfrm>
            <a:off x="7788448" y="6647047"/>
            <a:ext cx="853903" cy="210954"/>
          </a:xfrm>
          <a:prstGeom prst="rect">
            <a:avLst/>
          </a:prstGeom>
          <a:noFill/>
          <a:ln w="9525">
            <a:noFill/>
            <a:miter lim="800000"/>
            <a:headEnd/>
            <a:tailEnd/>
          </a:ln>
          <a:effectLst/>
        </p:spPr>
        <p:txBody>
          <a:bodyPr wrap="none" lIns="82117" tIns="41058" rIns="82117" bIns="41058" anchor="b">
            <a:spAutoFit/>
          </a:bodyPr>
          <a:lstStyle/>
          <a:p>
            <a:pPr algn="r" defTabSz="814317" eaLnBrk="0" hangingPunct="0">
              <a:defRPr/>
            </a:pPr>
            <a:r>
              <a:rPr lang="en-US" sz="800" b="1">
                <a:solidFill>
                  <a:srgbClr val="C0C0C0"/>
                </a:solidFill>
                <a:latin typeface="Arial" charset="0"/>
              </a:rPr>
              <a:t>Charles Fadel</a:t>
            </a:r>
          </a:p>
        </p:txBody>
      </p:sp>
      <p:sp>
        <p:nvSpPr>
          <p:cNvPr id="190483" name="Rectangle 19"/>
          <p:cNvSpPr>
            <a:spLocks noGrp="1" noChangeArrowheads="1"/>
          </p:cNvSpPr>
          <p:nvPr>
            <p:ph type="ctrTitle"/>
          </p:nvPr>
        </p:nvSpPr>
        <p:spPr bwMode="white">
          <a:xfrm>
            <a:off x="650876" y="2676525"/>
            <a:ext cx="3768725" cy="830263"/>
          </a:xfrm>
          <a:ln/>
        </p:spPr>
        <p:txBody>
          <a:bodyPr anchor="ctr"/>
          <a:lstStyle>
            <a:lvl1pPr>
              <a:defRPr sz="3200" b="0">
                <a:solidFill>
                  <a:srgbClr val="FFFFFF"/>
                </a:solidFill>
              </a:defRPr>
            </a:lvl1pPr>
          </a:lstStyle>
          <a:p>
            <a:r>
              <a:rPr lang="en-US"/>
              <a:t>Click To Edit Master Title Style</a:t>
            </a:r>
          </a:p>
        </p:txBody>
      </p:sp>
      <p:sp>
        <p:nvSpPr>
          <p:cNvPr id="190484" name="Rectangle 20"/>
          <p:cNvSpPr>
            <a:spLocks noGrp="1" noChangeArrowheads="1"/>
          </p:cNvSpPr>
          <p:nvPr>
            <p:ph type="subTitle" idx="1"/>
          </p:nvPr>
        </p:nvSpPr>
        <p:spPr>
          <a:xfrm>
            <a:off x="650875" y="4733925"/>
            <a:ext cx="6940550" cy="419100"/>
          </a:xfrm>
          <a:ln/>
        </p:spPr>
        <p:txBody>
          <a:bodyPr/>
          <a:lstStyle>
            <a:lvl1pPr marL="0" indent="0">
              <a:lnSpc>
                <a:spcPct val="90000"/>
              </a:lnSpc>
              <a:buFont typeface="Wingdings" pitchFamily="2" charset="2"/>
              <a:buNone/>
              <a:defRPr b="1">
                <a:solidFill>
                  <a:schemeClr val="bg2"/>
                </a:solidFill>
              </a:defRPr>
            </a:lvl1pPr>
          </a:lstStyle>
          <a:p>
            <a:r>
              <a:rPr lang="en-US"/>
              <a:t>Click to Edit Master Subtitle Style</a:t>
            </a:r>
          </a:p>
        </p:txBody>
      </p:sp>
    </p:spTree>
    <p:extLst>
      <p:ext uri="{BB962C8B-B14F-4D97-AF65-F5344CB8AC3E}">
        <p14:creationId xmlns:p14="http://schemas.microsoft.com/office/powerpoint/2010/main" val="14893583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896938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5926" y="457200"/>
            <a:ext cx="2035175" cy="4895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5639" y="457200"/>
            <a:ext cx="5957887" cy="4895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552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2" y="304800"/>
            <a:ext cx="7435849" cy="838200"/>
          </a:xfrm>
        </p:spPr>
        <p:txBody>
          <a:bodyPr/>
          <a:lstStyle/>
          <a:p>
            <a:r>
              <a:rPr lang="en-US" dirty="0"/>
              <a:t>Click to edit Master title style</a:t>
            </a:r>
          </a:p>
        </p:txBody>
      </p:sp>
      <p:sp>
        <p:nvSpPr>
          <p:cNvPr id="3" name="Content Placeholder 2"/>
          <p:cNvSpPr>
            <a:spLocks noGrp="1"/>
          </p:cNvSpPr>
          <p:nvPr>
            <p:ph idx="1"/>
          </p:nvPr>
        </p:nvSpPr>
        <p:spPr>
          <a:xfrm>
            <a:off x="793752" y="1600201"/>
            <a:ext cx="7435849"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p:nvPr>
        </p:nvSpPr>
        <p:spPr>
          <a:xfrm>
            <a:off x="793752"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dirty="0"/>
              <a:t>Click to edit Master text styles</a:t>
            </a:r>
          </a:p>
        </p:txBody>
      </p:sp>
      <p:sp>
        <p:nvSpPr>
          <p:cNvPr id="10" name="Text Placeholder 9"/>
          <p:cNvSpPr>
            <a:spLocks noGrp="1"/>
          </p:cNvSpPr>
          <p:nvPr>
            <p:ph type="body" sz="quarter" idx="11"/>
          </p:nvPr>
        </p:nvSpPr>
        <p:spPr>
          <a:xfrm>
            <a:off x="793750" y="6372424"/>
            <a:ext cx="7461250" cy="307777"/>
          </a:xfrm>
        </p:spPr>
        <p:txBody>
          <a:bodyPr anchor="b">
            <a:spAutoFit/>
          </a:bodyPr>
          <a:lstStyle>
            <a:lvl1pPr algn="l" defTabSz="80479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a:t>Click to edit Master text styles</a:t>
            </a:r>
          </a:p>
        </p:txBody>
      </p:sp>
    </p:spTree>
    <p:extLst>
      <p:ext uri="{BB962C8B-B14F-4D97-AF65-F5344CB8AC3E}">
        <p14:creationId xmlns:p14="http://schemas.microsoft.com/office/powerpoint/2010/main" val="1724912260"/>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2" y="304800"/>
            <a:ext cx="7435849" cy="838200"/>
          </a:xfrm>
        </p:spPr>
        <p:txBody>
          <a:bodyPr/>
          <a:lstStyle/>
          <a:p>
            <a:r>
              <a:rPr lang="en-US" dirty="0"/>
              <a:t>Click to edit Master title style</a:t>
            </a:r>
          </a:p>
        </p:txBody>
      </p:sp>
      <p:sp>
        <p:nvSpPr>
          <p:cNvPr id="3" name="Content Placeholder 2"/>
          <p:cNvSpPr>
            <a:spLocks noGrp="1"/>
          </p:cNvSpPr>
          <p:nvPr>
            <p:ph idx="1"/>
          </p:nvPr>
        </p:nvSpPr>
        <p:spPr>
          <a:xfrm>
            <a:off x="793752" y="1600201"/>
            <a:ext cx="7435849"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p:nvPr>
        </p:nvSpPr>
        <p:spPr>
          <a:xfrm>
            <a:off x="793752"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dirty="0"/>
              <a:t>Click to edit Master text styles</a:t>
            </a:r>
          </a:p>
        </p:txBody>
      </p:sp>
      <p:sp>
        <p:nvSpPr>
          <p:cNvPr id="10" name="Text Placeholder 9"/>
          <p:cNvSpPr>
            <a:spLocks noGrp="1"/>
          </p:cNvSpPr>
          <p:nvPr>
            <p:ph type="body" sz="quarter" idx="11"/>
          </p:nvPr>
        </p:nvSpPr>
        <p:spPr>
          <a:xfrm>
            <a:off x="793750" y="6372424"/>
            <a:ext cx="7461250" cy="307777"/>
          </a:xfrm>
        </p:spPr>
        <p:txBody>
          <a:bodyPr anchor="b">
            <a:spAutoFit/>
          </a:bodyPr>
          <a:lstStyle>
            <a:lvl1pPr algn="l" defTabSz="80479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a:t>Click to edit Master text styles</a:t>
            </a:r>
          </a:p>
        </p:txBody>
      </p:sp>
    </p:spTree>
    <p:extLst>
      <p:ext uri="{BB962C8B-B14F-4D97-AF65-F5344CB8AC3E}">
        <p14:creationId xmlns:p14="http://schemas.microsoft.com/office/powerpoint/2010/main" val="235434088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1295400"/>
            <a:ext cx="7772400" cy="990600"/>
          </a:xfrm>
        </p:spPr>
        <p:txBody>
          <a:bodyPr/>
          <a:lstStyle>
            <a:lvl1pPr algn="ctr">
              <a:defRPr sz="4400"/>
            </a:lvl1pPr>
          </a:lstStyle>
          <a:p>
            <a:r>
              <a:rPr lang="en-US" dirty="0"/>
              <a:t>Click to edit Master title style</a:t>
            </a:r>
          </a:p>
        </p:txBody>
      </p:sp>
      <p:sp>
        <p:nvSpPr>
          <p:cNvPr id="16387" name="Rectangle 3"/>
          <p:cNvSpPr>
            <a:spLocks noGrp="1" noChangeArrowheads="1"/>
          </p:cNvSpPr>
          <p:nvPr>
            <p:ph type="subTitle" idx="1"/>
          </p:nvPr>
        </p:nvSpPr>
        <p:spPr>
          <a:xfrm>
            <a:off x="685800" y="2209800"/>
            <a:ext cx="7772400" cy="685800"/>
          </a:xfrm>
        </p:spPr>
        <p:txBody>
          <a:bodyPr/>
          <a:lstStyle>
            <a:lvl1pPr marL="0" indent="0" algn="ctr">
              <a:buFontTx/>
              <a:buNone/>
              <a:defRPr sz="2800">
                <a:latin typeface="Candara"/>
                <a:cs typeface="Candara"/>
              </a:defRPr>
            </a:lvl1pPr>
          </a:lstStyle>
          <a:p>
            <a:r>
              <a:rPr lang="en-US" dirty="0"/>
              <a:t>Click to edit Master subtitle style</a:t>
            </a:r>
          </a:p>
        </p:txBody>
      </p:sp>
    </p:spTree>
    <p:extLst>
      <p:ext uri="{BB962C8B-B14F-4D97-AF65-F5344CB8AC3E}">
        <p14:creationId xmlns:p14="http://schemas.microsoft.com/office/powerpoint/2010/main" val="2449842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a:latin typeface="Candara"/>
                <a:cs typeface="Candara"/>
              </a:defRPr>
            </a:lvl2pPr>
            <a:lvl3pPr>
              <a:defRPr>
                <a:latin typeface="Candara"/>
                <a:cs typeface="Candara"/>
              </a:defRPr>
            </a:lvl3pPr>
            <a:lvl4pPr>
              <a:defRPr>
                <a:latin typeface="Candara"/>
                <a:cs typeface="Candara"/>
              </a:defRPr>
            </a:lvl4pPr>
            <a:lvl5pPr>
              <a:defRPr>
                <a:latin typeface="Candara"/>
                <a:cs typeface="Candar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3830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5" y="2906713"/>
            <a:ext cx="7772400" cy="1500187"/>
          </a:xfrm>
        </p:spPr>
        <p:txBody>
          <a:bodyPr anchor="b"/>
          <a:lstStyle>
            <a:lvl1pPr marL="0" indent="0">
              <a:buNone/>
              <a:defRPr sz="2000"/>
            </a:lvl1pPr>
            <a:lvl2pPr marL="457123" indent="0">
              <a:buNone/>
              <a:defRPr sz="1800"/>
            </a:lvl2pPr>
            <a:lvl3pPr marL="914247" indent="0">
              <a:buNone/>
              <a:defRPr sz="1600"/>
            </a:lvl3pPr>
            <a:lvl4pPr marL="1371370" indent="0">
              <a:buNone/>
              <a:defRPr sz="1400"/>
            </a:lvl4pPr>
            <a:lvl5pPr marL="1828491" indent="0">
              <a:buNone/>
              <a:defRPr sz="1400"/>
            </a:lvl5pPr>
            <a:lvl6pPr marL="2285616" indent="0">
              <a:buNone/>
              <a:defRPr sz="1400"/>
            </a:lvl6pPr>
            <a:lvl7pPr marL="2742738" indent="0">
              <a:buNone/>
              <a:defRPr sz="1400"/>
            </a:lvl7pPr>
            <a:lvl8pPr marL="3199863" indent="0">
              <a:buNone/>
              <a:defRPr sz="1400"/>
            </a:lvl8pPr>
            <a:lvl9pPr marL="3656985" indent="0">
              <a:buNone/>
              <a:defRPr sz="1400"/>
            </a:lvl9pPr>
          </a:lstStyle>
          <a:p>
            <a:pPr lvl="0"/>
            <a:r>
              <a:rPr lang="en-US"/>
              <a:t>Click to edit Master text styles</a:t>
            </a:r>
          </a:p>
        </p:txBody>
      </p:sp>
    </p:spTree>
    <p:extLst>
      <p:ext uri="{BB962C8B-B14F-4D97-AF65-F5344CB8AC3E}">
        <p14:creationId xmlns:p14="http://schemas.microsoft.com/office/powerpoint/2010/main" val="1661738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2" y="1752600"/>
            <a:ext cx="3200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14800" y="1752600"/>
            <a:ext cx="3200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2584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3" indent="0">
              <a:buNone/>
              <a:defRPr sz="2000" b="1"/>
            </a:lvl2pPr>
            <a:lvl3pPr marL="914247" indent="0">
              <a:buNone/>
              <a:defRPr sz="1800" b="1"/>
            </a:lvl3pPr>
            <a:lvl4pPr marL="1371370" indent="0">
              <a:buNone/>
              <a:defRPr sz="1600" b="1"/>
            </a:lvl4pPr>
            <a:lvl5pPr marL="1828491" indent="0">
              <a:buNone/>
              <a:defRPr sz="1600" b="1"/>
            </a:lvl5pPr>
            <a:lvl6pPr marL="2285616" indent="0">
              <a:buNone/>
              <a:defRPr sz="1600" b="1"/>
            </a:lvl6pPr>
            <a:lvl7pPr marL="2742738" indent="0">
              <a:buNone/>
              <a:defRPr sz="1600" b="1"/>
            </a:lvl7pPr>
            <a:lvl8pPr marL="3199863" indent="0">
              <a:buNone/>
              <a:defRPr sz="1600" b="1"/>
            </a:lvl8pPr>
            <a:lvl9pPr marL="365698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23" indent="0">
              <a:buNone/>
              <a:defRPr sz="2000" b="1"/>
            </a:lvl2pPr>
            <a:lvl3pPr marL="914247" indent="0">
              <a:buNone/>
              <a:defRPr sz="1800" b="1"/>
            </a:lvl3pPr>
            <a:lvl4pPr marL="1371370" indent="0">
              <a:buNone/>
              <a:defRPr sz="1600" b="1"/>
            </a:lvl4pPr>
            <a:lvl5pPr marL="1828491" indent="0">
              <a:buNone/>
              <a:defRPr sz="1600" b="1"/>
            </a:lvl5pPr>
            <a:lvl6pPr marL="2285616" indent="0">
              <a:buNone/>
              <a:defRPr sz="1600" b="1"/>
            </a:lvl6pPr>
            <a:lvl7pPr marL="2742738" indent="0">
              <a:buNone/>
              <a:defRPr sz="1600" b="1"/>
            </a:lvl7pPr>
            <a:lvl8pPr marL="3199863" indent="0">
              <a:buNone/>
              <a:defRPr sz="1600" b="1"/>
            </a:lvl8pPr>
            <a:lvl9pPr marL="365698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161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4" name="Content Placeholder 2"/>
          <p:cNvSpPr>
            <a:spLocks noGrp="1"/>
          </p:cNvSpPr>
          <p:nvPr>
            <p:ph idx="1"/>
          </p:nvPr>
        </p:nvSpPr>
        <p:spPr>
          <a:xfrm>
            <a:off x="838200" y="1371600"/>
            <a:ext cx="6477000" cy="4724400"/>
          </a:xfrm>
        </p:spPr>
        <p:txBody>
          <a:bodyPr/>
          <a:lstStyle>
            <a:lvl1pPr>
              <a:buFontTx/>
              <a:buNone/>
              <a:defRPr>
                <a:solidFill>
                  <a:schemeClr val="tx1"/>
                </a:solidFill>
                <a:latin typeface="Candara"/>
                <a:cs typeface="Candara"/>
              </a:defRPr>
            </a:lvl1pPr>
            <a:lvl2pPr>
              <a:buFontTx/>
              <a:buNone/>
              <a:defRPr sz="1600">
                <a:solidFill>
                  <a:schemeClr val="tx1"/>
                </a:solidFill>
                <a:latin typeface="Candara"/>
                <a:cs typeface="Candara"/>
              </a:defRPr>
            </a:lvl2pPr>
            <a:lvl3pPr>
              <a:buFontTx/>
              <a:buNone/>
              <a:defRPr sz="1600">
                <a:solidFill>
                  <a:schemeClr val="tx1"/>
                </a:solidFill>
                <a:latin typeface="Candara"/>
                <a:cs typeface="Candara"/>
              </a:defRPr>
            </a:lvl3pPr>
            <a:lvl4pPr>
              <a:buFontTx/>
              <a:buNone/>
              <a:defRPr sz="1600">
                <a:solidFill>
                  <a:schemeClr val="tx1"/>
                </a:solidFill>
                <a:latin typeface="Candara"/>
                <a:cs typeface="Candara"/>
              </a:defRPr>
            </a:lvl4pPr>
            <a:lvl5pPr>
              <a:buFontTx/>
              <a:buNone/>
              <a:defRPr sz="1600">
                <a:solidFill>
                  <a:schemeClr val="tx1"/>
                </a:solidFill>
                <a:latin typeface="Candara"/>
                <a:cs typeface="Candar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8039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03869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728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atin typeface="Candara"/>
                <a:cs typeface="Candara"/>
              </a:defRPr>
            </a:lvl2pPr>
            <a:lvl3pPr>
              <a:defRPr sz="2400">
                <a:latin typeface="Candara"/>
                <a:cs typeface="Candara"/>
              </a:defRPr>
            </a:lvl3pPr>
            <a:lvl4pPr>
              <a:defRPr sz="2000">
                <a:latin typeface="Candara"/>
                <a:cs typeface="Candara"/>
              </a:defRPr>
            </a:lvl4pPr>
            <a:lvl5pPr>
              <a:defRPr sz="2000">
                <a:latin typeface="Candara"/>
                <a:cs typeface="Candar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123" indent="0">
              <a:buNone/>
              <a:defRPr sz="1200"/>
            </a:lvl2pPr>
            <a:lvl3pPr marL="914247" indent="0">
              <a:buNone/>
              <a:defRPr sz="1000"/>
            </a:lvl3pPr>
            <a:lvl4pPr marL="1371370" indent="0">
              <a:buNone/>
              <a:defRPr sz="900"/>
            </a:lvl4pPr>
            <a:lvl5pPr marL="1828491" indent="0">
              <a:buNone/>
              <a:defRPr sz="900"/>
            </a:lvl5pPr>
            <a:lvl6pPr marL="2285616" indent="0">
              <a:buNone/>
              <a:defRPr sz="900"/>
            </a:lvl6pPr>
            <a:lvl7pPr marL="2742738" indent="0">
              <a:buNone/>
              <a:defRPr sz="900"/>
            </a:lvl7pPr>
            <a:lvl8pPr marL="3199863" indent="0">
              <a:buNone/>
              <a:defRPr sz="900"/>
            </a:lvl8pPr>
            <a:lvl9pPr marL="3656985" indent="0">
              <a:buNone/>
              <a:defRPr sz="900"/>
            </a:lvl9pPr>
          </a:lstStyle>
          <a:p>
            <a:pPr lvl="0"/>
            <a:r>
              <a:rPr lang="en-US"/>
              <a:t>Click to edit Master text styles</a:t>
            </a:r>
          </a:p>
        </p:txBody>
      </p:sp>
    </p:spTree>
    <p:extLst>
      <p:ext uri="{BB962C8B-B14F-4D97-AF65-F5344CB8AC3E}">
        <p14:creationId xmlns:p14="http://schemas.microsoft.com/office/powerpoint/2010/main" val="1064331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3" indent="0">
              <a:buNone/>
              <a:defRPr sz="2800"/>
            </a:lvl2pPr>
            <a:lvl3pPr marL="914247" indent="0">
              <a:buNone/>
              <a:defRPr sz="2400"/>
            </a:lvl3pPr>
            <a:lvl4pPr marL="1371370" indent="0">
              <a:buNone/>
              <a:defRPr sz="2000"/>
            </a:lvl4pPr>
            <a:lvl5pPr marL="1828491" indent="0">
              <a:buNone/>
              <a:defRPr sz="2000"/>
            </a:lvl5pPr>
            <a:lvl6pPr marL="2285616" indent="0">
              <a:buNone/>
              <a:defRPr sz="2000"/>
            </a:lvl6pPr>
            <a:lvl7pPr marL="2742738" indent="0">
              <a:buNone/>
              <a:defRPr sz="2000"/>
            </a:lvl7pPr>
            <a:lvl8pPr marL="3199863" indent="0">
              <a:buNone/>
              <a:defRPr sz="2000"/>
            </a:lvl8pPr>
            <a:lvl9pPr marL="3656985"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3" indent="0">
              <a:buNone/>
              <a:defRPr sz="1200"/>
            </a:lvl2pPr>
            <a:lvl3pPr marL="914247" indent="0">
              <a:buNone/>
              <a:defRPr sz="1000"/>
            </a:lvl3pPr>
            <a:lvl4pPr marL="1371370" indent="0">
              <a:buNone/>
              <a:defRPr sz="900"/>
            </a:lvl4pPr>
            <a:lvl5pPr marL="1828491" indent="0">
              <a:buNone/>
              <a:defRPr sz="900"/>
            </a:lvl5pPr>
            <a:lvl6pPr marL="2285616" indent="0">
              <a:buNone/>
              <a:defRPr sz="900"/>
            </a:lvl6pPr>
            <a:lvl7pPr marL="2742738" indent="0">
              <a:buNone/>
              <a:defRPr sz="900"/>
            </a:lvl7pPr>
            <a:lvl8pPr marL="3199863" indent="0">
              <a:buNone/>
              <a:defRPr sz="900"/>
            </a:lvl8pPr>
            <a:lvl9pPr marL="3656985" indent="0">
              <a:buNone/>
              <a:defRPr sz="900"/>
            </a:lvl9pPr>
          </a:lstStyle>
          <a:p>
            <a:pPr lvl="0"/>
            <a:r>
              <a:rPr lang="en-US" dirty="0"/>
              <a:t>Click to edit Master text styles</a:t>
            </a:r>
          </a:p>
        </p:txBody>
      </p:sp>
    </p:spTree>
    <p:extLst>
      <p:ext uri="{BB962C8B-B14F-4D97-AF65-F5344CB8AC3E}">
        <p14:creationId xmlns:p14="http://schemas.microsoft.com/office/powerpoint/2010/main" val="2020031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2pPr>
              <a:defRPr>
                <a:latin typeface="Candara"/>
                <a:cs typeface="Candara"/>
              </a:defRPr>
            </a:lvl2pPr>
            <a:lvl3pPr>
              <a:defRPr>
                <a:latin typeface="Candara"/>
                <a:cs typeface="Candara"/>
              </a:defRPr>
            </a:lvl3pPr>
            <a:lvl4pPr>
              <a:defRPr>
                <a:latin typeface="Candara"/>
                <a:cs typeface="Candara"/>
              </a:defRPr>
            </a:lvl4pPr>
            <a:lvl5pPr>
              <a:defRPr>
                <a:latin typeface="Candara"/>
                <a:cs typeface="Candar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0270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76900" y="838200"/>
            <a:ext cx="1638300" cy="52578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62000" y="838200"/>
            <a:ext cx="4762500" cy="5257800"/>
          </a:xfrm>
        </p:spPr>
        <p:txBody>
          <a:bodyPr vert="eaVert"/>
          <a:lstStyle>
            <a:lvl2pPr>
              <a:defRPr>
                <a:latin typeface="Candara"/>
                <a:cs typeface="Candara"/>
              </a:defRPr>
            </a:lvl2pPr>
            <a:lvl3pPr>
              <a:defRPr>
                <a:latin typeface="Candara"/>
                <a:cs typeface="Candara"/>
              </a:defRPr>
            </a:lvl3pPr>
            <a:lvl4pPr>
              <a:defRPr>
                <a:latin typeface="Candara"/>
                <a:cs typeface="Candara"/>
              </a:defRPr>
            </a:lvl4pPr>
            <a:lvl5pPr>
              <a:defRPr>
                <a:latin typeface="Candara"/>
                <a:cs typeface="Candar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1669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3"/>
            <a:ext cx="6400800" cy="1752600"/>
          </a:xfrm>
        </p:spPr>
        <p:txBody>
          <a:bodyPr/>
          <a:lstStyle>
            <a:lvl1pPr marL="0" indent="0" algn="ctr">
              <a:buNone/>
              <a:defRPr>
                <a:solidFill>
                  <a:schemeClr val="tx1">
                    <a:tint val="75000"/>
                  </a:schemeClr>
                </a:solidFill>
              </a:defRPr>
            </a:lvl1pPr>
            <a:lvl2pPr marL="457123" indent="0" algn="ctr">
              <a:buNone/>
              <a:defRPr>
                <a:solidFill>
                  <a:schemeClr val="tx1">
                    <a:tint val="75000"/>
                  </a:schemeClr>
                </a:solidFill>
              </a:defRPr>
            </a:lvl2pPr>
            <a:lvl3pPr marL="914247" indent="0" algn="ctr">
              <a:buNone/>
              <a:defRPr>
                <a:solidFill>
                  <a:schemeClr val="tx1">
                    <a:tint val="75000"/>
                  </a:schemeClr>
                </a:solidFill>
              </a:defRPr>
            </a:lvl3pPr>
            <a:lvl4pPr marL="1371370" indent="0" algn="ctr">
              <a:buNone/>
              <a:defRPr>
                <a:solidFill>
                  <a:schemeClr val="tx1">
                    <a:tint val="75000"/>
                  </a:schemeClr>
                </a:solidFill>
              </a:defRPr>
            </a:lvl4pPr>
            <a:lvl5pPr marL="1828491" indent="0" algn="ctr">
              <a:buNone/>
              <a:defRPr>
                <a:solidFill>
                  <a:schemeClr val="tx1">
                    <a:tint val="75000"/>
                  </a:schemeClr>
                </a:solidFill>
              </a:defRPr>
            </a:lvl5pPr>
            <a:lvl6pPr marL="2285616" indent="0" algn="ctr">
              <a:buNone/>
              <a:defRPr>
                <a:solidFill>
                  <a:schemeClr val="tx1">
                    <a:tint val="75000"/>
                  </a:schemeClr>
                </a:solidFill>
              </a:defRPr>
            </a:lvl6pPr>
            <a:lvl7pPr marL="2742738" indent="0" algn="ctr">
              <a:buNone/>
              <a:defRPr>
                <a:solidFill>
                  <a:schemeClr val="tx1">
                    <a:tint val="75000"/>
                  </a:schemeClr>
                </a:solidFill>
              </a:defRPr>
            </a:lvl7pPr>
            <a:lvl8pPr marL="3199863" indent="0" algn="ctr">
              <a:buNone/>
              <a:defRPr>
                <a:solidFill>
                  <a:schemeClr val="tx1">
                    <a:tint val="75000"/>
                  </a:schemeClr>
                </a:solidFill>
              </a:defRPr>
            </a:lvl8pPr>
            <a:lvl9pPr marL="365698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829227-7C1F-094F-B078-47E07FA5D2A6}" type="slidenum">
              <a:rPr lang="en-US" smtClean="0"/>
              <a:pPr/>
              <a:t>‹#›</a:t>
            </a:fld>
            <a:endParaRPr lang="en-US" dirty="0"/>
          </a:p>
        </p:txBody>
      </p:sp>
    </p:spTree>
    <p:extLst>
      <p:ext uri="{BB962C8B-B14F-4D97-AF65-F5344CB8AC3E}">
        <p14:creationId xmlns:p14="http://schemas.microsoft.com/office/powerpoint/2010/main" val="1310141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124200" y="6629403"/>
            <a:ext cx="2895600" cy="244475"/>
          </a:xfrm>
        </p:spPr>
        <p:txBody>
          <a:bodyPr/>
          <a:lstStyle/>
          <a:p>
            <a:endParaRPr lang="en-US" dirty="0"/>
          </a:p>
        </p:txBody>
      </p:sp>
      <p:sp>
        <p:nvSpPr>
          <p:cNvPr id="6" name="Slide Number Placeholder 5"/>
          <p:cNvSpPr>
            <a:spLocks noGrp="1"/>
          </p:cNvSpPr>
          <p:nvPr>
            <p:ph type="sldNum" sz="quarter" idx="12"/>
          </p:nvPr>
        </p:nvSpPr>
        <p:spPr/>
        <p:txBody>
          <a:bodyPr/>
          <a:lstStyle/>
          <a:p>
            <a:fld id="{95829227-7C1F-094F-B078-47E07FA5D2A6}" type="slidenum">
              <a:rPr lang="en-US" smtClean="0"/>
              <a:pPr/>
              <a:t>‹#›</a:t>
            </a:fld>
            <a:endParaRPr lang="en-US" dirty="0"/>
          </a:p>
        </p:txBody>
      </p:sp>
    </p:spTree>
    <p:extLst>
      <p:ext uri="{BB962C8B-B14F-4D97-AF65-F5344CB8AC3E}">
        <p14:creationId xmlns:p14="http://schemas.microsoft.com/office/powerpoint/2010/main" val="1024510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03"/>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5" y="2906713"/>
            <a:ext cx="7772400" cy="1500187"/>
          </a:xfrm>
        </p:spPr>
        <p:txBody>
          <a:bodyPr anchor="b"/>
          <a:lstStyle>
            <a:lvl1pPr marL="0" indent="0">
              <a:buNone/>
              <a:defRPr sz="2000">
                <a:solidFill>
                  <a:schemeClr val="tx1">
                    <a:tint val="75000"/>
                  </a:schemeClr>
                </a:solidFill>
              </a:defRPr>
            </a:lvl1pPr>
            <a:lvl2pPr marL="457123" indent="0">
              <a:buNone/>
              <a:defRPr sz="1800">
                <a:solidFill>
                  <a:schemeClr val="tx1">
                    <a:tint val="75000"/>
                  </a:schemeClr>
                </a:solidFill>
              </a:defRPr>
            </a:lvl2pPr>
            <a:lvl3pPr marL="914247" indent="0">
              <a:buNone/>
              <a:defRPr sz="1600">
                <a:solidFill>
                  <a:schemeClr val="tx1">
                    <a:tint val="75000"/>
                  </a:schemeClr>
                </a:solidFill>
              </a:defRPr>
            </a:lvl3pPr>
            <a:lvl4pPr marL="1371370" indent="0">
              <a:buNone/>
              <a:defRPr sz="1400">
                <a:solidFill>
                  <a:schemeClr val="tx1">
                    <a:tint val="75000"/>
                  </a:schemeClr>
                </a:solidFill>
              </a:defRPr>
            </a:lvl4pPr>
            <a:lvl5pPr marL="1828491" indent="0">
              <a:buNone/>
              <a:defRPr sz="1400">
                <a:solidFill>
                  <a:schemeClr val="tx1">
                    <a:tint val="75000"/>
                  </a:schemeClr>
                </a:solidFill>
              </a:defRPr>
            </a:lvl5pPr>
            <a:lvl6pPr marL="2285616" indent="0">
              <a:buNone/>
              <a:defRPr sz="1400">
                <a:solidFill>
                  <a:schemeClr val="tx1">
                    <a:tint val="75000"/>
                  </a:schemeClr>
                </a:solidFill>
              </a:defRPr>
            </a:lvl6pPr>
            <a:lvl7pPr marL="2742738" indent="0">
              <a:buNone/>
              <a:defRPr sz="1400">
                <a:solidFill>
                  <a:schemeClr val="tx1">
                    <a:tint val="75000"/>
                  </a:schemeClr>
                </a:solidFill>
              </a:defRPr>
            </a:lvl7pPr>
            <a:lvl8pPr marL="3199863" indent="0">
              <a:buNone/>
              <a:defRPr sz="1400">
                <a:solidFill>
                  <a:schemeClr val="tx1">
                    <a:tint val="75000"/>
                  </a:schemeClr>
                </a:solidFill>
              </a:defRPr>
            </a:lvl8pPr>
            <a:lvl9pPr marL="365698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829227-7C1F-094F-B078-47E07FA5D2A6}" type="slidenum">
              <a:rPr lang="en-US" smtClean="0"/>
              <a:pPr/>
              <a:t>‹#›</a:t>
            </a:fld>
            <a:endParaRPr lang="en-US" dirty="0"/>
          </a:p>
        </p:txBody>
      </p:sp>
    </p:spTree>
    <p:extLst>
      <p:ext uri="{BB962C8B-B14F-4D97-AF65-F5344CB8AC3E}">
        <p14:creationId xmlns:p14="http://schemas.microsoft.com/office/powerpoint/2010/main" val="3257333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829227-7C1F-094F-B078-47E07FA5D2A6}" type="slidenum">
              <a:rPr lang="en-US" smtClean="0"/>
              <a:pPr/>
              <a:t>‹#›</a:t>
            </a:fld>
            <a:endParaRPr lang="en-US" dirty="0"/>
          </a:p>
        </p:txBody>
      </p:sp>
    </p:spTree>
    <p:extLst>
      <p:ext uri="{BB962C8B-B14F-4D97-AF65-F5344CB8AC3E}">
        <p14:creationId xmlns:p14="http://schemas.microsoft.com/office/powerpoint/2010/main" val="1301230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3" indent="0">
              <a:buNone/>
              <a:defRPr sz="2000" b="1"/>
            </a:lvl2pPr>
            <a:lvl3pPr marL="914247" indent="0">
              <a:buNone/>
              <a:defRPr sz="1800" b="1"/>
            </a:lvl3pPr>
            <a:lvl4pPr marL="1371370" indent="0">
              <a:buNone/>
              <a:defRPr sz="1600" b="1"/>
            </a:lvl4pPr>
            <a:lvl5pPr marL="1828491" indent="0">
              <a:buNone/>
              <a:defRPr sz="1600" b="1"/>
            </a:lvl5pPr>
            <a:lvl6pPr marL="2285616" indent="0">
              <a:buNone/>
              <a:defRPr sz="1600" b="1"/>
            </a:lvl6pPr>
            <a:lvl7pPr marL="2742738" indent="0">
              <a:buNone/>
              <a:defRPr sz="1600" b="1"/>
            </a:lvl7pPr>
            <a:lvl8pPr marL="3199863" indent="0">
              <a:buNone/>
              <a:defRPr sz="1600" b="1"/>
            </a:lvl8pPr>
            <a:lvl9pPr marL="365698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23" indent="0">
              <a:buNone/>
              <a:defRPr sz="2000" b="1"/>
            </a:lvl2pPr>
            <a:lvl3pPr marL="914247" indent="0">
              <a:buNone/>
              <a:defRPr sz="1800" b="1"/>
            </a:lvl3pPr>
            <a:lvl4pPr marL="1371370" indent="0">
              <a:buNone/>
              <a:defRPr sz="1600" b="1"/>
            </a:lvl4pPr>
            <a:lvl5pPr marL="1828491" indent="0">
              <a:buNone/>
              <a:defRPr sz="1600" b="1"/>
            </a:lvl5pPr>
            <a:lvl6pPr marL="2285616" indent="0">
              <a:buNone/>
              <a:defRPr sz="1600" b="1"/>
            </a:lvl6pPr>
            <a:lvl7pPr marL="2742738" indent="0">
              <a:buNone/>
              <a:defRPr sz="1600" b="1"/>
            </a:lvl7pPr>
            <a:lvl8pPr marL="3199863" indent="0">
              <a:buNone/>
              <a:defRPr sz="1600" b="1"/>
            </a:lvl8pPr>
            <a:lvl9pPr marL="365698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829227-7C1F-094F-B078-47E07FA5D2A6}" type="slidenum">
              <a:rPr lang="en-US" smtClean="0"/>
              <a:pPr/>
              <a:t>‹#›</a:t>
            </a:fld>
            <a:endParaRPr lang="en-US" dirty="0"/>
          </a:p>
        </p:txBody>
      </p:sp>
    </p:spTree>
    <p:extLst>
      <p:ext uri="{BB962C8B-B14F-4D97-AF65-F5344CB8AC3E}">
        <p14:creationId xmlns:p14="http://schemas.microsoft.com/office/powerpoint/2010/main" val="292406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60" indent="0">
              <a:buNone/>
              <a:defRPr sz="1800"/>
            </a:lvl2pPr>
            <a:lvl3pPr marL="914320" indent="0">
              <a:buNone/>
              <a:defRPr sz="1600"/>
            </a:lvl3pPr>
            <a:lvl4pPr marL="1371481" indent="0">
              <a:buNone/>
              <a:defRPr sz="1400"/>
            </a:lvl4pPr>
            <a:lvl5pPr marL="1828641" indent="0">
              <a:buNone/>
              <a:defRPr sz="1400"/>
            </a:lvl5pPr>
            <a:lvl6pPr marL="2285801" indent="0">
              <a:buNone/>
              <a:defRPr sz="1400"/>
            </a:lvl6pPr>
            <a:lvl7pPr marL="2742961" indent="0">
              <a:buNone/>
              <a:defRPr sz="1400"/>
            </a:lvl7pPr>
            <a:lvl8pPr marL="3200121" indent="0">
              <a:buNone/>
              <a:defRPr sz="1400"/>
            </a:lvl8pPr>
            <a:lvl9pPr marL="3657282" indent="0">
              <a:buNone/>
              <a:defRPr sz="1400"/>
            </a:lvl9pPr>
          </a:lstStyle>
          <a:p>
            <a:pPr lvl="0"/>
            <a:r>
              <a:rPr lang="en-US"/>
              <a:t>Click to edit Master text styles</a:t>
            </a:r>
          </a:p>
        </p:txBody>
      </p:sp>
    </p:spTree>
    <p:extLst>
      <p:ext uri="{BB962C8B-B14F-4D97-AF65-F5344CB8AC3E}">
        <p14:creationId xmlns:p14="http://schemas.microsoft.com/office/powerpoint/2010/main" val="202951375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829227-7C1F-094F-B078-47E07FA5D2A6}" type="slidenum">
              <a:rPr lang="en-US" smtClean="0"/>
              <a:pPr/>
              <a:t>‹#›</a:t>
            </a:fld>
            <a:endParaRPr lang="en-US" dirty="0"/>
          </a:p>
        </p:txBody>
      </p:sp>
    </p:spTree>
    <p:extLst>
      <p:ext uri="{BB962C8B-B14F-4D97-AF65-F5344CB8AC3E}">
        <p14:creationId xmlns:p14="http://schemas.microsoft.com/office/powerpoint/2010/main" val="2553958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5829227-7C1F-094F-B078-47E07FA5D2A6}" type="slidenum">
              <a:rPr lang="en-US" smtClean="0"/>
              <a:pPr/>
              <a:t>‹#›</a:t>
            </a:fld>
            <a:endParaRPr lang="en-US" dirty="0"/>
          </a:p>
        </p:txBody>
      </p:sp>
    </p:spTree>
    <p:extLst>
      <p:ext uri="{BB962C8B-B14F-4D97-AF65-F5344CB8AC3E}">
        <p14:creationId xmlns:p14="http://schemas.microsoft.com/office/powerpoint/2010/main" val="161444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123" indent="0">
              <a:buNone/>
              <a:defRPr sz="1200"/>
            </a:lvl2pPr>
            <a:lvl3pPr marL="914247" indent="0">
              <a:buNone/>
              <a:defRPr sz="1000"/>
            </a:lvl3pPr>
            <a:lvl4pPr marL="1371370" indent="0">
              <a:buNone/>
              <a:defRPr sz="900"/>
            </a:lvl4pPr>
            <a:lvl5pPr marL="1828491" indent="0">
              <a:buNone/>
              <a:defRPr sz="900"/>
            </a:lvl5pPr>
            <a:lvl6pPr marL="2285616" indent="0">
              <a:buNone/>
              <a:defRPr sz="900"/>
            </a:lvl6pPr>
            <a:lvl7pPr marL="2742738" indent="0">
              <a:buNone/>
              <a:defRPr sz="900"/>
            </a:lvl7pPr>
            <a:lvl8pPr marL="3199863" indent="0">
              <a:buNone/>
              <a:defRPr sz="900"/>
            </a:lvl8pPr>
            <a:lvl9pPr marL="365698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829227-7C1F-094F-B078-47E07FA5D2A6}" type="slidenum">
              <a:rPr lang="en-US" smtClean="0"/>
              <a:pPr/>
              <a:t>‹#›</a:t>
            </a:fld>
            <a:endParaRPr lang="en-US" dirty="0"/>
          </a:p>
        </p:txBody>
      </p:sp>
    </p:spTree>
    <p:extLst>
      <p:ext uri="{BB962C8B-B14F-4D97-AF65-F5344CB8AC3E}">
        <p14:creationId xmlns:p14="http://schemas.microsoft.com/office/powerpoint/2010/main" val="794967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3" indent="0">
              <a:buNone/>
              <a:defRPr sz="2800"/>
            </a:lvl2pPr>
            <a:lvl3pPr marL="914247" indent="0">
              <a:buNone/>
              <a:defRPr sz="2400"/>
            </a:lvl3pPr>
            <a:lvl4pPr marL="1371370" indent="0">
              <a:buNone/>
              <a:defRPr sz="2000"/>
            </a:lvl4pPr>
            <a:lvl5pPr marL="1828491" indent="0">
              <a:buNone/>
              <a:defRPr sz="2000"/>
            </a:lvl5pPr>
            <a:lvl6pPr marL="2285616" indent="0">
              <a:buNone/>
              <a:defRPr sz="2000"/>
            </a:lvl6pPr>
            <a:lvl7pPr marL="2742738" indent="0">
              <a:buNone/>
              <a:defRPr sz="2000"/>
            </a:lvl7pPr>
            <a:lvl8pPr marL="3199863" indent="0">
              <a:buNone/>
              <a:defRPr sz="2000"/>
            </a:lvl8pPr>
            <a:lvl9pPr marL="3656985"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3" indent="0">
              <a:buNone/>
              <a:defRPr sz="1200"/>
            </a:lvl2pPr>
            <a:lvl3pPr marL="914247" indent="0">
              <a:buNone/>
              <a:defRPr sz="1000"/>
            </a:lvl3pPr>
            <a:lvl4pPr marL="1371370" indent="0">
              <a:buNone/>
              <a:defRPr sz="900"/>
            </a:lvl4pPr>
            <a:lvl5pPr marL="1828491" indent="0">
              <a:buNone/>
              <a:defRPr sz="900"/>
            </a:lvl5pPr>
            <a:lvl6pPr marL="2285616" indent="0">
              <a:buNone/>
              <a:defRPr sz="900"/>
            </a:lvl6pPr>
            <a:lvl7pPr marL="2742738" indent="0">
              <a:buNone/>
              <a:defRPr sz="900"/>
            </a:lvl7pPr>
            <a:lvl8pPr marL="3199863" indent="0">
              <a:buNone/>
              <a:defRPr sz="900"/>
            </a:lvl8pPr>
            <a:lvl9pPr marL="365698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829227-7C1F-094F-B078-47E07FA5D2A6}" type="slidenum">
              <a:rPr lang="en-US" smtClean="0"/>
              <a:pPr/>
              <a:t>‹#›</a:t>
            </a:fld>
            <a:endParaRPr lang="en-US" dirty="0"/>
          </a:p>
        </p:txBody>
      </p:sp>
    </p:spTree>
    <p:extLst>
      <p:ext uri="{BB962C8B-B14F-4D97-AF65-F5344CB8AC3E}">
        <p14:creationId xmlns:p14="http://schemas.microsoft.com/office/powerpoint/2010/main" val="1753921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829227-7C1F-094F-B078-47E07FA5D2A6}" type="slidenum">
              <a:rPr lang="en-US" smtClean="0"/>
              <a:pPr/>
              <a:t>‹#›</a:t>
            </a:fld>
            <a:endParaRPr lang="en-US" dirty="0"/>
          </a:p>
        </p:txBody>
      </p:sp>
    </p:spTree>
    <p:extLst>
      <p:ext uri="{BB962C8B-B14F-4D97-AF65-F5344CB8AC3E}">
        <p14:creationId xmlns:p14="http://schemas.microsoft.com/office/powerpoint/2010/main" val="1536990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829227-7C1F-094F-B078-47E07FA5D2A6}" type="slidenum">
              <a:rPr lang="en-US" smtClean="0"/>
              <a:pPr/>
              <a:t>‹#›</a:t>
            </a:fld>
            <a:endParaRPr lang="en-US" dirty="0"/>
          </a:p>
        </p:txBody>
      </p:sp>
    </p:spTree>
    <p:extLst>
      <p:ext uri="{BB962C8B-B14F-4D97-AF65-F5344CB8AC3E}">
        <p14:creationId xmlns:p14="http://schemas.microsoft.com/office/powerpoint/2010/main" val="639063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56EC93-A9C2-43CB-8717-AE4CD91C5E76}" type="slidenum">
              <a:rPr lang="en-US"/>
              <a:pPr>
                <a:defRPr/>
              </a:pPr>
              <a:t>‹#›</a:t>
            </a:fld>
            <a:endParaRPr lang="en-US"/>
          </a:p>
        </p:txBody>
      </p:sp>
    </p:spTree>
    <p:extLst>
      <p:ext uri="{BB962C8B-B14F-4D97-AF65-F5344CB8AC3E}">
        <p14:creationId xmlns:p14="http://schemas.microsoft.com/office/powerpoint/2010/main" val="1879202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endParaRPr lang="en-US" sz="800" b="1" dirty="0">
              <a:latin typeface="Arial" charset="0"/>
            </a:endParaRPr>
          </a:p>
        </p:txBody>
      </p:sp>
    </p:spTree>
    <p:extLst>
      <p:ext uri="{BB962C8B-B14F-4D97-AF65-F5344CB8AC3E}">
        <p14:creationId xmlns:p14="http://schemas.microsoft.com/office/powerpoint/2010/main" val="23886559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endParaRPr lang="en-US" sz="800" b="1" dirty="0">
              <a:latin typeface="Arial" charset="0"/>
            </a:endParaRPr>
          </a:p>
        </p:txBody>
      </p:sp>
    </p:spTree>
    <p:extLst>
      <p:ext uri="{BB962C8B-B14F-4D97-AF65-F5344CB8AC3E}">
        <p14:creationId xmlns:p14="http://schemas.microsoft.com/office/powerpoint/2010/main" val="26813777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p>
        </p:txBody>
      </p:sp>
    </p:spTree>
    <p:extLst>
      <p:ext uri="{BB962C8B-B14F-4D97-AF65-F5344CB8AC3E}">
        <p14:creationId xmlns:p14="http://schemas.microsoft.com/office/powerpoint/2010/main" val="36494600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5638" y="1781176"/>
            <a:ext cx="3894137"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2175" y="1781176"/>
            <a:ext cx="3894138"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07176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Left Orange">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565276" y="1825625"/>
            <a:ext cx="69500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reeform 5"/>
          <p:cNvSpPr>
            <a:spLocks/>
          </p:cNvSpPr>
          <p:nvPr userDrawn="1"/>
        </p:nvSpPr>
        <p:spPr bwMode="auto">
          <a:xfrm rot="10800000">
            <a:off x="0" y="0"/>
            <a:ext cx="900000" cy="6858000"/>
          </a:xfrm>
          <a:custGeom>
            <a:avLst/>
            <a:gdLst>
              <a:gd name="T0" fmla="*/ 3248 w 3248"/>
              <a:gd name="T1" fmla="*/ 0 h 14251"/>
              <a:gd name="T2" fmla="*/ 0 w 3248"/>
              <a:gd name="T3" fmla="*/ 0 h 14251"/>
              <a:gd name="T4" fmla="*/ 2621 w 3248"/>
              <a:gd name="T5" fmla="*/ 7125 h 14251"/>
              <a:gd name="T6" fmla="*/ 0 w 3248"/>
              <a:gd name="T7" fmla="*/ 14251 h 14251"/>
              <a:gd name="T8" fmla="*/ 3248 w 3248"/>
              <a:gd name="T9" fmla="*/ 14251 h 14251"/>
              <a:gd name="T10" fmla="*/ 3248 w 3248"/>
              <a:gd name="T11" fmla="*/ 0 h 14251"/>
            </a:gdLst>
            <a:ahLst/>
            <a:cxnLst>
              <a:cxn ang="0">
                <a:pos x="T0" y="T1"/>
              </a:cxn>
              <a:cxn ang="0">
                <a:pos x="T2" y="T3"/>
              </a:cxn>
              <a:cxn ang="0">
                <a:pos x="T4" y="T5"/>
              </a:cxn>
              <a:cxn ang="0">
                <a:pos x="T6" y="T7"/>
              </a:cxn>
              <a:cxn ang="0">
                <a:pos x="T8" y="T9"/>
              </a:cxn>
              <a:cxn ang="0">
                <a:pos x="T10" y="T11"/>
              </a:cxn>
            </a:cxnLst>
            <a:rect l="0" t="0" r="r" b="b"/>
            <a:pathLst>
              <a:path w="3248" h="14251">
                <a:moveTo>
                  <a:pt x="3248" y="0"/>
                </a:moveTo>
                <a:cubicBezTo>
                  <a:pt x="0" y="0"/>
                  <a:pt x="0" y="0"/>
                  <a:pt x="0" y="0"/>
                </a:cubicBezTo>
                <a:cubicBezTo>
                  <a:pt x="1634" y="1919"/>
                  <a:pt x="2621" y="4407"/>
                  <a:pt x="2621" y="7125"/>
                </a:cubicBezTo>
                <a:cubicBezTo>
                  <a:pt x="2621" y="9844"/>
                  <a:pt x="1634" y="12331"/>
                  <a:pt x="0" y="14251"/>
                </a:cubicBezTo>
                <a:cubicBezTo>
                  <a:pt x="3248" y="14251"/>
                  <a:pt x="3248" y="14251"/>
                  <a:pt x="3248" y="14251"/>
                </a:cubicBezTo>
                <a:lnTo>
                  <a:pt x="324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3" name="Title 2"/>
          <p:cNvSpPr>
            <a:spLocks noGrp="1"/>
          </p:cNvSpPr>
          <p:nvPr>
            <p:ph type="title"/>
          </p:nvPr>
        </p:nvSpPr>
        <p:spPr>
          <a:xfrm>
            <a:off x="1565276" y="502919"/>
            <a:ext cx="6950074" cy="816923"/>
          </a:xfrm>
        </p:spPr>
        <p:txBody>
          <a:bodyPr/>
          <a:lstStyle/>
          <a:p>
            <a:r>
              <a:rPr lang="en-US"/>
              <a:t>Click to edit Master title style</a:t>
            </a:r>
            <a:endParaRPr lang="en-GB" dirty="0"/>
          </a:p>
        </p:txBody>
      </p:sp>
    </p:spTree>
    <p:extLst>
      <p:ext uri="{BB962C8B-B14F-4D97-AF65-F5344CB8AC3E}">
        <p14:creationId xmlns:p14="http://schemas.microsoft.com/office/powerpoint/2010/main" val="4152970294"/>
      </p:ext>
    </p:extLst>
  </p:cSld>
  <p:clrMapOvr>
    <a:masterClrMapping/>
  </p:clrMapOvr>
  <p:transition spd="med">
    <p:pull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Right Grey">
    <p:spTree>
      <p:nvGrpSpPr>
        <p:cNvPr id="1" name=""/>
        <p:cNvGrpSpPr/>
        <p:nvPr/>
      </p:nvGrpSpPr>
      <p:grpSpPr>
        <a:xfrm>
          <a:off x="0" y="0"/>
          <a:ext cx="0" cy="0"/>
          <a:chOff x="0" y="0"/>
          <a:chExt cx="0" cy="0"/>
        </a:xfrm>
      </p:grpSpPr>
      <p:sp>
        <p:nvSpPr>
          <p:cNvPr id="2" name="Title 1"/>
          <p:cNvSpPr>
            <a:spLocks noGrp="1"/>
          </p:cNvSpPr>
          <p:nvPr>
            <p:ph type="title"/>
          </p:nvPr>
        </p:nvSpPr>
        <p:spPr>
          <a:xfrm>
            <a:off x="489098" y="365127"/>
            <a:ext cx="7073054" cy="954716"/>
          </a:xfrm>
        </p:spPr>
        <p:txBody>
          <a:bodyPr/>
          <a:lstStyle/>
          <a:p>
            <a:r>
              <a:rPr lang="en-US"/>
              <a:t>Click to edit Master title style</a:t>
            </a:r>
            <a:endParaRPr lang="en-US" dirty="0"/>
          </a:p>
        </p:txBody>
      </p:sp>
      <p:sp>
        <p:nvSpPr>
          <p:cNvPr id="5" name="Text Placeholder 4"/>
          <p:cNvSpPr>
            <a:spLocks noGrp="1"/>
          </p:cNvSpPr>
          <p:nvPr>
            <p:ph type="body" sz="quarter" idx="13"/>
          </p:nvPr>
        </p:nvSpPr>
        <p:spPr>
          <a:xfrm>
            <a:off x="489098" y="1825625"/>
            <a:ext cx="708962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reeform 5"/>
          <p:cNvSpPr>
            <a:spLocks/>
          </p:cNvSpPr>
          <p:nvPr userDrawn="1"/>
        </p:nvSpPr>
        <p:spPr bwMode="auto">
          <a:xfrm>
            <a:off x="8244000" y="0"/>
            <a:ext cx="900000" cy="6858000"/>
          </a:xfrm>
          <a:custGeom>
            <a:avLst/>
            <a:gdLst>
              <a:gd name="T0" fmla="*/ 3248 w 3248"/>
              <a:gd name="T1" fmla="*/ 0 h 14251"/>
              <a:gd name="T2" fmla="*/ 0 w 3248"/>
              <a:gd name="T3" fmla="*/ 0 h 14251"/>
              <a:gd name="T4" fmla="*/ 2621 w 3248"/>
              <a:gd name="T5" fmla="*/ 7125 h 14251"/>
              <a:gd name="T6" fmla="*/ 0 w 3248"/>
              <a:gd name="T7" fmla="*/ 14251 h 14251"/>
              <a:gd name="T8" fmla="*/ 3248 w 3248"/>
              <a:gd name="T9" fmla="*/ 14251 h 14251"/>
              <a:gd name="T10" fmla="*/ 3248 w 3248"/>
              <a:gd name="T11" fmla="*/ 0 h 14251"/>
            </a:gdLst>
            <a:ahLst/>
            <a:cxnLst>
              <a:cxn ang="0">
                <a:pos x="T0" y="T1"/>
              </a:cxn>
              <a:cxn ang="0">
                <a:pos x="T2" y="T3"/>
              </a:cxn>
              <a:cxn ang="0">
                <a:pos x="T4" y="T5"/>
              </a:cxn>
              <a:cxn ang="0">
                <a:pos x="T6" y="T7"/>
              </a:cxn>
              <a:cxn ang="0">
                <a:pos x="T8" y="T9"/>
              </a:cxn>
              <a:cxn ang="0">
                <a:pos x="T10" y="T11"/>
              </a:cxn>
            </a:cxnLst>
            <a:rect l="0" t="0" r="r" b="b"/>
            <a:pathLst>
              <a:path w="3248" h="14251">
                <a:moveTo>
                  <a:pt x="3248" y="0"/>
                </a:moveTo>
                <a:cubicBezTo>
                  <a:pt x="0" y="0"/>
                  <a:pt x="0" y="0"/>
                  <a:pt x="0" y="0"/>
                </a:cubicBezTo>
                <a:cubicBezTo>
                  <a:pt x="1634" y="1919"/>
                  <a:pt x="2621" y="4407"/>
                  <a:pt x="2621" y="7125"/>
                </a:cubicBezTo>
                <a:cubicBezTo>
                  <a:pt x="2621" y="9844"/>
                  <a:pt x="1634" y="12331"/>
                  <a:pt x="0" y="14251"/>
                </a:cubicBezTo>
                <a:cubicBezTo>
                  <a:pt x="3248" y="14251"/>
                  <a:pt x="3248" y="14251"/>
                  <a:pt x="3248" y="14251"/>
                </a:cubicBezTo>
                <a:lnTo>
                  <a:pt x="324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76708273"/>
      </p:ext>
    </p:extLst>
  </p:cSld>
  <p:clrMapOvr>
    <a:masterClrMapping/>
  </p:clrMapOvr>
  <p:transition spd="med">
    <p:pull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Right Orange">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489098" y="1825625"/>
            <a:ext cx="708962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reeform 5"/>
          <p:cNvSpPr>
            <a:spLocks/>
          </p:cNvSpPr>
          <p:nvPr userDrawn="1"/>
        </p:nvSpPr>
        <p:spPr bwMode="auto">
          <a:xfrm>
            <a:off x="8244000" y="0"/>
            <a:ext cx="900000" cy="6858000"/>
          </a:xfrm>
          <a:custGeom>
            <a:avLst/>
            <a:gdLst>
              <a:gd name="T0" fmla="*/ 3248 w 3248"/>
              <a:gd name="T1" fmla="*/ 0 h 14251"/>
              <a:gd name="T2" fmla="*/ 0 w 3248"/>
              <a:gd name="T3" fmla="*/ 0 h 14251"/>
              <a:gd name="T4" fmla="*/ 2621 w 3248"/>
              <a:gd name="T5" fmla="*/ 7125 h 14251"/>
              <a:gd name="T6" fmla="*/ 0 w 3248"/>
              <a:gd name="T7" fmla="*/ 14251 h 14251"/>
              <a:gd name="T8" fmla="*/ 3248 w 3248"/>
              <a:gd name="T9" fmla="*/ 14251 h 14251"/>
              <a:gd name="T10" fmla="*/ 3248 w 3248"/>
              <a:gd name="T11" fmla="*/ 0 h 14251"/>
            </a:gdLst>
            <a:ahLst/>
            <a:cxnLst>
              <a:cxn ang="0">
                <a:pos x="T0" y="T1"/>
              </a:cxn>
              <a:cxn ang="0">
                <a:pos x="T2" y="T3"/>
              </a:cxn>
              <a:cxn ang="0">
                <a:pos x="T4" y="T5"/>
              </a:cxn>
              <a:cxn ang="0">
                <a:pos x="T6" y="T7"/>
              </a:cxn>
              <a:cxn ang="0">
                <a:pos x="T8" y="T9"/>
              </a:cxn>
              <a:cxn ang="0">
                <a:pos x="T10" y="T11"/>
              </a:cxn>
            </a:cxnLst>
            <a:rect l="0" t="0" r="r" b="b"/>
            <a:pathLst>
              <a:path w="3248" h="14251">
                <a:moveTo>
                  <a:pt x="3248" y="0"/>
                </a:moveTo>
                <a:cubicBezTo>
                  <a:pt x="0" y="0"/>
                  <a:pt x="0" y="0"/>
                  <a:pt x="0" y="0"/>
                </a:cubicBezTo>
                <a:cubicBezTo>
                  <a:pt x="1634" y="1919"/>
                  <a:pt x="2621" y="4407"/>
                  <a:pt x="2621" y="7125"/>
                </a:cubicBezTo>
                <a:cubicBezTo>
                  <a:pt x="2621" y="9844"/>
                  <a:pt x="1634" y="12331"/>
                  <a:pt x="0" y="14251"/>
                </a:cubicBezTo>
                <a:cubicBezTo>
                  <a:pt x="3248" y="14251"/>
                  <a:pt x="3248" y="14251"/>
                  <a:pt x="3248" y="14251"/>
                </a:cubicBezTo>
                <a:lnTo>
                  <a:pt x="3248"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85043674"/>
      </p:ext>
    </p:extLst>
  </p:cSld>
  <p:clrMapOvr>
    <a:masterClrMapping/>
  </p:clrMapOvr>
  <p:transition spd="med">
    <p:pull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Left Grey">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565276" y="1825625"/>
            <a:ext cx="69500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reeform 5"/>
          <p:cNvSpPr>
            <a:spLocks/>
          </p:cNvSpPr>
          <p:nvPr userDrawn="1"/>
        </p:nvSpPr>
        <p:spPr bwMode="auto">
          <a:xfrm rot="10800000">
            <a:off x="0" y="0"/>
            <a:ext cx="900000" cy="6858000"/>
          </a:xfrm>
          <a:custGeom>
            <a:avLst/>
            <a:gdLst>
              <a:gd name="T0" fmla="*/ 3248 w 3248"/>
              <a:gd name="T1" fmla="*/ 0 h 14251"/>
              <a:gd name="T2" fmla="*/ 0 w 3248"/>
              <a:gd name="T3" fmla="*/ 0 h 14251"/>
              <a:gd name="T4" fmla="*/ 2621 w 3248"/>
              <a:gd name="T5" fmla="*/ 7125 h 14251"/>
              <a:gd name="T6" fmla="*/ 0 w 3248"/>
              <a:gd name="T7" fmla="*/ 14251 h 14251"/>
              <a:gd name="T8" fmla="*/ 3248 w 3248"/>
              <a:gd name="T9" fmla="*/ 14251 h 14251"/>
              <a:gd name="T10" fmla="*/ 3248 w 3248"/>
              <a:gd name="T11" fmla="*/ 0 h 14251"/>
            </a:gdLst>
            <a:ahLst/>
            <a:cxnLst>
              <a:cxn ang="0">
                <a:pos x="T0" y="T1"/>
              </a:cxn>
              <a:cxn ang="0">
                <a:pos x="T2" y="T3"/>
              </a:cxn>
              <a:cxn ang="0">
                <a:pos x="T4" y="T5"/>
              </a:cxn>
              <a:cxn ang="0">
                <a:pos x="T6" y="T7"/>
              </a:cxn>
              <a:cxn ang="0">
                <a:pos x="T8" y="T9"/>
              </a:cxn>
              <a:cxn ang="0">
                <a:pos x="T10" y="T11"/>
              </a:cxn>
            </a:cxnLst>
            <a:rect l="0" t="0" r="r" b="b"/>
            <a:pathLst>
              <a:path w="3248" h="14251">
                <a:moveTo>
                  <a:pt x="3248" y="0"/>
                </a:moveTo>
                <a:cubicBezTo>
                  <a:pt x="0" y="0"/>
                  <a:pt x="0" y="0"/>
                  <a:pt x="0" y="0"/>
                </a:cubicBezTo>
                <a:cubicBezTo>
                  <a:pt x="1634" y="1919"/>
                  <a:pt x="2621" y="4407"/>
                  <a:pt x="2621" y="7125"/>
                </a:cubicBezTo>
                <a:cubicBezTo>
                  <a:pt x="2621" y="9844"/>
                  <a:pt x="1634" y="12331"/>
                  <a:pt x="0" y="14251"/>
                </a:cubicBezTo>
                <a:cubicBezTo>
                  <a:pt x="3248" y="14251"/>
                  <a:pt x="3248" y="14251"/>
                  <a:pt x="3248" y="14251"/>
                </a:cubicBezTo>
                <a:lnTo>
                  <a:pt x="324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3" name="Title 2"/>
          <p:cNvSpPr>
            <a:spLocks noGrp="1"/>
          </p:cNvSpPr>
          <p:nvPr>
            <p:ph type="title"/>
          </p:nvPr>
        </p:nvSpPr>
        <p:spPr>
          <a:xfrm>
            <a:off x="1565276" y="502919"/>
            <a:ext cx="6950074" cy="816923"/>
          </a:xfrm>
        </p:spPr>
        <p:txBody>
          <a:bodyPr/>
          <a:lstStyle/>
          <a:p>
            <a:r>
              <a:rPr lang="en-US"/>
              <a:t>Click to edit Master title style</a:t>
            </a:r>
            <a:endParaRPr lang="en-GB" dirty="0"/>
          </a:p>
        </p:txBody>
      </p:sp>
    </p:spTree>
    <p:extLst>
      <p:ext uri="{BB962C8B-B14F-4D97-AF65-F5344CB8AC3E}">
        <p14:creationId xmlns:p14="http://schemas.microsoft.com/office/powerpoint/2010/main" val="1323983681"/>
      </p:ext>
    </p:extLst>
  </p:cSld>
  <p:clrMapOvr>
    <a:masterClrMapping/>
  </p:clrMapOvr>
  <p:transition spd="med">
    <p:pull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701775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54000"/>
            <a:ext cx="7623175" cy="838200"/>
          </a:xfrm>
        </p:spPr>
        <p:txBody>
          <a:bodyPr/>
          <a:lstStyle/>
          <a:p>
            <a:r>
              <a:rPr lang="en-US"/>
              <a:t>Click to edit Master title style</a:t>
            </a:r>
          </a:p>
        </p:txBody>
      </p:sp>
      <p:sp>
        <p:nvSpPr>
          <p:cNvPr id="3" name="Text Placeholder 2"/>
          <p:cNvSpPr>
            <a:spLocks noGrp="1"/>
          </p:cNvSpPr>
          <p:nvPr>
            <p:ph type="body" sz="half" idx="1"/>
          </p:nvPr>
        </p:nvSpPr>
        <p:spPr>
          <a:xfrm>
            <a:off x="455613" y="1600200"/>
            <a:ext cx="4035425" cy="393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600200"/>
            <a:ext cx="4037012" cy="393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119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fld id="{EDEA1174-DD2D-4C72-95A1-B96FC399F297}" type="datetime4">
              <a:rPr lang="en-US"/>
              <a:pPr>
                <a:defRPr/>
              </a:pPr>
              <a:t>August 25, 2025</a:t>
            </a:fld>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821931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 name="Google Shape;276;p27">
            <a:extLst>
              <a:ext uri="{FF2B5EF4-FFF2-40B4-BE49-F238E27FC236}">
                <a16:creationId xmlns:a16="http://schemas.microsoft.com/office/drawing/2014/main" id="{41C8A28B-CF98-D0A8-5B55-3CE64225A485}"/>
              </a:ext>
            </a:extLst>
          </p:cNvPr>
          <p:cNvSpPr txBox="1"/>
          <p:nvPr userDrawn="1"/>
        </p:nvSpPr>
        <p:spPr>
          <a:xfrm>
            <a:off x="202425" y="6438800"/>
            <a:ext cx="3554100" cy="4192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dirty="0">
              <a:solidFill>
                <a:srgbClr val="3C4950"/>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1200"/>
              <a:buFont typeface="Arial"/>
              <a:buNone/>
            </a:pPr>
            <a:endParaRPr sz="1000" b="0" i="0" u="none" strike="noStrike" cap="none" dirty="0">
              <a:solidFill>
                <a:srgbClr val="3C4950"/>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1100"/>
              <a:buFont typeface="Arial"/>
              <a:buNone/>
            </a:pPr>
            <a:r>
              <a:rPr lang="en" sz="900" b="0" i="0" u="none" strike="noStrike" cap="none" dirty="0">
                <a:solidFill>
                  <a:srgbClr val="3C4950"/>
                </a:solidFill>
                <a:latin typeface="Nunito"/>
                <a:ea typeface="Nunito"/>
                <a:cs typeface="Nunito"/>
                <a:sym typeface="Nunito"/>
              </a:rPr>
              <a:t>©2022 Center for Curriculum Redesign, Inc. All Rights Reserved.</a:t>
            </a:r>
            <a:r>
              <a:rPr lang="en" sz="1000" b="0" i="0" u="none" strike="noStrike" cap="none" dirty="0">
                <a:solidFill>
                  <a:srgbClr val="3C4950"/>
                </a:solidFill>
                <a:latin typeface="Nunito"/>
                <a:ea typeface="Nunito"/>
                <a:cs typeface="Nunito"/>
                <a:sym typeface="Nunito"/>
              </a:rPr>
              <a:t> </a:t>
            </a:r>
            <a:endParaRPr sz="1000" b="0" i="0" u="none" strike="noStrike" cap="none" dirty="0">
              <a:solidFill>
                <a:srgbClr val="3C4950"/>
              </a:solidFill>
              <a:latin typeface="Nunito"/>
              <a:ea typeface="Nunito"/>
              <a:cs typeface="Nunito"/>
              <a:sym typeface="Nunito"/>
            </a:endParaRPr>
          </a:p>
        </p:txBody>
      </p:sp>
      <p:sp>
        <p:nvSpPr>
          <p:cNvPr id="5" name="Google Shape;352;p41">
            <a:extLst>
              <a:ext uri="{FF2B5EF4-FFF2-40B4-BE49-F238E27FC236}">
                <a16:creationId xmlns:a16="http://schemas.microsoft.com/office/drawing/2014/main" id="{948F9731-0475-28DB-D56C-61A32EE40A3C}"/>
              </a:ext>
            </a:extLst>
          </p:cNvPr>
          <p:cNvSpPr/>
          <p:nvPr userDrawn="1"/>
        </p:nvSpPr>
        <p:spPr>
          <a:xfrm>
            <a:off x="0" y="168637"/>
            <a:ext cx="9144000" cy="98000"/>
          </a:xfrm>
          <a:prstGeom prst="rect">
            <a:avLst/>
          </a:prstGeom>
          <a:gradFill>
            <a:gsLst>
              <a:gs pos="0">
                <a:srgbClr val="2269BF"/>
              </a:gs>
              <a:gs pos="47000">
                <a:srgbClr val="26BABF"/>
              </a:gs>
              <a:gs pos="100000">
                <a:srgbClr val="FFAF19"/>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6" name="Google Shape;76;p15">
            <a:extLst>
              <a:ext uri="{FF2B5EF4-FFF2-40B4-BE49-F238E27FC236}">
                <a16:creationId xmlns:a16="http://schemas.microsoft.com/office/drawing/2014/main" id="{0B06D20D-9AA7-F03D-2202-8946DB7DBC11}"/>
              </a:ext>
            </a:extLst>
          </p:cNvPr>
          <p:cNvPicPr preferRelativeResize="0"/>
          <p:nvPr userDrawn="1"/>
        </p:nvPicPr>
        <p:blipFill>
          <a:blip r:embed="rId2">
            <a:alphaModFix/>
          </a:blip>
          <a:stretch>
            <a:fillRect/>
          </a:stretch>
        </p:blipFill>
        <p:spPr>
          <a:xfrm>
            <a:off x="7845693" y="6126538"/>
            <a:ext cx="1174161" cy="635229"/>
          </a:xfrm>
          <a:prstGeom prst="rect">
            <a:avLst/>
          </a:prstGeom>
          <a:noFill/>
          <a:ln>
            <a:noFill/>
          </a:ln>
        </p:spPr>
      </p:pic>
    </p:spTree>
    <p:extLst>
      <p:ext uri="{BB962C8B-B14F-4D97-AF65-F5344CB8AC3E}">
        <p14:creationId xmlns:p14="http://schemas.microsoft.com/office/powerpoint/2010/main" val="1007271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318921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
        <p:nvSpPr>
          <p:cNvPr id="2" name="Footer Placeholder 4">
            <a:extLst>
              <a:ext uri="{FF2B5EF4-FFF2-40B4-BE49-F238E27FC236}">
                <a16:creationId xmlns:a16="http://schemas.microsoft.com/office/drawing/2014/main" id="{020381EE-EFAC-4EFC-E893-23DC17FBEC84}"/>
              </a:ext>
            </a:extLst>
          </p:cNvPr>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endParaRPr lang="en-US" sz="800" b="1" dirty="0">
              <a:latin typeface="Arial" charset="0"/>
            </a:endParaRPr>
          </a:p>
        </p:txBody>
      </p:sp>
    </p:spTree>
    <p:extLst>
      <p:ext uri="{BB962C8B-B14F-4D97-AF65-F5344CB8AC3E}">
        <p14:creationId xmlns:p14="http://schemas.microsoft.com/office/powerpoint/2010/main" val="3152531"/>
      </p:ext>
    </p:extLst>
  </p:cSld>
  <p:clrMapOvr>
    <a:masterClrMapping/>
  </p:clrMapOvr>
  <p:transition spd="med">
    <p:pull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60" indent="0">
              <a:buNone/>
              <a:defRPr sz="2000" b="1"/>
            </a:lvl2pPr>
            <a:lvl3pPr marL="914320" indent="0">
              <a:buNone/>
              <a:defRPr sz="1800" b="1"/>
            </a:lvl3pPr>
            <a:lvl4pPr marL="1371481" indent="0">
              <a:buNone/>
              <a:defRPr sz="1600" b="1"/>
            </a:lvl4pPr>
            <a:lvl5pPr marL="1828641" indent="0">
              <a:buNone/>
              <a:defRPr sz="1600" b="1"/>
            </a:lvl5pPr>
            <a:lvl6pPr marL="2285801" indent="0">
              <a:buNone/>
              <a:defRPr sz="1600" b="1"/>
            </a:lvl6pPr>
            <a:lvl7pPr marL="2742961" indent="0">
              <a:buNone/>
              <a:defRPr sz="1600" b="1"/>
            </a:lvl7pPr>
            <a:lvl8pPr marL="3200121" indent="0">
              <a:buNone/>
              <a:defRPr sz="1600" b="1"/>
            </a:lvl8pPr>
            <a:lvl9pPr marL="365728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60" indent="0">
              <a:buNone/>
              <a:defRPr sz="2000" b="1"/>
            </a:lvl2pPr>
            <a:lvl3pPr marL="914320" indent="0">
              <a:buNone/>
              <a:defRPr sz="1800" b="1"/>
            </a:lvl3pPr>
            <a:lvl4pPr marL="1371481" indent="0">
              <a:buNone/>
              <a:defRPr sz="1600" b="1"/>
            </a:lvl4pPr>
            <a:lvl5pPr marL="1828641" indent="0">
              <a:buNone/>
              <a:defRPr sz="1600" b="1"/>
            </a:lvl5pPr>
            <a:lvl6pPr marL="2285801" indent="0">
              <a:buNone/>
              <a:defRPr sz="1600" b="1"/>
            </a:lvl6pPr>
            <a:lvl7pPr marL="2742961" indent="0">
              <a:buNone/>
              <a:defRPr sz="1600" b="1"/>
            </a:lvl7pPr>
            <a:lvl8pPr marL="3200121" indent="0">
              <a:buNone/>
              <a:defRPr sz="1600" b="1"/>
            </a:lvl8pPr>
            <a:lvl9pPr marL="365728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961199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endParaRPr lang="en-US" sz="800" b="1" dirty="0">
              <a:latin typeface="Arial" charset="0"/>
            </a:endParaRPr>
          </a:p>
        </p:txBody>
      </p:sp>
    </p:spTree>
    <p:extLst>
      <p:ext uri="{BB962C8B-B14F-4D97-AF65-F5344CB8AC3E}">
        <p14:creationId xmlns:p14="http://schemas.microsoft.com/office/powerpoint/2010/main" val="22353111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endParaRPr lang="en-US" sz="800" b="1" dirty="0">
              <a:latin typeface="Arial" charset="0"/>
            </a:endParaRPr>
          </a:p>
        </p:txBody>
      </p:sp>
    </p:spTree>
    <p:extLst>
      <p:ext uri="{BB962C8B-B14F-4D97-AF65-F5344CB8AC3E}">
        <p14:creationId xmlns:p14="http://schemas.microsoft.com/office/powerpoint/2010/main" val="37843669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p>
        </p:txBody>
      </p:sp>
    </p:spTree>
    <p:extLst>
      <p:ext uri="{BB962C8B-B14F-4D97-AF65-F5344CB8AC3E}">
        <p14:creationId xmlns:p14="http://schemas.microsoft.com/office/powerpoint/2010/main" val="303870727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12B9E981-D331-805B-76A5-AB41167E06FE}"/>
              </a:ext>
            </a:extLst>
          </p:cNvPr>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endParaRPr lang="en-US" sz="800" b="1" dirty="0">
              <a:latin typeface="Arial" charset="0"/>
            </a:endParaRPr>
          </a:p>
        </p:txBody>
      </p:sp>
    </p:spTree>
    <p:extLst>
      <p:ext uri="{BB962C8B-B14F-4D97-AF65-F5344CB8AC3E}">
        <p14:creationId xmlns:p14="http://schemas.microsoft.com/office/powerpoint/2010/main" val="333814092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40646-B383-0153-1A3F-F9F5EFB6EEFA}"/>
              </a:ext>
            </a:extLst>
          </p:cNvPr>
          <p:cNvSpPr>
            <a:spLocks noGrp="1"/>
          </p:cNvSpPr>
          <p:nvPr>
            <p:ph type="dt" sz="half" idx="10"/>
          </p:nvPr>
        </p:nvSpPr>
        <p:spPr/>
        <p:txBody>
          <a:bodyPr/>
          <a:lstStyle/>
          <a:p>
            <a:fld id="{C3E8E116-4C50-4C3A-87DE-38DF678C5BDA}" type="datetimeFigureOut">
              <a:rPr lang="en-AU" smtClean="0"/>
              <a:t>25/08/2025</a:t>
            </a:fld>
            <a:endParaRPr lang="en-AU"/>
          </a:p>
        </p:txBody>
      </p:sp>
      <p:sp>
        <p:nvSpPr>
          <p:cNvPr id="3" name="Footer Placeholder 2">
            <a:extLst>
              <a:ext uri="{FF2B5EF4-FFF2-40B4-BE49-F238E27FC236}">
                <a16:creationId xmlns:a16="http://schemas.microsoft.com/office/drawing/2014/main" id="{A803A207-6254-5DF2-185F-BCA3502CC4A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21595E3-7BED-B8FB-D3B7-A645B999FF24}"/>
              </a:ext>
            </a:extLst>
          </p:cNvPr>
          <p:cNvSpPr>
            <a:spLocks noGrp="1"/>
          </p:cNvSpPr>
          <p:nvPr>
            <p:ph type="sldNum" sz="quarter" idx="12"/>
          </p:nvPr>
        </p:nvSpPr>
        <p:spPr/>
        <p:txBody>
          <a:bodyPr/>
          <a:lstStyle/>
          <a:p>
            <a:fld id="{4E6540B5-FE10-4816-BA68-ADD79BAA450A}" type="slidenum">
              <a:rPr lang="en-AU" smtClean="0"/>
              <a:t>‹#›</a:t>
            </a:fld>
            <a:endParaRPr lang="en-AU"/>
          </a:p>
        </p:txBody>
      </p:sp>
    </p:spTree>
    <p:extLst>
      <p:ext uri="{BB962C8B-B14F-4D97-AF65-F5344CB8AC3E}">
        <p14:creationId xmlns:p14="http://schemas.microsoft.com/office/powerpoint/2010/main" val="37682276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6140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endParaRPr lang="en-US" sz="800" b="1" dirty="0">
              <a:latin typeface="Arial" charset="0"/>
            </a:endParaRPr>
          </a:p>
        </p:txBody>
      </p:sp>
    </p:spTree>
    <p:extLst>
      <p:ext uri="{BB962C8B-B14F-4D97-AF65-F5344CB8AC3E}">
        <p14:creationId xmlns:p14="http://schemas.microsoft.com/office/powerpoint/2010/main" val="11344539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endParaRPr lang="en-US" sz="800" b="1" dirty="0">
              <a:latin typeface="Arial" charset="0"/>
            </a:endParaRPr>
          </a:p>
        </p:txBody>
      </p:sp>
    </p:spTree>
    <p:extLst>
      <p:ext uri="{BB962C8B-B14F-4D97-AF65-F5344CB8AC3E}">
        <p14:creationId xmlns:p14="http://schemas.microsoft.com/office/powerpoint/2010/main" val="14010248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p>
        </p:txBody>
      </p:sp>
    </p:spTree>
    <p:extLst>
      <p:ext uri="{BB962C8B-B14F-4D97-AF65-F5344CB8AC3E}">
        <p14:creationId xmlns:p14="http://schemas.microsoft.com/office/powerpoint/2010/main" val="30299879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fld id="{EDEA1174-DD2D-4C72-95A1-B96FC399F297}" type="datetime4">
              <a:rPr lang="en-US"/>
              <a:pPr>
                <a:defRPr/>
              </a:pPr>
              <a:t>August 25, 2025</a:t>
            </a:fld>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07544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921136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22032" y="1457325"/>
            <a:ext cx="8315568" cy="4756150"/>
          </a:xfrm>
          <a:prstGeom prst="rect">
            <a:avLst/>
          </a:prstGeo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8540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8095067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615557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endParaRPr lang="en-US" sz="800" b="1" dirty="0">
              <a:latin typeface="Arial" charset="0"/>
            </a:endParaRPr>
          </a:p>
        </p:txBody>
      </p:sp>
    </p:spTree>
    <p:extLst>
      <p:ext uri="{BB962C8B-B14F-4D97-AF65-F5344CB8AC3E}">
        <p14:creationId xmlns:p14="http://schemas.microsoft.com/office/powerpoint/2010/main" val="33814300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endParaRPr lang="en-US" sz="800" b="1" dirty="0">
              <a:latin typeface="Arial" charset="0"/>
            </a:endParaRPr>
          </a:p>
        </p:txBody>
      </p:sp>
    </p:spTree>
    <p:extLst>
      <p:ext uri="{BB962C8B-B14F-4D97-AF65-F5344CB8AC3E}">
        <p14:creationId xmlns:p14="http://schemas.microsoft.com/office/powerpoint/2010/main" val="11921954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p>
        </p:txBody>
      </p:sp>
    </p:spTree>
    <p:extLst>
      <p:ext uri="{BB962C8B-B14F-4D97-AF65-F5344CB8AC3E}">
        <p14:creationId xmlns:p14="http://schemas.microsoft.com/office/powerpoint/2010/main" val="12909688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Left Orange">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565276" y="1825625"/>
            <a:ext cx="69500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reeform 5"/>
          <p:cNvSpPr>
            <a:spLocks/>
          </p:cNvSpPr>
          <p:nvPr userDrawn="1"/>
        </p:nvSpPr>
        <p:spPr bwMode="auto">
          <a:xfrm rot="10800000">
            <a:off x="0" y="0"/>
            <a:ext cx="900000" cy="6858000"/>
          </a:xfrm>
          <a:custGeom>
            <a:avLst/>
            <a:gdLst>
              <a:gd name="T0" fmla="*/ 3248 w 3248"/>
              <a:gd name="T1" fmla="*/ 0 h 14251"/>
              <a:gd name="T2" fmla="*/ 0 w 3248"/>
              <a:gd name="T3" fmla="*/ 0 h 14251"/>
              <a:gd name="T4" fmla="*/ 2621 w 3248"/>
              <a:gd name="T5" fmla="*/ 7125 h 14251"/>
              <a:gd name="T6" fmla="*/ 0 w 3248"/>
              <a:gd name="T7" fmla="*/ 14251 h 14251"/>
              <a:gd name="T8" fmla="*/ 3248 w 3248"/>
              <a:gd name="T9" fmla="*/ 14251 h 14251"/>
              <a:gd name="T10" fmla="*/ 3248 w 3248"/>
              <a:gd name="T11" fmla="*/ 0 h 14251"/>
            </a:gdLst>
            <a:ahLst/>
            <a:cxnLst>
              <a:cxn ang="0">
                <a:pos x="T0" y="T1"/>
              </a:cxn>
              <a:cxn ang="0">
                <a:pos x="T2" y="T3"/>
              </a:cxn>
              <a:cxn ang="0">
                <a:pos x="T4" y="T5"/>
              </a:cxn>
              <a:cxn ang="0">
                <a:pos x="T6" y="T7"/>
              </a:cxn>
              <a:cxn ang="0">
                <a:pos x="T8" y="T9"/>
              </a:cxn>
              <a:cxn ang="0">
                <a:pos x="T10" y="T11"/>
              </a:cxn>
            </a:cxnLst>
            <a:rect l="0" t="0" r="r" b="b"/>
            <a:pathLst>
              <a:path w="3248" h="14251">
                <a:moveTo>
                  <a:pt x="3248" y="0"/>
                </a:moveTo>
                <a:cubicBezTo>
                  <a:pt x="0" y="0"/>
                  <a:pt x="0" y="0"/>
                  <a:pt x="0" y="0"/>
                </a:cubicBezTo>
                <a:cubicBezTo>
                  <a:pt x="1634" y="1919"/>
                  <a:pt x="2621" y="4407"/>
                  <a:pt x="2621" y="7125"/>
                </a:cubicBezTo>
                <a:cubicBezTo>
                  <a:pt x="2621" y="9844"/>
                  <a:pt x="1634" y="12331"/>
                  <a:pt x="0" y="14251"/>
                </a:cubicBezTo>
                <a:cubicBezTo>
                  <a:pt x="3248" y="14251"/>
                  <a:pt x="3248" y="14251"/>
                  <a:pt x="3248" y="14251"/>
                </a:cubicBezTo>
                <a:lnTo>
                  <a:pt x="324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3" name="Title 2"/>
          <p:cNvSpPr>
            <a:spLocks noGrp="1"/>
          </p:cNvSpPr>
          <p:nvPr>
            <p:ph type="title"/>
          </p:nvPr>
        </p:nvSpPr>
        <p:spPr>
          <a:xfrm>
            <a:off x="1565276" y="502919"/>
            <a:ext cx="6950074" cy="816923"/>
          </a:xfrm>
        </p:spPr>
        <p:txBody>
          <a:bodyPr/>
          <a:lstStyle/>
          <a:p>
            <a:r>
              <a:rPr lang="en-US"/>
              <a:t>Click to edit Master title style</a:t>
            </a:r>
            <a:endParaRPr lang="en-GB" dirty="0"/>
          </a:p>
        </p:txBody>
      </p:sp>
    </p:spTree>
    <p:extLst>
      <p:ext uri="{BB962C8B-B14F-4D97-AF65-F5344CB8AC3E}">
        <p14:creationId xmlns:p14="http://schemas.microsoft.com/office/powerpoint/2010/main" val="4163525594"/>
      </p:ext>
    </p:extLst>
  </p:cSld>
  <p:clrMapOvr>
    <a:masterClrMapping/>
  </p:clrMapOvr>
  <p:transition spd="med">
    <p:pull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Right Grey">
    <p:spTree>
      <p:nvGrpSpPr>
        <p:cNvPr id="1" name=""/>
        <p:cNvGrpSpPr/>
        <p:nvPr/>
      </p:nvGrpSpPr>
      <p:grpSpPr>
        <a:xfrm>
          <a:off x="0" y="0"/>
          <a:ext cx="0" cy="0"/>
          <a:chOff x="0" y="0"/>
          <a:chExt cx="0" cy="0"/>
        </a:xfrm>
      </p:grpSpPr>
      <p:sp>
        <p:nvSpPr>
          <p:cNvPr id="2" name="Title 1"/>
          <p:cNvSpPr>
            <a:spLocks noGrp="1"/>
          </p:cNvSpPr>
          <p:nvPr>
            <p:ph type="title"/>
          </p:nvPr>
        </p:nvSpPr>
        <p:spPr>
          <a:xfrm>
            <a:off x="489098" y="365127"/>
            <a:ext cx="7073054" cy="954716"/>
          </a:xfrm>
        </p:spPr>
        <p:txBody>
          <a:bodyPr/>
          <a:lstStyle/>
          <a:p>
            <a:r>
              <a:rPr lang="en-US"/>
              <a:t>Click to edit Master title style</a:t>
            </a:r>
            <a:endParaRPr lang="en-US" dirty="0"/>
          </a:p>
        </p:txBody>
      </p:sp>
      <p:sp>
        <p:nvSpPr>
          <p:cNvPr id="5" name="Text Placeholder 4"/>
          <p:cNvSpPr>
            <a:spLocks noGrp="1"/>
          </p:cNvSpPr>
          <p:nvPr>
            <p:ph type="body" sz="quarter" idx="13"/>
          </p:nvPr>
        </p:nvSpPr>
        <p:spPr>
          <a:xfrm>
            <a:off x="489098" y="1825625"/>
            <a:ext cx="708962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reeform 5"/>
          <p:cNvSpPr>
            <a:spLocks/>
          </p:cNvSpPr>
          <p:nvPr userDrawn="1"/>
        </p:nvSpPr>
        <p:spPr bwMode="auto">
          <a:xfrm>
            <a:off x="8244000" y="0"/>
            <a:ext cx="900000" cy="6858000"/>
          </a:xfrm>
          <a:custGeom>
            <a:avLst/>
            <a:gdLst>
              <a:gd name="T0" fmla="*/ 3248 w 3248"/>
              <a:gd name="T1" fmla="*/ 0 h 14251"/>
              <a:gd name="T2" fmla="*/ 0 w 3248"/>
              <a:gd name="T3" fmla="*/ 0 h 14251"/>
              <a:gd name="T4" fmla="*/ 2621 w 3248"/>
              <a:gd name="T5" fmla="*/ 7125 h 14251"/>
              <a:gd name="T6" fmla="*/ 0 w 3248"/>
              <a:gd name="T7" fmla="*/ 14251 h 14251"/>
              <a:gd name="T8" fmla="*/ 3248 w 3248"/>
              <a:gd name="T9" fmla="*/ 14251 h 14251"/>
              <a:gd name="T10" fmla="*/ 3248 w 3248"/>
              <a:gd name="T11" fmla="*/ 0 h 14251"/>
            </a:gdLst>
            <a:ahLst/>
            <a:cxnLst>
              <a:cxn ang="0">
                <a:pos x="T0" y="T1"/>
              </a:cxn>
              <a:cxn ang="0">
                <a:pos x="T2" y="T3"/>
              </a:cxn>
              <a:cxn ang="0">
                <a:pos x="T4" y="T5"/>
              </a:cxn>
              <a:cxn ang="0">
                <a:pos x="T6" y="T7"/>
              </a:cxn>
              <a:cxn ang="0">
                <a:pos x="T8" y="T9"/>
              </a:cxn>
              <a:cxn ang="0">
                <a:pos x="T10" y="T11"/>
              </a:cxn>
            </a:cxnLst>
            <a:rect l="0" t="0" r="r" b="b"/>
            <a:pathLst>
              <a:path w="3248" h="14251">
                <a:moveTo>
                  <a:pt x="3248" y="0"/>
                </a:moveTo>
                <a:cubicBezTo>
                  <a:pt x="0" y="0"/>
                  <a:pt x="0" y="0"/>
                  <a:pt x="0" y="0"/>
                </a:cubicBezTo>
                <a:cubicBezTo>
                  <a:pt x="1634" y="1919"/>
                  <a:pt x="2621" y="4407"/>
                  <a:pt x="2621" y="7125"/>
                </a:cubicBezTo>
                <a:cubicBezTo>
                  <a:pt x="2621" y="9844"/>
                  <a:pt x="1634" y="12331"/>
                  <a:pt x="0" y="14251"/>
                </a:cubicBezTo>
                <a:cubicBezTo>
                  <a:pt x="3248" y="14251"/>
                  <a:pt x="3248" y="14251"/>
                  <a:pt x="3248" y="14251"/>
                </a:cubicBezTo>
                <a:lnTo>
                  <a:pt x="324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605444854"/>
      </p:ext>
    </p:extLst>
  </p:cSld>
  <p:clrMapOvr>
    <a:masterClrMapping/>
  </p:clrMapOvr>
  <p:transition spd="med">
    <p:pull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Right Orange">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489098" y="1825625"/>
            <a:ext cx="708962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reeform 5"/>
          <p:cNvSpPr>
            <a:spLocks/>
          </p:cNvSpPr>
          <p:nvPr userDrawn="1"/>
        </p:nvSpPr>
        <p:spPr bwMode="auto">
          <a:xfrm>
            <a:off x="8244000" y="0"/>
            <a:ext cx="900000" cy="6858000"/>
          </a:xfrm>
          <a:custGeom>
            <a:avLst/>
            <a:gdLst>
              <a:gd name="T0" fmla="*/ 3248 w 3248"/>
              <a:gd name="T1" fmla="*/ 0 h 14251"/>
              <a:gd name="T2" fmla="*/ 0 w 3248"/>
              <a:gd name="T3" fmla="*/ 0 h 14251"/>
              <a:gd name="T4" fmla="*/ 2621 w 3248"/>
              <a:gd name="T5" fmla="*/ 7125 h 14251"/>
              <a:gd name="T6" fmla="*/ 0 w 3248"/>
              <a:gd name="T7" fmla="*/ 14251 h 14251"/>
              <a:gd name="T8" fmla="*/ 3248 w 3248"/>
              <a:gd name="T9" fmla="*/ 14251 h 14251"/>
              <a:gd name="T10" fmla="*/ 3248 w 3248"/>
              <a:gd name="T11" fmla="*/ 0 h 14251"/>
            </a:gdLst>
            <a:ahLst/>
            <a:cxnLst>
              <a:cxn ang="0">
                <a:pos x="T0" y="T1"/>
              </a:cxn>
              <a:cxn ang="0">
                <a:pos x="T2" y="T3"/>
              </a:cxn>
              <a:cxn ang="0">
                <a:pos x="T4" y="T5"/>
              </a:cxn>
              <a:cxn ang="0">
                <a:pos x="T6" y="T7"/>
              </a:cxn>
              <a:cxn ang="0">
                <a:pos x="T8" y="T9"/>
              </a:cxn>
              <a:cxn ang="0">
                <a:pos x="T10" y="T11"/>
              </a:cxn>
            </a:cxnLst>
            <a:rect l="0" t="0" r="r" b="b"/>
            <a:pathLst>
              <a:path w="3248" h="14251">
                <a:moveTo>
                  <a:pt x="3248" y="0"/>
                </a:moveTo>
                <a:cubicBezTo>
                  <a:pt x="0" y="0"/>
                  <a:pt x="0" y="0"/>
                  <a:pt x="0" y="0"/>
                </a:cubicBezTo>
                <a:cubicBezTo>
                  <a:pt x="1634" y="1919"/>
                  <a:pt x="2621" y="4407"/>
                  <a:pt x="2621" y="7125"/>
                </a:cubicBezTo>
                <a:cubicBezTo>
                  <a:pt x="2621" y="9844"/>
                  <a:pt x="1634" y="12331"/>
                  <a:pt x="0" y="14251"/>
                </a:cubicBezTo>
                <a:cubicBezTo>
                  <a:pt x="3248" y="14251"/>
                  <a:pt x="3248" y="14251"/>
                  <a:pt x="3248" y="14251"/>
                </a:cubicBezTo>
                <a:lnTo>
                  <a:pt x="3248"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53626857"/>
      </p:ext>
    </p:extLst>
  </p:cSld>
  <p:clrMapOvr>
    <a:masterClrMapping/>
  </p:clrMapOvr>
  <p:transition spd="med">
    <p:pull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Left Grey">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565276" y="1825625"/>
            <a:ext cx="69500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reeform 5"/>
          <p:cNvSpPr>
            <a:spLocks/>
          </p:cNvSpPr>
          <p:nvPr userDrawn="1"/>
        </p:nvSpPr>
        <p:spPr bwMode="auto">
          <a:xfrm rot="10800000">
            <a:off x="0" y="0"/>
            <a:ext cx="900000" cy="6858000"/>
          </a:xfrm>
          <a:custGeom>
            <a:avLst/>
            <a:gdLst>
              <a:gd name="T0" fmla="*/ 3248 w 3248"/>
              <a:gd name="T1" fmla="*/ 0 h 14251"/>
              <a:gd name="T2" fmla="*/ 0 w 3248"/>
              <a:gd name="T3" fmla="*/ 0 h 14251"/>
              <a:gd name="T4" fmla="*/ 2621 w 3248"/>
              <a:gd name="T5" fmla="*/ 7125 h 14251"/>
              <a:gd name="T6" fmla="*/ 0 w 3248"/>
              <a:gd name="T7" fmla="*/ 14251 h 14251"/>
              <a:gd name="T8" fmla="*/ 3248 w 3248"/>
              <a:gd name="T9" fmla="*/ 14251 h 14251"/>
              <a:gd name="T10" fmla="*/ 3248 w 3248"/>
              <a:gd name="T11" fmla="*/ 0 h 14251"/>
            </a:gdLst>
            <a:ahLst/>
            <a:cxnLst>
              <a:cxn ang="0">
                <a:pos x="T0" y="T1"/>
              </a:cxn>
              <a:cxn ang="0">
                <a:pos x="T2" y="T3"/>
              </a:cxn>
              <a:cxn ang="0">
                <a:pos x="T4" y="T5"/>
              </a:cxn>
              <a:cxn ang="0">
                <a:pos x="T6" y="T7"/>
              </a:cxn>
              <a:cxn ang="0">
                <a:pos x="T8" y="T9"/>
              </a:cxn>
              <a:cxn ang="0">
                <a:pos x="T10" y="T11"/>
              </a:cxn>
            </a:cxnLst>
            <a:rect l="0" t="0" r="r" b="b"/>
            <a:pathLst>
              <a:path w="3248" h="14251">
                <a:moveTo>
                  <a:pt x="3248" y="0"/>
                </a:moveTo>
                <a:cubicBezTo>
                  <a:pt x="0" y="0"/>
                  <a:pt x="0" y="0"/>
                  <a:pt x="0" y="0"/>
                </a:cubicBezTo>
                <a:cubicBezTo>
                  <a:pt x="1634" y="1919"/>
                  <a:pt x="2621" y="4407"/>
                  <a:pt x="2621" y="7125"/>
                </a:cubicBezTo>
                <a:cubicBezTo>
                  <a:pt x="2621" y="9844"/>
                  <a:pt x="1634" y="12331"/>
                  <a:pt x="0" y="14251"/>
                </a:cubicBezTo>
                <a:cubicBezTo>
                  <a:pt x="3248" y="14251"/>
                  <a:pt x="3248" y="14251"/>
                  <a:pt x="3248" y="14251"/>
                </a:cubicBezTo>
                <a:lnTo>
                  <a:pt x="324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3" name="Title 2"/>
          <p:cNvSpPr>
            <a:spLocks noGrp="1"/>
          </p:cNvSpPr>
          <p:nvPr>
            <p:ph type="title"/>
          </p:nvPr>
        </p:nvSpPr>
        <p:spPr>
          <a:xfrm>
            <a:off x="1565276" y="502919"/>
            <a:ext cx="6950074" cy="816923"/>
          </a:xfrm>
        </p:spPr>
        <p:txBody>
          <a:bodyPr/>
          <a:lstStyle/>
          <a:p>
            <a:r>
              <a:rPr lang="en-US"/>
              <a:t>Click to edit Master title style</a:t>
            </a:r>
            <a:endParaRPr lang="en-GB" dirty="0"/>
          </a:p>
        </p:txBody>
      </p:sp>
    </p:spTree>
    <p:extLst>
      <p:ext uri="{BB962C8B-B14F-4D97-AF65-F5344CB8AC3E}">
        <p14:creationId xmlns:p14="http://schemas.microsoft.com/office/powerpoint/2010/main" val="1696721381"/>
      </p:ext>
    </p:extLst>
  </p:cSld>
  <p:clrMapOvr>
    <a:masterClrMapping/>
  </p:clrMapOvr>
  <p:transition spd="med">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78023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313318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54000"/>
            <a:ext cx="7623175" cy="838200"/>
          </a:xfrm>
        </p:spPr>
        <p:txBody>
          <a:bodyPr/>
          <a:lstStyle/>
          <a:p>
            <a:r>
              <a:rPr lang="en-US"/>
              <a:t>Click to edit Master title style</a:t>
            </a:r>
          </a:p>
        </p:txBody>
      </p:sp>
      <p:sp>
        <p:nvSpPr>
          <p:cNvPr id="3" name="Text Placeholder 2"/>
          <p:cNvSpPr>
            <a:spLocks noGrp="1"/>
          </p:cNvSpPr>
          <p:nvPr>
            <p:ph type="body" sz="half" idx="1"/>
          </p:nvPr>
        </p:nvSpPr>
        <p:spPr>
          <a:xfrm>
            <a:off x="455613" y="1600200"/>
            <a:ext cx="4035425" cy="393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600200"/>
            <a:ext cx="4037012" cy="393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0339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fld id="{EDEA1174-DD2D-4C72-95A1-B96FC399F297}" type="datetime4">
              <a:rPr lang="en-US"/>
              <a:pPr>
                <a:defRPr/>
              </a:pPr>
              <a:t>August 25, 2025</a:t>
            </a:fld>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41780931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 name="Google Shape;276;p27">
            <a:extLst>
              <a:ext uri="{FF2B5EF4-FFF2-40B4-BE49-F238E27FC236}">
                <a16:creationId xmlns:a16="http://schemas.microsoft.com/office/drawing/2014/main" id="{41C8A28B-CF98-D0A8-5B55-3CE64225A485}"/>
              </a:ext>
            </a:extLst>
          </p:cNvPr>
          <p:cNvSpPr txBox="1"/>
          <p:nvPr userDrawn="1"/>
        </p:nvSpPr>
        <p:spPr>
          <a:xfrm>
            <a:off x="202425" y="6438800"/>
            <a:ext cx="3554100" cy="4192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dirty="0">
              <a:solidFill>
                <a:srgbClr val="3C4950"/>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1200"/>
              <a:buFont typeface="Arial"/>
              <a:buNone/>
            </a:pPr>
            <a:endParaRPr sz="1000" b="0" i="0" u="none" strike="noStrike" cap="none" dirty="0">
              <a:solidFill>
                <a:srgbClr val="3C4950"/>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1100"/>
              <a:buFont typeface="Arial"/>
              <a:buNone/>
            </a:pPr>
            <a:r>
              <a:rPr lang="en" sz="900" b="0" i="0" u="none" strike="noStrike" cap="none" dirty="0">
                <a:solidFill>
                  <a:srgbClr val="3C4950"/>
                </a:solidFill>
                <a:latin typeface="Nunito"/>
                <a:ea typeface="Nunito"/>
                <a:cs typeface="Nunito"/>
                <a:sym typeface="Nunito"/>
              </a:rPr>
              <a:t>©2022 Center for Curriculum Redesign, Inc. All Rights Reserved.</a:t>
            </a:r>
            <a:r>
              <a:rPr lang="en" sz="1000" b="0" i="0" u="none" strike="noStrike" cap="none" dirty="0">
                <a:solidFill>
                  <a:srgbClr val="3C4950"/>
                </a:solidFill>
                <a:latin typeface="Nunito"/>
                <a:ea typeface="Nunito"/>
                <a:cs typeface="Nunito"/>
                <a:sym typeface="Nunito"/>
              </a:rPr>
              <a:t> </a:t>
            </a:r>
            <a:endParaRPr sz="1000" b="0" i="0" u="none" strike="noStrike" cap="none" dirty="0">
              <a:solidFill>
                <a:srgbClr val="3C4950"/>
              </a:solidFill>
              <a:latin typeface="Nunito"/>
              <a:ea typeface="Nunito"/>
              <a:cs typeface="Nunito"/>
              <a:sym typeface="Nunito"/>
            </a:endParaRPr>
          </a:p>
        </p:txBody>
      </p:sp>
      <p:sp>
        <p:nvSpPr>
          <p:cNvPr id="5" name="Google Shape;352;p41">
            <a:extLst>
              <a:ext uri="{FF2B5EF4-FFF2-40B4-BE49-F238E27FC236}">
                <a16:creationId xmlns:a16="http://schemas.microsoft.com/office/drawing/2014/main" id="{948F9731-0475-28DB-D56C-61A32EE40A3C}"/>
              </a:ext>
            </a:extLst>
          </p:cNvPr>
          <p:cNvSpPr/>
          <p:nvPr userDrawn="1"/>
        </p:nvSpPr>
        <p:spPr>
          <a:xfrm>
            <a:off x="0" y="168637"/>
            <a:ext cx="9144000" cy="98000"/>
          </a:xfrm>
          <a:prstGeom prst="rect">
            <a:avLst/>
          </a:prstGeom>
          <a:gradFill>
            <a:gsLst>
              <a:gs pos="0">
                <a:srgbClr val="2269BF"/>
              </a:gs>
              <a:gs pos="47000">
                <a:srgbClr val="26BABF"/>
              </a:gs>
              <a:gs pos="100000">
                <a:srgbClr val="FFAF19"/>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6" name="Google Shape;76;p15">
            <a:extLst>
              <a:ext uri="{FF2B5EF4-FFF2-40B4-BE49-F238E27FC236}">
                <a16:creationId xmlns:a16="http://schemas.microsoft.com/office/drawing/2014/main" id="{0B06D20D-9AA7-F03D-2202-8946DB7DBC11}"/>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7845693" y="6126538"/>
            <a:ext cx="1174161" cy="635229"/>
          </a:xfrm>
          <a:prstGeom prst="rect">
            <a:avLst/>
          </a:prstGeom>
          <a:noFill/>
          <a:ln>
            <a:noFill/>
          </a:ln>
        </p:spPr>
      </p:pic>
    </p:spTree>
    <p:extLst>
      <p:ext uri="{BB962C8B-B14F-4D97-AF65-F5344CB8AC3E}">
        <p14:creationId xmlns:p14="http://schemas.microsoft.com/office/powerpoint/2010/main" val="16373684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endParaRPr lang="en-US" sz="800" b="1" dirty="0">
              <a:latin typeface="Arial" charset="0"/>
            </a:endParaRPr>
          </a:p>
        </p:txBody>
      </p:sp>
    </p:spTree>
    <p:extLst>
      <p:ext uri="{BB962C8B-B14F-4D97-AF65-F5344CB8AC3E}">
        <p14:creationId xmlns:p14="http://schemas.microsoft.com/office/powerpoint/2010/main" val="40323135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endParaRPr lang="en-US" sz="800" b="1" dirty="0">
              <a:latin typeface="Arial" charset="0"/>
            </a:endParaRPr>
          </a:p>
        </p:txBody>
      </p:sp>
    </p:spTree>
    <p:extLst>
      <p:ext uri="{BB962C8B-B14F-4D97-AF65-F5344CB8AC3E}">
        <p14:creationId xmlns:p14="http://schemas.microsoft.com/office/powerpoint/2010/main" val="5432487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p>
        </p:txBody>
      </p:sp>
    </p:spTree>
    <p:extLst>
      <p:ext uri="{BB962C8B-B14F-4D97-AF65-F5344CB8AC3E}">
        <p14:creationId xmlns:p14="http://schemas.microsoft.com/office/powerpoint/2010/main" val="2052097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2"/>
          </a:xfrm>
        </p:spPr>
        <p:txBody>
          <a:bodyPr>
            <a:normAutofit/>
          </a:bodyPr>
          <a:lstStyle>
            <a:lvl1pPr>
              <a:defRPr sz="3600"/>
            </a:lvl1pPr>
          </a:lstStyle>
          <a:p>
            <a:r>
              <a:rPr lang="en-US"/>
              <a:t>Click to edit Master title style</a:t>
            </a:r>
          </a:p>
        </p:txBody>
      </p:sp>
      <p:sp>
        <p:nvSpPr>
          <p:cNvPr id="4" name="Footer Placeholder 4"/>
          <p:cNvSpPr txBox="1">
            <a:spLocks/>
          </p:cNvSpPr>
          <p:nvPr userDrawn="1"/>
        </p:nvSpPr>
        <p:spPr>
          <a:xfrm>
            <a:off x="6400800" y="65690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4388" eaLnBrk="0" fontAlgn="base" hangingPunct="0">
              <a:spcBef>
                <a:spcPct val="0"/>
              </a:spcBef>
              <a:spcAft>
                <a:spcPct val="0"/>
              </a:spcAft>
              <a:defRPr/>
            </a:pPr>
            <a:r>
              <a:rPr lang="en-US" sz="1000" b="1" dirty="0">
                <a:latin typeface="Arial" pitchFamily="34" charset="0"/>
              </a:rPr>
              <a:t>© Center for Curriculum Redesign</a:t>
            </a:r>
            <a:endParaRPr lang="en-US" sz="800" b="1" dirty="0">
              <a:latin typeface="Arial" charset="0"/>
            </a:endParaRPr>
          </a:p>
        </p:txBody>
      </p:sp>
    </p:spTree>
    <p:extLst>
      <p:ext uri="{BB962C8B-B14F-4D97-AF65-F5344CB8AC3E}">
        <p14:creationId xmlns:p14="http://schemas.microsoft.com/office/powerpoint/2010/main" val="27176754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Image">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0" y="0"/>
            <a:ext cx="9144000" cy="6858000"/>
          </a:xfrm>
          <a:solidFill>
            <a:schemeClr val="bg1">
              <a:lumMod val="85000"/>
            </a:schemeClr>
          </a:solidFill>
        </p:spPr>
        <p:txBody>
          <a:bodyPr>
            <a:normAutofit/>
          </a:bodyPr>
          <a:lstStyle>
            <a:lvl1pPr>
              <a:defRPr sz="1400" b="0"/>
            </a:lvl1pPr>
          </a:lstStyle>
          <a:p>
            <a:r>
              <a:rPr lang="en-US"/>
              <a:t>Click icon to add picture</a:t>
            </a:r>
            <a:endParaRPr lang="en-GB"/>
          </a:p>
        </p:txBody>
      </p:sp>
      <p:sp>
        <p:nvSpPr>
          <p:cNvPr id="6" name="Text Placeholder 4"/>
          <p:cNvSpPr>
            <a:spLocks noGrp="1"/>
          </p:cNvSpPr>
          <p:nvPr>
            <p:ph type="body" sz="quarter" idx="13"/>
          </p:nvPr>
        </p:nvSpPr>
        <p:spPr>
          <a:xfrm>
            <a:off x="489098" y="1825624"/>
            <a:ext cx="3254766" cy="3916807"/>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marL="0">
              <a:defRPr sz="2000" b="1">
                <a:solidFill>
                  <a:schemeClr val="tx2"/>
                </a:solidFill>
              </a:defRPr>
            </a:lvl5pPr>
            <a:lvl6pPr>
              <a:defRPr>
                <a:solidFill>
                  <a:schemeClr val="tx2"/>
                </a:solidFill>
              </a:defRPr>
            </a:lvl6pPr>
            <a:lvl7pPr marL="216000" indent="-216000">
              <a:buFont typeface="Arial" panose="020B0604020202020204" pitchFamily="34" charset="0"/>
              <a:buChar char="•"/>
              <a:defRPr>
                <a:solidFill>
                  <a:schemeClr val="tx2"/>
                </a:solidFill>
              </a:defRPr>
            </a:lvl7pPr>
            <a:lvl8pPr marL="432000" indent="-216000">
              <a:buFont typeface="Arial" panose="020B0604020202020204" pitchFamily="34" charset="0"/>
              <a:buChar char="–"/>
              <a:defRPr>
                <a:solidFill>
                  <a:schemeClr val="tx2"/>
                </a:solidFill>
              </a:defRPr>
            </a:lvl8pPr>
            <a:lvl9pPr>
              <a:defRPr>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73590042"/>
      </p:ext>
    </p:extLst>
  </p:cSld>
  <p:clrMapOvr>
    <a:masterClrMapping/>
  </p:clrMapOvr>
  <p:transition spd="med">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60" indent="0">
              <a:buNone/>
              <a:defRPr sz="1200"/>
            </a:lvl2pPr>
            <a:lvl3pPr marL="914320" indent="0">
              <a:buNone/>
              <a:defRPr sz="1000"/>
            </a:lvl3pPr>
            <a:lvl4pPr marL="1371481" indent="0">
              <a:buNone/>
              <a:defRPr sz="900"/>
            </a:lvl4pPr>
            <a:lvl5pPr marL="1828641" indent="0">
              <a:buNone/>
              <a:defRPr sz="900"/>
            </a:lvl5pPr>
            <a:lvl6pPr marL="2285801" indent="0">
              <a:buNone/>
              <a:defRPr sz="900"/>
            </a:lvl6pPr>
            <a:lvl7pPr marL="2742961" indent="0">
              <a:buNone/>
              <a:defRPr sz="900"/>
            </a:lvl7pPr>
            <a:lvl8pPr marL="3200121" indent="0">
              <a:buNone/>
              <a:defRPr sz="900"/>
            </a:lvl8pPr>
            <a:lvl9pPr marL="3657282" indent="0">
              <a:buNone/>
              <a:defRPr sz="900"/>
            </a:lvl9pPr>
          </a:lstStyle>
          <a:p>
            <a:pPr lvl="0"/>
            <a:r>
              <a:rPr lang="en-US"/>
              <a:t>Click to edit Master text styles</a:t>
            </a:r>
          </a:p>
        </p:txBody>
      </p:sp>
    </p:spTree>
    <p:extLst>
      <p:ext uri="{BB962C8B-B14F-4D97-AF65-F5344CB8AC3E}">
        <p14:creationId xmlns:p14="http://schemas.microsoft.com/office/powerpoint/2010/main" val="304569259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60" indent="0">
              <a:buNone/>
              <a:defRPr sz="2800"/>
            </a:lvl2pPr>
            <a:lvl3pPr marL="914320" indent="0">
              <a:buNone/>
              <a:defRPr sz="2400"/>
            </a:lvl3pPr>
            <a:lvl4pPr marL="1371481" indent="0">
              <a:buNone/>
              <a:defRPr sz="2000"/>
            </a:lvl4pPr>
            <a:lvl5pPr marL="1828641" indent="0">
              <a:buNone/>
              <a:defRPr sz="2000"/>
            </a:lvl5pPr>
            <a:lvl6pPr marL="2285801" indent="0">
              <a:buNone/>
              <a:defRPr sz="2000"/>
            </a:lvl6pPr>
            <a:lvl7pPr marL="2742961" indent="0">
              <a:buNone/>
              <a:defRPr sz="2000"/>
            </a:lvl7pPr>
            <a:lvl8pPr marL="3200121" indent="0">
              <a:buNone/>
              <a:defRPr sz="2000"/>
            </a:lvl8pPr>
            <a:lvl9pPr marL="365728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60" indent="0">
              <a:buNone/>
              <a:defRPr sz="1200"/>
            </a:lvl2pPr>
            <a:lvl3pPr marL="914320" indent="0">
              <a:buNone/>
              <a:defRPr sz="1000"/>
            </a:lvl3pPr>
            <a:lvl4pPr marL="1371481" indent="0">
              <a:buNone/>
              <a:defRPr sz="900"/>
            </a:lvl4pPr>
            <a:lvl5pPr marL="1828641" indent="0">
              <a:buNone/>
              <a:defRPr sz="900"/>
            </a:lvl5pPr>
            <a:lvl6pPr marL="2285801" indent="0">
              <a:buNone/>
              <a:defRPr sz="900"/>
            </a:lvl6pPr>
            <a:lvl7pPr marL="2742961" indent="0">
              <a:buNone/>
              <a:defRPr sz="900"/>
            </a:lvl7pPr>
            <a:lvl8pPr marL="3200121" indent="0">
              <a:buNone/>
              <a:defRPr sz="900"/>
            </a:lvl8pPr>
            <a:lvl9pPr marL="3657282" indent="0">
              <a:buNone/>
              <a:defRPr sz="900"/>
            </a:lvl9pPr>
          </a:lstStyle>
          <a:p>
            <a:pPr lvl="0"/>
            <a:r>
              <a:rPr lang="en-US"/>
              <a:t>Click to edit Master text styles</a:t>
            </a:r>
          </a:p>
        </p:txBody>
      </p:sp>
    </p:spTree>
    <p:extLst>
      <p:ext uri="{BB962C8B-B14F-4D97-AF65-F5344CB8AC3E}">
        <p14:creationId xmlns:p14="http://schemas.microsoft.com/office/powerpoint/2010/main" val="2960642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2.xml"/><Relationship Id="rId7"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3.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3.pn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8.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55638" y="457200"/>
            <a:ext cx="8145462" cy="838200"/>
          </a:xfrm>
          <a:prstGeom prst="rect">
            <a:avLst/>
          </a:prstGeom>
          <a:noFill/>
          <a:ln w="9525" algn="ctr">
            <a:noFill/>
            <a:miter lim="800000"/>
            <a:headEnd/>
            <a:tailEnd/>
          </a:ln>
        </p:spPr>
        <p:txBody>
          <a:bodyPr vert="horz" wrap="square" lIns="82117" tIns="41058" rIns="82117" bIns="41058" numCol="1" anchor="b" anchorCtr="0" compatLnSpc="1">
            <a:prstTxWarp prst="textNoShape">
              <a:avLst/>
            </a:prstTxWarp>
          </a:bodyPr>
          <a:lstStyle/>
          <a:p>
            <a:pPr lvl="0"/>
            <a:r>
              <a:rPr lang="en-US"/>
              <a:t>Slide Title</a:t>
            </a:r>
          </a:p>
        </p:txBody>
      </p:sp>
      <p:sp>
        <p:nvSpPr>
          <p:cNvPr id="3076" name="Rectangle 4"/>
          <p:cNvSpPr>
            <a:spLocks noGrp="1" noChangeArrowheads="1"/>
          </p:cNvSpPr>
          <p:nvPr>
            <p:ph type="body" idx="1"/>
          </p:nvPr>
        </p:nvSpPr>
        <p:spPr bwMode="auto">
          <a:xfrm>
            <a:off x="655639" y="1781176"/>
            <a:ext cx="7940675" cy="3571875"/>
          </a:xfrm>
          <a:prstGeom prst="rect">
            <a:avLst/>
          </a:prstGeom>
          <a:noFill/>
          <a:ln w="9525" algn="ctr">
            <a:noFill/>
            <a:miter lim="800000"/>
            <a:headEnd/>
            <a:tailEnd/>
          </a:ln>
        </p:spPr>
        <p:txBody>
          <a:bodyPr vert="horz" wrap="square" lIns="82117" tIns="41058" rIns="82117" bIns="41058" numCol="1" anchor="t" anchorCtr="0" compatLnSpc="1">
            <a:prstTxWarp prst="textNoShape">
              <a:avLst/>
            </a:prstTxWarp>
          </a:bodyPr>
          <a:lstStyle/>
          <a:p>
            <a:pPr lvl="0"/>
            <a:r>
              <a:rPr lang="en-US"/>
              <a:t>Body Text</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ChangeArrowheads="1"/>
          </p:cNvSpPr>
          <p:nvPr userDrawn="1"/>
        </p:nvSpPr>
        <p:spPr bwMode="auto">
          <a:xfrm>
            <a:off x="0" y="0"/>
            <a:ext cx="9144000" cy="177800"/>
          </a:xfrm>
          <a:prstGeom prst="rect">
            <a:avLst/>
          </a:prstGeom>
          <a:solidFill>
            <a:schemeClr val="accent5">
              <a:lumMod val="60000"/>
              <a:lumOff val="40000"/>
            </a:schemeClr>
          </a:solidFill>
          <a:ln w="25400" algn="ctr">
            <a:noFill/>
            <a:miter lim="800000"/>
            <a:headEnd/>
            <a:tailEnd/>
          </a:ln>
          <a:effectLst/>
        </p:spPr>
        <p:txBody>
          <a:bodyPr wrap="none" lIns="91432" tIns="45716" rIns="91432" bIns="45716" anchor="ctr"/>
          <a:lstStyle/>
          <a:p>
            <a:pPr>
              <a:defRPr/>
            </a:pPr>
            <a:endParaRPr lang="en-US">
              <a:solidFill>
                <a:srgbClr val="000000"/>
              </a:solidFill>
              <a:latin typeface="Arial" charset="0"/>
            </a:endParaRPr>
          </a:p>
        </p:txBody>
      </p:sp>
      <p:sp>
        <p:nvSpPr>
          <p:cNvPr id="7" name="Rectangle 24"/>
          <p:cNvSpPr>
            <a:spLocks noChangeArrowheads="1"/>
          </p:cNvSpPr>
          <p:nvPr userDrawn="1"/>
        </p:nvSpPr>
        <p:spPr bwMode="auto">
          <a:xfrm>
            <a:off x="3326600" y="6617067"/>
            <a:ext cx="2506788" cy="240933"/>
          </a:xfrm>
          <a:prstGeom prst="rect">
            <a:avLst/>
          </a:prstGeom>
          <a:noFill/>
          <a:ln w="9525">
            <a:noFill/>
            <a:miter lim="800000"/>
            <a:headEnd/>
            <a:tailEnd/>
          </a:ln>
          <a:effectLst/>
        </p:spPr>
        <p:txBody>
          <a:bodyPr wrap="none" lIns="82117" tIns="41058" rIns="82117" bIns="41058" anchor="b">
            <a:spAutoFit/>
          </a:bodyPr>
          <a:lstStyle/>
          <a:p>
            <a:pPr algn="r" defTabSz="814317" eaLnBrk="0" hangingPunct="0">
              <a:defRPr/>
            </a:pPr>
            <a:r>
              <a:rPr lang="en-US" sz="1000" b="1" dirty="0">
                <a:solidFill>
                  <a:srgbClr val="000000">
                    <a:tint val="75000"/>
                  </a:srgbClr>
                </a:solidFill>
              </a:rPr>
              <a:t>© Charles Fadel – All Rights Reserved</a:t>
            </a:r>
            <a:endParaRPr lang="en-US" sz="800" b="1" dirty="0">
              <a:solidFill>
                <a:srgbClr val="C0C0C0"/>
              </a:solidFill>
              <a:latin typeface="Arial" charset="0"/>
            </a:endParaRPr>
          </a:p>
        </p:txBody>
      </p:sp>
      <p:sp>
        <p:nvSpPr>
          <p:cNvPr id="3" name="TextBox 2">
            <a:extLst>
              <a:ext uri="{FF2B5EF4-FFF2-40B4-BE49-F238E27FC236}">
                <a16:creationId xmlns:a16="http://schemas.microsoft.com/office/drawing/2014/main" id="{DE760B09-1B11-CEEC-D11C-F7CA049F82C5}"/>
              </a:ext>
            </a:extLst>
          </p:cNvPr>
          <p:cNvSpPr txBox="1"/>
          <p:nvPr userDrawn="1">
            <p:extLst>
              <p:ext uri="{1162E1C5-73C7-4A58-AE30-91384D911F3F}">
                <p184:classification xmlns:p184="http://schemas.microsoft.com/office/powerpoint/2018/4/main" val="hdr"/>
              </p:ext>
            </p:extLst>
          </p:nvPr>
        </p:nvSpPr>
        <p:spPr>
          <a:xfrm>
            <a:off x="4228275" y="63500"/>
            <a:ext cx="730250" cy="182880"/>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302035805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p:hf sldNum="0" hdr="0" ftr="0" dt="0"/>
  <p:txStyles>
    <p:titleStyle>
      <a:lvl1pPr algn="l" defTabSz="814317" rtl="0" eaLnBrk="0" fontAlgn="base" hangingPunct="0">
        <a:lnSpc>
          <a:spcPct val="90000"/>
        </a:lnSpc>
        <a:spcBef>
          <a:spcPct val="0"/>
        </a:spcBef>
        <a:spcAft>
          <a:spcPct val="0"/>
        </a:spcAft>
        <a:defRPr sz="3400" b="1">
          <a:solidFill>
            <a:schemeClr val="tx2"/>
          </a:solidFill>
          <a:latin typeface="+mj-lt"/>
          <a:ea typeface="+mj-ea"/>
          <a:cs typeface="+mj-cs"/>
        </a:defRPr>
      </a:lvl1pPr>
      <a:lvl2pPr algn="l" defTabSz="814317" rtl="0" eaLnBrk="0" fontAlgn="base" hangingPunct="0">
        <a:lnSpc>
          <a:spcPct val="90000"/>
        </a:lnSpc>
        <a:spcBef>
          <a:spcPct val="0"/>
        </a:spcBef>
        <a:spcAft>
          <a:spcPct val="0"/>
        </a:spcAft>
        <a:defRPr sz="3400" b="1">
          <a:solidFill>
            <a:schemeClr val="tx2"/>
          </a:solidFill>
          <a:latin typeface="Arial" charset="0"/>
        </a:defRPr>
      </a:lvl2pPr>
      <a:lvl3pPr algn="l" defTabSz="814317" rtl="0" eaLnBrk="0" fontAlgn="base" hangingPunct="0">
        <a:lnSpc>
          <a:spcPct val="90000"/>
        </a:lnSpc>
        <a:spcBef>
          <a:spcPct val="0"/>
        </a:spcBef>
        <a:spcAft>
          <a:spcPct val="0"/>
        </a:spcAft>
        <a:defRPr sz="3400" b="1">
          <a:solidFill>
            <a:schemeClr val="tx2"/>
          </a:solidFill>
          <a:latin typeface="Arial" charset="0"/>
        </a:defRPr>
      </a:lvl3pPr>
      <a:lvl4pPr algn="l" defTabSz="814317" rtl="0" eaLnBrk="0" fontAlgn="base" hangingPunct="0">
        <a:lnSpc>
          <a:spcPct val="90000"/>
        </a:lnSpc>
        <a:spcBef>
          <a:spcPct val="0"/>
        </a:spcBef>
        <a:spcAft>
          <a:spcPct val="0"/>
        </a:spcAft>
        <a:defRPr sz="3400" b="1">
          <a:solidFill>
            <a:schemeClr val="tx2"/>
          </a:solidFill>
          <a:latin typeface="Arial" charset="0"/>
        </a:defRPr>
      </a:lvl4pPr>
      <a:lvl5pPr algn="l" defTabSz="814317" rtl="0" eaLnBrk="0" fontAlgn="base" hangingPunct="0">
        <a:lnSpc>
          <a:spcPct val="90000"/>
        </a:lnSpc>
        <a:spcBef>
          <a:spcPct val="0"/>
        </a:spcBef>
        <a:spcAft>
          <a:spcPct val="0"/>
        </a:spcAft>
        <a:defRPr sz="3400" b="1">
          <a:solidFill>
            <a:schemeClr val="tx2"/>
          </a:solidFill>
          <a:latin typeface="Arial" charset="0"/>
        </a:defRPr>
      </a:lvl5pPr>
      <a:lvl6pPr marL="457160" algn="l" defTabSz="814317" rtl="0" fontAlgn="base">
        <a:lnSpc>
          <a:spcPct val="90000"/>
        </a:lnSpc>
        <a:spcBef>
          <a:spcPct val="0"/>
        </a:spcBef>
        <a:spcAft>
          <a:spcPct val="0"/>
        </a:spcAft>
        <a:defRPr sz="3400" b="1">
          <a:solidFill>
            <a:schemeClr val="tx2"/>
          </a:solidFill>
          <a:latin typeface="Arial" charset="0"/>
        </a:defRPr>
      </a:lvl6pPr>
      <a:lvl7pPr marL="914320" algn="l" defTabSz="814317" rtl="0" fontAlgn="base">
        <a:lnSpc>
          <a:spcPct val="90000"/>
        </a:lnSpc>
        <a:spcBef>
          <a:spcPct val="0"/>
        </a:spcBef>
        <a:spcAft>
          <a:spcPct val="0"/>
        </a:spcAft>
        <a:defRPr sz="3400" b="1">
          <a:solidFill>
            <a:schemeClr val="tx2"/>
          </a:solidFill>
          <a:latin typeface="Arial" charset="0"/>
        </a:defRPr>
      </a:lvl7pPr>
      <a:lvl8pPr marL="1371481" algn="l" defTabSz="814317" rtl="0" fontAlgn="base">
        <a:lnSpc>
          <a:spcPct val="90000"/>
        </a:lnSpc>
        <a:spcBef>
          <a:spcPct val="0"/>
        </a:spcBef>
        <a:spcAft>
          <a:spcPct val="0"/>
        </a:spcAft>
        <a:defRPr sz="3400" b="1">
          <a:solidFill>
            <a:schemeClr val="tx2"/>
          </a:solidFill>
          <a:latin typeface="Arial" charset="0"/>
        </a:defRPr>
      </a:lvl8pPr>
      <a:lvl9pPr marL="1828641" algn="l" defTabSz="814317" rtl="0" fontAlgn="base">
        <a:lnSpc>
          <a:spcPct val="90000"/>
        </a:lnSpc>
        <a:spcBef>
          <a:spcPct val="0"/>
        </a:spcBef>
        <a:spcAft>
          <a:spcPct val="0"/>
        </a:spcAft>
        <a:defRPr sz="3400" b="1">
          <a:solidFill>
            <a:schemeClr val="tx2"/>
          </a:solidFill>
          <a:latin typeface="Arial" charset="0"/>
        </a:defRPr>
      </a:lvl9pPr>
    </p:titleStyle>
    <p:bodyStyle>
      <a:lvl1pPr marL="236517" indent="-236517" algn="l" defTabSz="814317" rtl="0" eaLnBrk="0" fontAlgn="base" hangingPunct="0">
        <a:lnSpc>
          <a:spcPct val="95000"/>
        </a:lnSpc>
        <a:spcBef>
          <a:spcPct val="50000"/>
        </a:spcBef>
        <a:spcAft>
          <a:spcPct val="0"/>
        </a:spcAft>
        <a:buClr>
          <a:schemeClr val="tx2"/>
        </a:buClr>
        <a:buSzPct val="100000"/>
        <a:buFont typeface="Wingdings" pitchFamily="2" charset="2"/>
        <a:buChar char="§"/>
        <a:defRPr sz="2400">
          <a:solidFill>
            <a:schemeClr val="tx1"/>
          </a:solidFill>
          <a:latin typeface="+mn-lt"/>
          <a:ea typeface="+mn-ea"/>
          <a:cs typeface="+mn-cs"/>
        </a:defRPr>
      </a:lvl1pPr>
      <a:lvl2pPr marL="574625" indent="-117465" algn="l" defTabSz="814317" rtl="0" eaLnBrk="0" fontAlgn="base" hangingPunct="0">
        <a:lnSpc>
          <a:spcPct val="95000"/>
        </a:lnSpc>
        <a:spcBef>
          <a:spcPct val="35000"/>
        </a:spcBef>
        <a:spcAft>
          <a:spcPct val="0"/>
        </a:spcAft>
        <a:defRPr sz="2000">
          <a:solidFill>
            <a:schemeClr val="tx1"/>
          </a:solidFill>
          <a:latin typeface="+mn-lt"/>
        </a:defRPr>
      </a:lvl2pPr>
      <a:lvl3pPr marL="914320" algn="l" defTabSz="814317" rtl="0" eaLnBrk="0" fontAlgn="base" hangingPunct="0">
        <a:lnSpc>
          <a:spcPct val="95000"/>
        </a:lnSpc>
        <a:spcBef>
          <a:spcPct val="35000"/>
        </a:spcBef>
        <a:spcAft>
          <a:spcPct val="0"/>
        </a:spcAft>
        <a:defRPr sz="2000">
          <a:solidFill>
            <a:schemeClr val="tx1"/>
          </a:solidFill>
          <a:latin typeface="+mn-lt"/>
        </a:defRPr>
      </a:lvl3pPr>
      <a:lvl4pPr marL="1254016" indent="117465" algn="l" defTabSz="814317" rtl="0" eaLnBrk="0" fontAlgn="base" hangingPunct="0">
        <a:lnSpc>
          <a:spcPct val="95000"/>
        </a:lnSpc>
        <a:spcBef>
          <a:spcPct val="35000"/>
        </a:spcBef>
        <a:spcAft>
          <a:spcPct val="0"/>
        </a:spcAft>
        <a:defRPr sz="2000">
          <a:solidFill>
            <a:schemeClr val="tx1"/>
          </a:solidFill>
          <a:latin typeface="+mn-lt"/>
        </a:defRPr>
      </a:lvl4pPr>
      <a:lvl5pPr marL="1604823" indent="223819" algn="l" defTabSz="814317" rtl="0" eaLnBrk="0" fontAlgn="base" hangingPunct="0">
        <a:lnSpc>
          <a:spcPct val="95000"/>
        </a:lnSpc>
        <a:spcBef>
          <a:spcPct val="35000"/>
        </a:spcBef>
        <a:spcAft>
          <a:spcPct val="0"/>
        </a:spcAft>
        <a:defRPr sz="2000">
          <a:solidFill>
            <a:schemeClr val="tx1"/>
          </a:solidFill>
          <a:latin typeface="+mn-lt"/>
        </a:defRPr>
      </a:lvl5pPr>
      <a:lvl6pPr marL="2061983" algn="l" defTabSz="814317" rtl="0" eaLnBrk="0" fontAlgn="base" hangingPunct="0">
        <a:lnSpc>
          <a:spcPct val="95000"/>
        </a:lnSpc>
        <a:spcBef>
          <a:spcPct val="35000"/>
        </a:spcBef>
        <a:spcAft>
          <a:spcPct val="0"/>
        </a:spcAft>
        <a:defRPr sz="2000">
          <a:solidFill>
            <a:schemeClr val="tx1"/>
          </a:solidFill>
          <a:latin typeface="+mn-lt"/>
        </a:defRPr>
      </a:lvl6pPr>
      <a:lvl7pPr marL="2519143" algn="l" defTabSz="814317" rtl="0" eaLnBrk="0" fontAlgn="base" hangingPunct="0">
        <a:lnSpc>
          <a:spcPct val="95000"/>
        </a:lnSpc>
        <a:spcBef>
          <a:spcPct val="35000"/>
        </a:spcBef>
        <a:spcAft>
          <a:spcPct val="0"/>
        </a:spcAft>
        <a:defRPr sz="2000">
          <a:solidFill>
            <a:schemeClr val="tx1"/>
          </a:solidFill>
          <a:latin typeface="+mn-lt"/>
        </a:defRPr>
      </a:lvl7pPr>
      <a:lvl8pPr marL="2976304" algn="l" defTabSz="814317" rtl="0" eaLnBrk="0" fontAlgn="base" hangingPunct="0">
        <a:lnSpc>
          <a:spcPct val="95000"/>
        </a:lnSpc>
        <a:spcBef>
          <a:spcPct val="35000"/>
        </a:spcBef>
        <a:spcAft>
          <a:spcPct val="0"/>
        </a:spcAft>
        <a:defRPr sz="2000">
          <a:solidFill>
            <a:schemeClr val="tx1"/>
          </a:solidFill>
          <a:latin typeface="+mn-lt"/>
        </a:defRPr>
      </a:lvl8pPr>
      <a:lvl9pPr marL="3433464" algn="l" defTabSz="814317" rtl="0" eaLnBrk="0" fontAlgn="base" hangingPunct="0">
        <a:lnSpc>
          <a:spcPct val="95000"/>
        </a:lnSpc>
        <a:spcBef>
          <a:spcPct val="35000"/>
        </a:spcBef>
        <a:spcAft>
          <a:spcPct val="0"/>
        </a:spcAft>
        <a:defRPr sz="2000">
          <a:solidFill>
            <a:schemeClr val="tx1"/>
          </a:solidFill>
          <a:latin typeface="+mn-lt"/>
        </a:defRPr>
      </a:lvl9pPr>
    </p:bodyStyle>
    <p:otherStyle>
      <a:defPPr>
        <a:defRPr lang="en-US"/>
      </a:defPPr>
      <a:lvl1pPr marL="0" algn="l" defTabSz="914320" rtl="0" eaLnBrk="1" latinLnBrk="0" hangingPunct="1">
        <a:defRPr sz="1800" kern="1200">
          <a:solidFill>
            <a:schemeClr val="tx1"/>
          </a:solidFill>
          <a:latin typeface="+mn-lt"/>
          <a:ea typeface="+mn-ea"/>
          <a:cs typeface="+mn-cs"/>
        </a:defRPr>
      </a:lvl1pPr>
      <a:lvl2pPr marL="457160" algn="l" defTabSz="914320" rtl="0" eaLnBrk="1" latinLnBrk="0" hangingPunct="1">
        <a:defRPr sz="1800" kern="1200">
          <a:solidFill>
            <a:schemeClr val="tx1"/>
          </a:solidFill>
          <a:latin typeface="+mn-lt"/>
          <a:ea typeface="+mn-ea"/>
          <a:cs typeface="+mn-cs"/>
        </a:defRPr>
      </a:lvl2pPr>
      <a:lvl3pPr marL="914320" algn="l" defTabSz="914320" rtl="0" eaLnBrk="1" latinLnBrk="0" hangingPunct="1">
        <a:defRPr sz="1800" kern="1200">
          <a:solidFill>
            <a:schemeClr val="tx1"/>
          </a:solidFill>
          <a:latin typeface="+mn-lt"/>
          <a:ea typeface="+mn-ea"/>
          <a:cs typeface="+mn-cs"/>
        </a:defRPr>
      </a:lvl3pPr>
      <a:lvl4pPr marL="1371481" algn="l" defTabSz="914320" rtl="0" eaLnBrk="1" latinLnBrk="0" hangingPunct="1">
        <a:defRPr sz="1800" kern="1200">
          <a:solidFill>
            <a:schemeClr val="tx1"/>
          </a:solidFill>
          <a:latin typeface="+mn-lt"/>
          <a:ea typeface="+mn-ea"/>
          <a:cs typeface="+mn-cs"/>
        </a:defRPr>
      </a:lvl4pPr>
      <a:lvl5pPr marL="1828641" algn="l" defTabSz="914320" rtl="0" eaLnBrk="1" latinLnBrk="0" hangingPunct="1">
        <a:defRPr sz="1800" kern="1200">
          <a:solidFill>
            <a:schemeClr val="tx1"/>
          </a:solidFill>
          <a:latin typeface="+mn-lt"/>
          <a:ea typeface="+mn-ea"/>
          <a:cs typeface="+mn-cs"/>
        </a:defRPr>
      </a:lvl5pPr>
      <a:lvl6pPr marL="2285801" algn="l" defTabSz="914320" rtl="0" eaLnBrk="1" latinLnBrk="0" hangingPunct="1">
        <a:defRPr sz="1800" kern="1200">
          <a:solidFill>
            <a:schemeClr val="tx1"/>
          </a:solidFill>
          <a:latin typeface="+mn-lt"/>
          <a:ea typeface="+mn-ea"/>
          <a:cs typeface="+mn-cs"/>
        </a:defRPr>
      </a:lvl6pPr>
      <a:lvl7pPr marL="2742961" algn="l" defTabSz="914320" rtl="0" eaLnBrk="1" latinLnBrk="0" hangingPunct="1">
        <a:defRPr sz="1800" kern="1200">
          <a:solidFill>
            <a:schemeClr val="tx1"/>
          </a:solidFill>
          <a:latin typeface="+mn-lt"/>
          <a:ea typeface="+mn-ea"/>
          <a:cs typeface="+mn-cs"/>
        </a:defRPr>
      </a:lvl7pPr>
      <a:lvl8pPr marL="3200121" algn="l" defTabSz="914320" rtl="0" eaLnBrk="1" latinLnBrk="0" hangingPunct="1">
        <a:defRPr sz="1800" kern="1200">
          <a:solidFill>
            <a:schemeClr val="tx1"/>
          </a:solidFill>
          <a:latin typeface="+mn-lt"/>
          <a:ea typeface="+mn-ea"/>
          <a:cs typeface="+mn-cs"/>
        </a:defRPr>
      </a:lvl8pPr>
      <a:lvl9pPr marL="3657282" algn="l" defTabSz="9143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0"/>
          </a:schemeClr>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2000" y="381002"/>
            <a:ext cx="6553200" cy="985253"/>
          </a:xfrm>
          <a:prstGeom prst="rect">
            <a:avLst/>
          </a:prstGeom>
          <a:noFill/>
          <a:ln w="9525">
            <a:noFill/>
            <a:miter lim="800000"/>
            <a:headEnd/>
            <a:tailEnd/>
          </a:ln>
          <a:effectLst/>
        </p:spPr>
        <p:txBody>
          <a:bodyPr vert="horz" wrap="square" lIns="91425" tIns="45712" rIns="91425" bIns="45712" numCol="1" anchor="ctr" anchorCtr="0" compatLnSpc="1">
            <a:prstTxWarp prst="textNoShape">
              <a:avLst/>
            </a:prstTxWarp>
          </a:bodyPr>
          <a:lstStyle/>
          <a:p>
            <a:pPr lvl="0"/>
            <a:r>
              <a:rPr lang="en-US" dirty="0"/>
              <a:t>Your Topic Goes Here</a:t>
            </a:r>
          </a:p>
        </p:txBody>
      </p:sp>
      <p:sp>
        <p:nvSpPr>
          <p:cNvPr id="10243" name="Rectangle 3"/>
          <p:cNvSpPr>
            <a:spLocks noGrp="1" noChangeArrowheads="1"/>
          </p:cNvSpPr>
          <p:nvPr>
            <p:ph type="body" idx="1"/>
          </p:nvPr>
        </p:nvSpPr>
        <p:spPr bwMode="auto">
          <a:xfrm>
            <a:off x="762000" y="1295400"/>
            <a:ext cx="6553200" cy="5105400"/>
          </a:xfrm>
          <a:prstGeom prst="rect">
            <a:avLst/>
          </a:prstGeom>
          <a:noFill/>
          <a:ln w="9525">
            <a:noFill/>
            <a:miter lim="800000"/>
            <a:headEnd/>
            <a:tailEnd/>
          </a:ln>
          <a:effectLst/>
        </p:spPr>
        <p:txBody>
          <a:bodyPr vert="horz" wrap="square" lIns="91425" tIns="45712" rIns="91425" bIns="45712" numCol="1" anchor="t" anchorCtr="0" compatLnSpc="1">
            <a:prstTxWarp prst="textNoShape">
              <a:avLst/>
            </a:prstTxWarp>
          </a:bodyPr>
          <a:lstStyle/>
          <a:p>
            <a:pPr lvl="0"/>
            <a:r>
              <a:rPr lang="en-US" dirty="0"/>
              <a:t>Your Subtopics Go Here</a:t>
            </a:r>
          </a:p>
        </p:txBody>
      </p:sp>
      <p:sp>
        <p:nvSpPr>
          <p:cNvPr id="4" name="Footer Placeholder 4"/>
          <p:cNvSpPr>
            <a:spLocks noGrp="1"/>
          </p:cNvSpPr>
          <p:nvPr>
            <p:ph type="ftr" sz="quarter" idx="3"/>
          </p:nvPr>
        </p:nvSpPr>
        <p:spPr>
          <a:xfrm>
            <a:off x="3124200" y="6629400"/>
            <a:ext cx="2895600" cy="228600"/>
          </a:xfrm>
          <a:prstGeom prst="rect">
            <a:avLst/>
          </a:prstGeom>
        </p:spPr>
        <p:txBody>
          <a:bodyPr vert="horz" lIns="91425" tIns="45712" rIns="91425" bIns="45712" rtlCol="0" anchor="ctr"/>
          <a:lstStyle>
            <a:lvl1pPr algn="ctr">
              <a:defRPr sz="1200">
                <a:solidFill>
                  <a:schemeClr val="tx1">
                    <a:tint val="75000"/>
                  </a:schemeClr>
                </a:solidFill>
              </a:defRPr>
            </a:lvl1pPr>
          </a:lstStyle>
          <a:p>
            <a:endParaRPr lang="en-US" dirty="0"/>
          </a:p>
        </p:txBody>
      </p:sp>
      <p:sp>
        <p:nvSpPr>
          <p:cNvPr id="3" name="TextBox 2">
            <a:extLst>
              <a:ext uri="{FF2B5EF4-FFF2-40B4-BE49-F238E27FC236}">
                <a16:creationId xmlns:a16="http://schemas.microsoft.com/office/drawing/2014/main" id="{3099A6EA-B257-4E8B-AA15-C7B9605523B1}"/>
              </a:ext>
            </a:extLst>
          </p:cNvPr>
          <p:cNvSpPr txBox="1"/>
          <p:nvPr userDrawn="1">
            <p:extLst>
              <p:ext uri="{1162E1C5-73C7-4A58-AE30-91384D911F3F}">
                <p184:classification xmlns:p184="http://schemas.microsoft.com/office/powerpoint/2018/4/main" val="hdr"/>
              </p:ext>
            </p:extLst>
          </p:nvPr>
        </p:nvSpPr>
        <p:spPr>
          <a:xfrm>
            <a:off x="4228275" y="63500"/>
            <a:ext cx="730250" cy="182880"/>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175103687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lvl1pPr algn="l" rtl="0" eaLnBrk="1" fontAlgn="base" hangingPunct="1">
        <a:spcBef>
          <a:spcPct val="0"/>
        </a:spcBef>
        <a:spcAft>
          <a:spcPct val="0"/>
        </a:spcAft>
        <a:defRPr sz="3200">
          <a:solidFill>
            <a:schemeClr val="accent1">
              <a:lumMod val="60000"/>
              <a:lumOff val="40000"/>
            </a:schemeClr>
          </a:solidFill>
          <a:latin typeface="Candara"/>
          <a:ea typeface="+mj-ea"/>
          <a:cs typeface="Candara"/>
        </a:defRPr>
      </a:lvl1pPr>
      <a:lvl2pPr algn="l" rtl="0" eaLnBrk="1" fontAlgn="base" hangingPunct="1">
        <a:spcBef>
          <a:spcPct val="0"/>
        </a:spcBef>
        <a:spcAft>
          <a:spcPct val="0"/>
        </a:spcAft>
        <a:defRPr sz="3200">
          <a:solidFill>
            <a:srgbClr val="D5E1E7"/>
          </a:solidFill>
          <a:latin typeface="Arial Black" pitchFamily="34" charset="0"/>
        </a:defRPr>
      </a:lvl2pPr>
      <a:lvl3pPr algn="l" rtl="0" eaLnBrk="1" fontAlgn="base" hangingPunct="1">
        <a:spcBef>
          <a:spcPct val="0"/>
        </a:spcBef>
        <a:spcAft>
          <a:spcPct val="0"/>
        </a:spcAft>
        <a:defRPr sz="3200">
          <a:solidFill>
            <a:srgbClr val="D5E1E7"/>
          </a:solidFill>
          <a:latin typeface="Arial Black" pitchFamily="34" charset="0"/>
        </a:defRPr>
      </a:lvl3pPr>
      <a:lvl4pPr algn="l" rtl="0" eaLnBrk="1" fontAlgn="base" hangingPunct="1">
        <a:spcBef>
          <a:spcPct val="0"/>
        </a:spcBef>
        <a:spcAft>
          <a:spcPct val="0"/>
        </a:spcAft>
        <a:defRPr sz="3200">
          <a:solidFill>
            <a:srgbClr val="D5E1E7"/>
          </a:solidFill>
          <a:latin typeface="Arial Black" pitchFamily="34" charset="0"/>
        </a:defRPr>
      </a:lvl4pPr>
      <a:lvl5pPr algn="l" rtl="0" eaLnBrk="1" fontAlgn="base" hangingPunct="1">
        <a:spcBef>
          <a:spcPct val="0"/>
        </a:spcBef>
        <a:spcAft>
          <a:spcPct val="0"/>
        </a:spcAft>
        <a:defRPr sz="3200">
          <a:solidFill>
            <a:srgbClr val="D5E1E7"/>
          </a:solidFill>
          <a:latin typeface="Arial Black" pitchFamily="34" charset="0"/>
        </a:defRPr>
      </a:lvl5pPr>
      <a:lvl6pPr marL="457123" algn="l" rtl="0" eaLnBrk="1" fontAlgn="base" hangingPunct="1">
        <a:spcBef>
          <a:spcPct val="0"/>
        </a:spcBef>
        <a:spcAft>
          <a:spcPct val="0"/>
        </a:spcAft>
        <a:defRPr sz="3200">
          <a:solidFill>
            <a:srgbClr val="D5E1E7"/>
          </a:solidFill>
          <a:latin typeface="Arial Black" pitchFamily="34" charset="0"/>
        </a:defRPr>
      </a:lvl6pPr>
      <a:lvl7pPr marL="914247" algn="l" rtl="0" eaLnBrk="1" fontAlgn="base" hangingPunct="1">
        <a:spcBef>
          <a:spcPct val="0"/>
        </a:spcBef>
        <a:spcAft>
          <a:spcPct val="0"/>
        </a:spcAft>
        <a:defRPr sz="3200">
          <a:solidFill>
            <a:srgbClr val="D5E1E7"/>
          </a:solidFill>
          <a:latin typeface="Arial Black" pitchFamily="34" charset="0"/>
        </a:defRPr>
      </a:lvl7pPr>
      <a:lvl8pPr marL="1371370" algn="l" rtl="0" eaLnBrk="1" fontAlgn="base" hangingPunct="1">
        <a:spcBef>
          <a:spcPct val="0"/>
        </a:spcBef>
        <a:spcAft>
          <a:spcPct val="0"/>
        </a:spcAft>
        <a:defRPr sz="3200">
          <a:solidFill>
            <a:srgbClr val="D5E1E7"/>
          </a:solidFill>
          <a:latin typeface="Arial Black" pitchFamily="34" charset="0"/>
        </a:defRPr>
      </a:lvl8pPr>
      <a:lvl9pPr marL="1828491" algn="l" rtl="0" eaLnBrk="1" fontAlgn="base" hangingPunct="1">
        <a:spcBef>
          <a:spcPct val="0"/>
        </a:spcBef>
        <a:spcAft>
          <a:spcPct val="0"/>
        </a:spcAft>
        <a:defRPr sz="3200">
          <a:solidFill>
            <a:srgbClr val="D5E1E7"/>
          </a:solidFill>
          <a:latin typeface="Arial Black" pitchFamily="34" charset="0"/>
        </a:defRPr>
      </a:lvl9pPr>
    </p:titleStyle>
    <p:bodyStyle>
      <a:lvl1pPr marL="342843" indent="-342843" algn="l" rtl="0" eaLnBrk="1" fontAlgn="base" hangingPunct="1">
        <a:spcBef>
          <a:spcPct val="20000"/>
        </a:spcBef>
        <a:spcAft>
          <a:spcPct val="0"/>
        </a:spcAft>
        <a:buChar char="•"/>
        <a:defRPr sz="2000">
          <a:solidFill>
            <a:schemeClr val="accent1">
              <a:lumMod val="20000"/>
              <a:lumOff val="80000"/>
            </a:schemeClr>
          </a:solidFill>
          <a:latin typeface="Candara"/>
          <a:ea typeface="+mn-ea"/>
          <a:cs typeface="Candara"/>
        </a:defRPr>
      </a:lvl1pPr>
      <a:lvl2pPr marL="742825" indent="-285702" algn="l" rtl="0" eaLnBrk="1" fontAlgn="base" hangingPunct="1">
        <a:spcBef>
          <a:spcPct val="20000"/>
        </a:spcBef>
        <a:spcAft>
          <a:spcPct val="0"/>
        </a:spcAft>
        <a:buChar char="–"/>
        <a:defRPr sz="2800">
          <a:solidFill>
            <a:schemeClr val="tx1"/>
          </a:solidFill>
          <a:latin typeface="Arial" charset="0"/>
        </a:defRPr>
      </a:lvl2pPr>
      <a:lvl3pPr marL="1142808" indent="-228562" algn="l" rtl="0" eaLnBrk="1" fontAlgn="base" hangingPunct="1">
        <a:spcBef>
          <a:spcPct val="20000"/>
        </a:spcBef>
        <a:spcAft>
          <a:spcPct val="0"/>
        </a:spcAft>
        <a:buChar char="•"/>
        <a:defRPr sz="2400">
          <a:solidFill>
            <a:schemeClr val="tx1"/>
          </a:solidFill>
          <a:latin typeface="Arial" charset="0"/>
        </a:defRPr>
      </a:lvl3pPr>
      <a:lvl4pPr marL="1599931" indent="-228562" algn="l" rtl="0" eaLnBrk="1" fontAlgn="base" hangingPunct="1">
        <a:spcBef>
          <a:spcPct val="20000"/>
        </a:spcBef>
        <a:spcAft>
          <a:spcPct val="0"/>
        </a:spcAft>
        <a:buChar char="–"/>
        <a:defRPr sz="2000">
          <a:solidFill>
            <a:schemeClr val="tx1"/>
          </a:solidFill>
          <a:latin typeface="Arial" charset="0"/>
        </a:defRPr>
      </a:lvl4pPr>
      <a:lvl5pPr marL="2057055" indent="-228562" algn="l" rtl="0" eaLnBrk="1" fontAlgn="base" hangingPunct="1">
        <a:spcBef>
          <a:spcPct val="20000"/>
        </a:spcBef>
        <a:spcAft>
          <a:spcPct val="0"/>
        </a:spcAft>
        <a:buChar char="»"/>
        <a:defRPr sz="2000">
          <a:solidFill>
            <a:schemeClr val="tx1"/>
          </a:solidFill>
          <a:latin typeface="Arial" charset="0"/>
        </a:defRPr>
      </a:lvl5pPr>
      <a:lvl6pPr marL="2514178" indent="-228562" algn="l" rtl="0" eaLnBrk="1" fontAlgn="base" hangingPunct="1">
        <a:spcBef>
          <a:spcPct val="20000"/>
        </a:spcBef>
        <a:spcAft>
          <a:spcPct val="0"/>
        </a:spcAft>
        <a:buChar char="»"/>
        <a:defRPr sz="2000">
          <a:solidFill>
            <a:schemeClr val="tx1"/>
          </a:solidFill>
          <a:latin typeface="Arial" charset="0"/>
        </a:defRPr>
      </a:lvl6pPr>
      <a:lvl7pPr marL="2971301" indent="-228562" algn="l" rtl="0" eaLnBrk="1" fontAlgn="base" hangingPunct="1">
        <a:spcBef>
          <a:spcPct val="20000"/>
        </a:spcBef>
        <a:spcAft>
          <a:spcPct val="0"/>
        </a:spcAft>
        <a:buChar char="»"/>
        <a:defRPr sz="2000">
          <a:solidFill>
            <a:schemeClr val="tx1"/>
          </a:solidFill>
          <a:latin typeface="Arial" charset="0"/>
        </a:defRPr>
      </a:lvl7pPr>
      <a:lvl8pPr marL="3428424" indent="-228562" algn="l" rtl="0" eaLnBrk="1" fontAlgn="base" hangingPunct="1">
        <a:spcBef>
          <a:spcPct val="20000"/>
        </a:spcBef>
        <a:spcAft>
          <a:spcPct val="0"/>
        </a:spcAft>
        <a:buChar char="»"/>
        <a:defRPr sz="2000">
          <a:solidFill>
            <a:schemeClr val="tx1"/>
          </a:solidFill>
          <a:latin typeface="Arial" charset="0"/>
        </a:defRPr>
      </a:lvl8pPr>
      <a:lvl9pPr marL="3885547" indent="-228562"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247" rtl="0" eaLnBrk="1" latinLnBrk="0" hangingPunct="1">
        <a:defRPr sz="1800" kern="1200">
          <a:solidFill>
            <a:schemeClr val="tx1"/>
          </a:solidFill>
          <a:latin typeface="+mn-lt"/>
          <a:ea typeface="+mn-ea"/>
          <a:cs typeface="+mn-cs"/>
        </a:defRPr>
      </a:lvl1pPr>
      <a:lvl2pPr marL="457123" algn="l" defTabSz="914247" rtl="0" eaLnBrk="1" latinLnBrk="0" hangingPunct="1">
        <a:defRPr sz="1800" kern="1200">
          <a:solidFill>
            <a:schemeClr val="tx1"/>
          </a:solidFill>
          <a:latin typeface="+mn-lt"/>
          <a:ea typeface="+mn-ea"/>
          <a:cs typeface="+mn-cs"/>
        </a:defRPr>
      </a:lvl2pPr>
      <a:lvl3pPr marL="914247" algn="l" defTabSz="914247" rtl="0" eaLnBrk="1" latinLnBrk="0" hangingPunct="1">
        <a:defRPr sz="1800" kern="1200">
          <a:solidFill>
            <a:schemeClr val="tx1"/>
          </a:solidFill>
          <a:latin typeface="+mn-lt"/>
          <a:ea typeface="+mn-ea"/>
          <a:cs typeface="+mn-cs"/>
        </a:defRPr>
      </a:lvl3pPr>
      <a:lvl4pPr marL="1371370" algn="l" defTabSz="914247" rtl="0" eaLnBrk="1" latinLnBrk="0" hangingPunct="1">
        <a:defRPr sz="1800" kern="1200">
          <a:solidFill>
            <a:schemeClr val="tx1"/>
          </a:solidFill>
          <a:latin typeface="+mn-lt"/>
          <a:ea typeface="+mn-ea"/>
          <a:cs typeface="+mn-cs"/>
        </a:defRPr>
      </a:lvl4pPr>
      <a:lvl5pPr marL="1828491" algn="l" defTabSz="914247" rtl="0" eaLnBrk="1" latinLnBrk="0" hangingPunct="1">
        <a:defRPr sz="1800" kern="1200">
          <a:solidFill>
            <a:schemeClr val="tx1"/>
          </a:solidFill>
          <a:latin typeface="+mn-lt"/>
          <a:ea typeface="+mn-ea"/>
          <a:cs typeface="+mn-cs"/>
        </a:defRPr>
      </a:lvl5pPr>
      <a:lvl6pPr marL="2285616" algn="l" defTabSz="914247" rtl="0" eaLnBrk="1" latinLnBrk="0" hangingPunct="1">
        <a:defRPr sz="1800" kern="1200">
          <a:solidFill>
            <a:schemeClr val="tx1"/>
          </a:solidFill>
          <a:latin typeface="+mn-lt"/>
          <a:ea typeface="+mn-ea"/>
          <a:cs typeface="+mn-cs"/>
        </a:defRPr>
      </a:lvl6pPr>
      <a:lvl7pPr marL="2742738" algn="l" defTabSz="914247" rtl="0" eaLnBrk="1" latinLnBrk="0" hangingPunct="1">
        <a:defRPr sz="1800" kern="1200">
          <a:solidFill>
            <a:schemeClr val="tx1"/>
          </a:solidFill>
          <a:latin typeface="+mn-lt"/>
          <a:ea typeface="+mn-ea"/>
          <a:cs typeface="+mn-cs"/>
        </a:defRPr>
      </a:lvl7pPr>
      <a:lvl8pPr marL="3199863" algn="l" defTabSz="914247" rtl="0" eaLnBrk="1" latinLnBrk="0" hangingPunct="1">
        <a:defRPr sz="1800" kern="1200">
          <a:solidFill>
            <a:schemeClr val="tx1"/>
          </a:solidFill>
          <a:latin typeface="+mn-lt"/>
          <a:ea typeface="+mn-ea"/>
          <a:cs typeface="+mn-cs"/>
        </a:defRPr>
      </a:lvl8pPr>
      <a:lvl9pPr marL="3656985" algn="l" defTabSz="91424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25" tIns="45712" rIns="91425" bIns="45712"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25" tIns="45712" rIns="91425" bIns="4571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25" tIns="45712" rIns="91425" bIns="45712"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629400"/>
            <a:ext cx="2895600" cy="228600"/>
          </a:xfrm>
          <a:prstGeom prst="rect">
            <a:avLst/>
          </a:prstGeom>
        </p:spPr>
        <p:txBody>
          <a:bodyPr vert="horz" lIns="91425" tIns="45712" rIns="91425" bIns="45712"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25" tIns="45712" rIns="91425" bIns="45712" rtlCol="0" anchor="ctr"/>
          <a:lstStyle>
            <a:lvl1pPr algn="r">
              <a:defRPr sz="1200">
                <a:solidFill>
                  <a:schemeClr val="tx1">
                    <a:tint val="75000"/>
                  </a:schemeClr>
                </a:solidFill>
              </a:defRPr>
            </a:lvl1pPr>
          </a:lstStyle>
          <a:p>
            <a:fld id="{95829227-7C1F-094F-B078-47E07FA5D2A6}" type="slidenum">
              <a:rPr lang="en-US" smtClean="0"/>
              <a:pPr/>
              <a:t>‹#›</a:t>
            </a:fld>
            <a:endParaRPr lang="en-US" dirty="0"/>
          </a:p>
        </p:txBody>
      </p:sp>
      <p:sp>
        <p:nvSpPr>
          <p:cNvPr id="7" name="TextBox 6"/>
          <p:cNvSpPr txBox="1"/>
          <p:nvPr userDrawn="1"/>
        </p:nvSpPr>
        <p:spPr>
          <a:xfrm>
            <a:off x="0" y="0"/>
            <a:ext cx="9144000" cy="152400"/>
          </a:xfrm>
          <a:prstGeom prst="rect">
            <a:avLst/>
          </a:prstGeom>
          <a:solidFill>
            <a:srgbClr val="384B5C"/>
          </a:solidFill>
        </p:spPr>
        <p:txBody>
          <a:bodyPr wrap="square" lIns="91425" tIns="45712" rIns="91425" bIns="45712" rtlCol="0">
            <a:spAutoFit/>
          </a:bodyPr>
          <a:lstStyle/>
          <a:p>
            <a:endParaRPr lang="en-US" dirty="0"/>
          </a:p>
        </p:txBody>
      </p:sp>
      <p:sp>
        <p:nvSpPr>
          <p:cNvPr id="9" name="TextBox 8">
            <a:extLst>
              <a:ext uri="{FF2B5EF4-FFF2-40B4-BE49-F238E27FC236}">
                <a16:creationId xmlns:a16="http://schemas.microsoft.com/office/drawing/2014/main" id="{69CD18FD-04BF-94B4-84B2-7FDB89B1D050}"/>
              </a:ext>
            </a:extLst>
          </p:cNvPr>
          <p:cNvSpPr txBox="1"/>
          <p:nvPr userDrawn="1">
            <p:extLst>
              <p:ext uri="{1162E1C5-73C7-4A58-AE30-91384D911F3F}">
                <p184:classification xmlns:p184="http://schemas.microsoft.com/office/powerpoint/2018/4/main" val="hdr"/>
              </p:ext>
            </p:extLst>
          </p:nvPr>
        </p:nvSpPr>
        <p:spPr>
          <a:xfrm>
            <a:off x="4228275" y="63500"/>
            <a:ext cx="730250" cy="182880"/>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82495652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sldNum="0" hdr="0" ftr="0" dt="0"/>
  <p:txStyles>
    <p:titleStyle>
      <a:lvl1pPr algn="l" defTabSz="457123" rtl="0" eaLnBrk="1" latinLnBrk="0" hangingPunct="1">
        <a:spcBef>
          <a:spcPct val="0"/>
        </a:spcBef>
        <a:buNone/>
        <a:defRPr sz="4400" kern="1200">
          <a:solidFill>
            <a:srgbClr val="94B1D3"/>
          </a:solidFill>
          <a:latin typeface="Candara"/>
          <a:ea typeface="+mj-ea"/>
          <a:cs typeface="Candara"/>
        </a:defRPr>
      </a:lvl1pPr>
    </p:titleStyle>
    <p:bodyStyle>
      <a:lvl1pPr marL="342843" indent="-342843" algn="l" defTabSz="457123" rtl="0" eaLnBrk="1" latinLnBrk="0" hangingPunct="1">
        <a:spcBef>
          <a:spcPct val="20000"/>
        </a:spcBef>
        <a:buFont typeface="Arial"/>
        <a:buChar char="•"/>
        <a:defRPr sz="3200" kern="1200">
          <a:solidFill>
            <a:srgbClr val="2E3641"/>
          </a:solidFill>
          <a:latin typeface="Candara"/>
          <a:ea typeface="+mn-ea"/>
          <a:cs typeface="Candara"/>
        </a:defRPr>
      </a:lvl1pPr>
      <a:lvl2pPr marL="742825" indent="-285702" algn="l" defTabSz="457123" rtl="0" eaLnBrk="1" latinLnBrk="0" hangingPunct="1">
        <a:spcBef>
          <a:spcPct val="20000"/>
        </a:spcBef>
        <a:buFont typeface="Arial"/>
        <a:buChar char="–"/>
        <a:defRPr sz="2800" kern="1200">
          <a:solidFill>
            <a:srgbClr val="2E3641"/>
          </a:solidFill>
          <a:latin typeface="Candara"/>
          <a:ea typeface="+mn-ea"/>
          <a:cs typeface="Candara"/>
        </a:defRPr>
      </a:lvl2pPr>
      <a:lvl3pPr marL="1142808" indent="-228562" algn="l" defTabSz="457123" rtl="0" eaLnBrk="1" latinLnBrk="0" hangingPunct="1">
        <a:spcBef>
          <a:spcPct val="20000"/>
        </a:spcBef>
        <a:buFont typeface="Arial"/>
        <a:buChar char="•"/>
        <a:defRPr sz="2400" kern="1200">
          <a:solidFill>
            <a:srgbClr val="2E3641"/>
          </a:solidFill>
          <a:latin typeface="Candara"/>
          <a:ea typeface="+mn-ea"/>
          <a:cs typeface="Candara"/>
        </a:defRPr>
      </a:lvl3pPr>
      <a:lvl4pPr marL="1599931" indent="-228562" algn="l" defTabSz="457123" rtl="0" eaLnBrk="1" latinLnBrk="0" hangingPunct="1">
        <a:spcBef>
          <a:spcPct val="20000"/>
        </a:spcBef>
        <a:buFont typeface="Arial"/>
        <a:buChar char="–"/>
        <a:defRPr sz="2000" kern="1200">
          <a:solidFill>
            <a:srgbClr val="2E3641"/>
          </a:solidFill>
          <a:latin typeface="Candara"/>
          <a:ea typeface="+mn-ea"/>
          <a:cs typeface="Candara"/>
        </a:defRPr>
      </a:lvl4pPr>
      <a:lvl5pPr marL="2057055" indent="-228562" algn="l" defTabSz="457123" rtl="0" eaLnBrk="1" latinLnBrk="0" hangingPunct="1">
        <a:spcBef>
          <a:spcPct val="20000"/>
        </a:spcBef>
        <a:buFont typeface="Arial"/>
        <a:buChar char="»"/>
        <a:defRPr sz="2000" kern="1200">
          <a:solidFill>
            <a:srgbClr val="2E3641"/>
          </a:solidFill>
          <a:latin typeface="Candara"/>
          <a:ea typeface="+mn-ea"/>
          <a:cs typeface="Candara"/>
        </a:defRPr>
      </a:lvl5pPr>
      <a:lvl6pPr marL="2514178" indent="-228562" algn="l" defTabSz="457123" rtl="0" eaLnBrk="1" latinLnBrk="0" hangingPunct="1">
        <a:spcBef>
          <a:spcPct val="20000"/>
        </a:spcBef>
        <a:buFont typeface="Arial"/>
        <a:buChar char="•"/>
        <a:defRPr sz="2000" kern="1200">
          <a:solidFill>
            <a:schemeClr val="tx1"/>
          </a:solidFill>
          <a:latin typeface="+mn-lt"/>
          <a:ea typeface="+mn-ea"/>
          <a:cs typeface="+mn-cs"/>
        </a:defRPr>
      </a:lvl6pPr>
      <a:lvl7pPr marL="2971301" indent="-228562" algn="l" defTabSz="457123" rtl="0" eaLnBrk="1" latinLnBrk="0" hangingPunct="1">
        <a:spcBef>
          <a:spcPct val="20000"/>
        </a:spcBef>
        <a:buFont typeface="Arial"/>
        <a:buChar char="•"/>
        <a:defRPr sz="2000" kern="1200">
          <a:solidFill>
            <a:schemeClr val="tx1"/>
          </a:solidFill>
          <a:latin typeface="+mn-lt"/>
          <a:ea typeface="+mn-ea"/>
          <a:cs typeface="+mn-cs"/>
        </a:defRPr>
      </a:lvl7pPr>
      <a:lvl8pPr marL="3428424" indent="-228562" algn="l" defTabSz="457123" rtl="0" eaLnBrk="1" latinLnBrk="0" hangingPunct="1">
        <a:spcBef>
          <a:spcPct val="20000"/>
        </a:spcBef>
        <a:buFont typeface="Arial"/>
        <a:buChar char="•"/>
        <a:defRPr sz="2000" kern="1200">
          <a:solidFill>
            <a:schemeClr val="tx1"/>
          </a:solidFill>
          <a:latin typeface="+mn-lt"/>
          <a:ea typeface="+mn-ea"/>
          <a:cs typeface="+mn-cs"/>
        </a:defRPr>
      </a:lvl8pPr>
      <a:lvl9pPr marL="3885547" indent="-228562" algn="l" defTabSz="4571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3" rtl="0" eaLnBrk="1" latinLnBrk="0" hangingPunct="1">
        <a:defRPr sz="1800" kern="1200">
          <a:solidFill>
            <a:schemeClr val="tx1"/>
          </a:solidFill>
          <a:latin typeface="+mn-lt"/>
          <a:ea typeface="+mn-ea"/>
          <a:cs typeface="+mn-cs"/>
        </a:defRPr>
      </a:lvl1pPr>
      <a:lvl2pPr marL="457123" algn="l" defTabSz="457123" rtl="0" eaLnBrk="1" latinLnBrk="0" hangingPunct="1">
        <a:defRPr sz="1800" kern="1200">
          <a:solidFill>
            <a:schemeClr val="tx1"/>
          </a:solidFill>
          <a:latin typeface="+mn-lt"/>
          <a:ea typeface="+mn-ea"/>
          <a:cs typeface="+mn-cs"/>
        </a:defRPr>
      </a:lvl2pPr>
      <a:lvl3pPr marL="914247" algn="l" defTabSz="457123" rtl="0" eaLnBrk="1" latinLnBrk="0" hangingPunct="1">
        <a:defRPr sz="1800" kern="1200">
          <a:solidFill>
            <a:schemeClr val="tx1"/>
          </a:solidFill>
          <a:latin typeface="+mn-lt"/>
          <a:ea typeface="+mn-ea"/>
          <a:cs typeface="+mn-cs"/>
        </a:defRPr>
      </a:lvl3pPr>
      <a:lvl4pPr marL="1371370" algn="l" defTabSz="457123" rtl="0" eaLnBrk="1" latinLnBrk="0" hangingPunct="1">
        <a:defRPr sz="1800" kern="1200">
          <a:solidFill>
            <a:schemeClr val="tx1"/>
          </a:solidFill>
          <a:latin typeface="+mn-lt"/>
          <a:ea typeface="+mn-ea"/>
          <a:cs typeface="+mn-cs"/>
        </a:defRPr>
      </a:lvl4pPr>
      <a:lvl5pPr marL="1828491" algn="l" defTabSz="457123" rtl="0" eaLnBrk="1" latinLnBrk="0" hangingPunct="1">
        <a:defRPr sz="1800" kern="1200">
          <a:solidFill>
            <a:schemeClr val="tx1"/>
          </a:solidFill>
          <a:latin typeface="+mn-lt"/>
          <a:ea typeface="+mn-ea"/>
          <a:cs typeface="+mn-cs"/>
        </a:defRPr>
      </a:lvl5pPr>
      <a:lvl6pPr marL="2285616" algn="l" defTabSz="457123" rtl="0" eaLnBrk="1" latinLnBrk="0" hangingPunct="1">
        <a:defRPr sz="1800" kern="1200">
          <a:solidFill>
            <a:schemeClr val="tx1"/>
          </a:solidFill>
          <a:latin typeface="+mn-lt"/>
          <a:ea typeface="+mn-ea"/>
          <a:cs typeface="+mn-cs"/>
        </a:defRPr>
      </a:lvl6pPr>
      <a:lvl7pPr marL="2742738" algn="l" defTabSz="457123" rtl="0" eaLnBrk="1" latinLnBrk="0" hangingPunct="1">
        <a:defRPr sz="1800" kern="1200">
          <a:solidFill>
            <a:schemeClr val="tx1"/>
          </a:solidFill>
          <a:latin typeface="+mn-lt"/>
          <a:ea typeface="+mn-ea"/>
          <a:cs typeface="+mn-cs"/>
        </a:defRPr>
      </a:lvl7pPr>
      <a:lvl8pPr marL="3199863" algn="l" defTabSz="457123" rtl="0" eaLnBrk="1" latinLnBrk="0" hangingPunct="1">
        <a:defRPr sz="1800" kern="1200">
          <a:solidFill>
            <a:schemeClr val="tx1"/>
          </a:solidFill>
          <a:latin typeface="+mn-lt"/>
          <a:ea typeface="+mn-ea"/>
          <a:cs typeface="+mn-cs"/>
        </a:defRPr>
      </a:lvl8pPr>
      <a:lvl9pPr marL="3656985" algn="l" defTabSz="45712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6397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400800" y="6569075"/>
            <a:ext cx="2895600" cy="365125"/>
          </a:xfrm>
          <a:prstGeom prst="rect">
            <a:avLst/>
          </a:prstGeom>
        </p:spPr>
        <p:txBody>
          <a:bodyPr vert="horz" lIns="91440" tIns="45720" rIns="91440" bIns="45720" rtlCol="0" anchor="ctr"/>
          <a:lstStyle>
            <a:lvl1pPr algn="ctr">
              <a:defRPr sz="1200">
                <a:solidFill>
                  <a:schemeClr val="tx1"/>
                </a:solidFill>
              </a:defRPr>
            </a:lvl1pPr>
          </a:lstStyle>
          <a:p>
            <a:pPr defTabSz="814388" eaLnBrk="0" fontAlgn="base" hangingPunct="0">
              <a:spcBef>
                <a:spcPct val="0"/>
              </a:spcBef>
              <a:spcAft>
                <a:spcPct val="0"/>
              </a:spcAft>
              <a:defRPr/>
            </a:pPr>
            <a:r>
              <a:rPr lang="en-US" sz="1000" b="1" dirty="0">
                <a:latin typeface="Arial" pitchFamily="34" charset="0"/>
              </a:rPr>
              <a:t>© Center for Curriculum Redesign</a:t>
            </a:r>
            <a:endParaRPr lang="en-US" sz="800" b="1" dirty="0">
              <a:latin typeface="Arial" charset="0"/>
            </a:endParaRPr>
          </a:p>
        </p:txBody>
      </p:sp>
      <p:pic>
        <p:nvPicPr>
          <p:cNvPr id="2050" name="Picture 2"/>
          <p:cNvPicPr>
            <a:picLocks noChangeAspect="1" noChangeArrowheads="1"/>
          </p:cNvPicPr>
          <p:nvPr userDrawn="1"/>
        </p:nvPicPr>
        <p:blipFill>
          <a:blip r:embed="rId15" cstate="email">
            <a:extLst>
              <a:ext uri="{28A0092B-C50C-407E-A947-70E740481C1C}">
                <a14:useLocalDpi xmlns:a14="http://schemas.microsoft.com/office/drawing/2010/main" val="0"/>
              </a:ext>
            </a:extLst>
          </a:blip>
          <a:srcRect/>
          <a:stretch>
            <a:fillRect/>
          </a:stretch>
        </p:blipFill>
        <p:spPr bwMode="auto">
          <a:xfrm>
            <a:off x="0" y="0"/>
            <a:ext cx="9144000"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8423395C-D2C5-A5CA-A094-A7507CB88F97}"/>
              </a:ext>
            </a:extLst>
          </p:cNvPr>
          <p:cNvSpPr txBox="1"/>
          <p:nvPr userDrawn="1">
            <p:extLst>
              <p:ext uri="{1162E1C5-73C7-4A58-AE30-91384D911F3F}">
                <p184:classification xmlns:p184="http://schemas.microsoft.com/office/powerpoint/2018/4/main" val="hdr"/>
              </p:ext>
            </p:extLst>
          </p:nvPr>
        </p:nvSpPr>
        <p:spPr>
          <a:xfrm>
            <a:off x="4228275" y="63500"/>
            <a:ext cx="730250" cy="182880"/>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217673217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51" r:id="rId9"/>
    <p:sldLayoutId id="2147483756" r:id="rId10"/>
    <p:sldLayoutId id="2147483759" r:id="rId11"/>
    <p:sldLayoutId id="2147483799" r:id="rId12"/>
    <p:sldLayoutId id="2147483800" r:id="rId13"/>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6397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400800" y="6569075"/>
            <a:ext cx="2895600" cy="365125"/>
          </a:xfrm>
          <a:prstGeom prst="rect">
            <a:avLst/>
          </a:prstGeom>
        </p:spPr>
        <p:txBody>
          <a:bodyPr vert="horz" lIns="91440" tIns="45720" rIns="91440" bIns="45720" rtlCol="0" anchor="ctr"/>
          <a:lstStyle>
            <a:lvl1pPr algn="ctr">
              <a:defRPr sz="1200">
                <a:solidFill>
                  <a:schemeClr val="tx1"/>
                </a:solidFill>
              </a:defRPr>
            </a:lvl1pPr>
          </a:lstStyle>
          <a:p>
            <a:pPr defTabSz="814388" eaLnBrk="0" fontAlgn="base" hangingPunct="0">
              <a:spcBef>
                <a:spcPct val="0"/>
              </a:spcBef>
              <a:spcAft>
                <a:spcPct val="0"/>
              </a:spcAft>
              <a:defRPr/>
            </a:pPr>
            <a:endParaRPr lang="en-US" sz="800" b="1" dirty="0">
              <a:latin typeface="Arial" charset="0"/>
            </a:endParaRPr>
          </a:p>
        </p:txBody>
      </p:sp>
      <p:pic>
        <p:nvPicPr>
          <p:cNvPr id="2050" name="Picture 2"/>
          <p:cNvPicPr>
            <a:picLocks noChangeAspect="1" noChangeArrowheads="1"/>
          </p:cNvPicPr>
          <p:nvPr userDrawn="1"/>
        </p:nvPicPr>
        <p:blipFill>
          <a:blip r:embed="rId8" cstate="email">
            <a:extLst>
              <a:ext uri="{28A0092B-C50C-407E-A947-70E740481C1C}">
                <a14:useLocalDpi xmlns:a14="http://schemas.microsoft.com/office/drawing/2010/main" val="0"/>
              </a:ext>
            </a:extLst>
          </a:blip>
          <a:srcRect/>
          <a:stretch>
            <a:fillRect/>
          </a:stretch>
        </p:blipFill>
        <p:spPr bwMode="auto">
          <a:xfrm>
            <a:off x="0" y="0"/>
            <a:ext cx="9144000"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69F75ACD-03A5-2218-A9B2-F96EF0764A39}"/>
              </a:ext>
            </a:extLst>
          </p:cNvPr>
          <p:cNvSpPr txBox="1"/>
          <p:nvPr userDrawn="1">
            <p:extLst>
              <p:ext uri="{1162E1C5-73C7-4A58-AE30-91384D911F3F}">
                <p184:classification xmlns:p184="http://schemas.microsoft.com/office/powerpoint/2018/4/main" val="hdr"/>
              </p:ext>
            </p:extLst>
          </p:nvPr>
        </p:nvSpPr>
        <p:spPr>
          <a:xfrm>
            <a:off x="4228275" y="63500"/>
            <a:ext cx="730250" cy="182880"/>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390734173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801" r:id="rId4"/>
    <p:sldLayoutId id="2147483802" r:id="rId5"/>
    <p:sldLayoutId id="2147483803" r:id="rId6"/>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6397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400800" y="6569075"/>
            <a:ext cx="2895600" cy="365125"/>
          </a:xfrm>
          <a:prstGeom prst="rect">
            <a:avLst/>
          </a:prstGeom>
        </p:spPr>
        <p:txBody>
          <a:bodyPr vert="horz" lIns="91440" tIns="45720" rIns="91440" bIns="45720" rtlCol="0" anchor="ctr"/>
          <a:lstStyle>
            <a:lvl1pPr algn="ctr">
              <a:defRPr sz="1200">
                <a:solidFill>
                  <a:schemeClr val="tx1"/>
                </a:solidFill>
              </a:defRPr>
            </a:lvl1pPr>
          </a:lstStyle>
          <a:p>
            <a:pPr defTabSz="814388" eaLnBrk="0" fontAlgn="base" hangingPunct="0">
              <a:spcBef>
                <a:spcPct val="0"/>
              </a:spcBef>
              <a:spcAft>
                <a:spcPct val="0"/>
              </a:spcAft>
              <a:defRPr/>
            </a:pPr>
            <a:r>
              <a:rPr lang="en-US" sz="1000" b="1" dirty="0">
                <a:latin typeface="Arial" pitchFamily="34" charset="0"/>
              </a:rPr>
              <a:t>© Center for Curriculum Redesign</a:t>
            </a:r>
            <a:endParaRPr lang="en-US" sz="800" b="1" dirty="0">
              <a:latin typeface="Arial" charset="0"/>
            </a:endParaRPr>
          </a:p>
        </p:txBody>
      </p:sp>
      <p:pic>
        <p:nvPicPr>
          <p:cNvPr id="2050" name="Picture 2"/>
          <p:cNvPicPr>
            <a:picLocks noChangeAspect="1" noChangeArrowheads="1"/>
          </p:cNvPicPr>
          <p:nvPr userDrawn="1"/>
        </p:nvPicPr>
        <p:blipFill>
          <a:blip r:embed="rId9" cstate="email">
            <a:extLst>
              <a:ext uri="{28A0092B-C50C-407E-A947-70E740481C1C}">
                <a14:useLocalDpi xmlns:a14="http://schemas.microsoft.com/office/drawing/2010/main" val="0"/>
              </a:ext>
            </a:extLst>
          </a:blip>
          <a:srcRect/>
          <a:stretch>
            <a:fillRect/>
          </a:stretch>
        </p:blipFill>
        <p:spPr bwMode="auto">
          <a:xfrm>
            <a:off x="0" y="0"/>
            <a:ext cx="9144000"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BB9B4F80-6ADB-956A-C8BF-1F4CBC863CFE}"/>
              </a:ext>
            </a:extLst>
          </p:cNvPr>
          <p:cNvSpPr txBox="1"/>
          <p:nvPr userDrawn="1">
            <p:extLst>
              <p:ext uri="{1162E1C5-73C7-4A58-AE30-91384D911F3F}">
                <p184:classification xmlns:p184="http://schemas.microsoft.com/office/powerpoint/2018/4/main" val="hdr"/>
              </p:ext>
            </p:extLst>
          </p:nvPr>
        </p:nvSpPr>
        <p:spPr>
          <a:xfrm>
            <a:off x="4228275" y="63500"/>
            <a:ext cx="730250" cy="182880"/>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248684221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92" r:id="rId7"/>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6397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400800" y="6569075"/>
            <a:ext cx="2895600" cy="365125"/>
          </a:xfrm>
          <a:prstGeom prst="rect">
            <a:avLst/>
          </a:prstGeom>
        </p:spPr>
        <p:txBody>
          <a:bodyPr vert="horz" lIns="91440" tIns="45720" rIns="91440" bIns="45720" rtlCol="0" anchor="ctr"/>
          <a:lstStyle>
            <a:lvl1pPr algn="ctr">
              <a:defRPr sz="1200">
                <a:solidFill>
                  <a:schemeClr val="tx1"/>
                </a:solidFill>
              </a:defRPr>
            </a:lvl1pPr>
          </a:lstStyle>
          <a:p>
            <a:pPr defTabSz="814388" eaLnBrk="0" fontAlgn="base" hangingPunct="0">
              <a:spcBef>
                <a:spcPct val="0"/>
              </a:spcBef>
              <a:spcAft>
                <a:spcPct val="0"/>
              </a:spcAft>
              <a:defRPr/>
            </a:pPr>
            <a:r>
              <a:rPr lang="en-US" sz="1000" b="1" dirty="0">
                <a:latin typeface="Arial" pitchFamily="34" charset="0"/>
              </a:rPr>
              <a:t>© Center for Curriculum Redesign</a:t>
            </a:r>
            <a:endParaRPr lang="en-US" sz="800" b="1" dirty="0">
              <a:latin typeface="Arial" charset="0"/>
            </a:endParaRPr>
          </a:p>
        </p:txBody>
      </p:sp>
      <p:pic>
        <p:nvPicPr>
          <p:cNvPr id="2050" name="Picture 2"/>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0"/>
            <a:ext cx="9144000"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8A16604A-429A-087B-9A96-0D17DFB342CE}"/>
              </a:ext>
            </a:extLst>
          </p:cNvPr>
          <p:cNvSpPr txBox="1"/>
          <p:nvPr userDrawn="1">
            <p:extLst>
              <p:ext uri="{1162E1C5-73C7-4A58-AE30-91384D911F3F}">
                <p184:classification xmlns:p184="http://schemas.microsoft.com/office/powerpoint/2018/4/main" val="hdr"/>
              </p:ext>
            </p:extLst>
          </p:nvPr>
        </p:nvSpPr>
        <p:spPr>
          <a:xfrm>
            <a:off x="4228275" y="63500"/>
            <a:ext cx="730250" cy="182880"/>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133018399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6397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400800" y="6569075"/>
            <a:ext cx="2895600" cy="365125"/>
          </a:xfrm>
          <a:prstGeom prst="rect">
            <a:avLst/>
          </a:prstGeom>
        </p:spPr>
        <p:txBody>
          <a:bodyPr vert="horz" lIns="91440" tIns="45720" rIns="91440" bIns="45720" rtlCol="0" anchor="ctr"/>
          <a:lstStyle>
            <a:lvl1pPr algn="ctr">
              <a:defRPr sz="1200">
                <a:solidFill>
                  <a:schemeClr val="tx1"/>
                </a:solidFill>
              </a:defRPr>
            </a:lvl1pPr>
          </a:lstStyle>
          <a:p>
            <a:pPr defTabSz="814388" eaLnBrk="0" fontAlgn="base" hangingPunct="0">
              <a:spcBef>
                <a:spcPct val="0"/>
              </a:spcBef>
              <a:spcAft>
                <a:spcPct val="0"/>
              </a:spcAft>
              <a:defRPr/>
            </a:pPr>
            <a:endParaRPr lang="en-US" sz="800" b="1" dirty="0">
              <a:latin typeface="Arial" charset="0"/>
            </a:endParaRPr>
          </a:p>
        </p:txBody>
      </p:sp>
      <p:pic>
        <p:nvPicPr>
          <p:cNvPr id="2050" name="Picture 2"/>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0" y="0"/>
            <a:ext cx="9144000"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917E1DCD-8E13-F7F5-7121-D0E29DF52776}"/>
              </a:ext>
            </a:extLst>
          </p:cNvPr>
          <p:cNvSpPr txBox="1"/>
          <p:nvPr userDrawn="1">
            <p:extLst>
              <p:ext uri="{1162E1C5-73C7-4A58-AE30-91384D911F3F}">
                <p184:classification xmlns:p184="http://schemas.microsoft.com/office/powerpoint/2018/4/main" val="hdr"/>
              </p:ext>
            </p:extLst>
          </p:nvPr>
        </p:nvSpPr>
        <p:spPr>
          <a:xfrm>
            <a:off x="4228275" y="63500"/>
            <a:ext cx="730250" cy="182880"/>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161195064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38.xml"/></Relationships>
</file>

<file path=ppt/slides/_rels/slide102.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38.xml"/></Relationships>
</file>

<file path=ppt/slides/_rels/slide103.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38.xml"/></Relationships>
</file>

<file path=ppt/slides/_rels/slide104.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44.xml"/></Relationships>
</file>

<file path=ppt/slides/_rels/slide105.xml.rels><?xml version="1.0" encoding="UTF-8" standalone="yes"?>
<Relationships xmlns="http://schemas.openxmlformats.org/package/2006/relationships"><Relationship Id="rId3" Type="http://schemas.openxmlformats.org/officeDocument/2006/relationships/hyperlink" Target="https://ssrn.com/abstract=4573321" TargetMode="External"/><Relationship Id="rId2" Type="http://schemas.openxmlformats.org/officeDocument/2006/relationships/image" Target="../media/image273.png"/><Relationship Id="rId1" Type="http://schemas.openxmlformats.org/officeDocument/2006/relationships/slideLayout" Target="../slideLayouts/slideLayout38.xml"/></Relationships>
</file>

<file path=ppt/slides/_rels/slide106.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70.xml"/><Relationship Id="rId4" Type="http://schemas.openxmlformats.org/officeDocument/2006/relationships/image" Target="../media/image27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8.xml.rels><?xml version="1.0" encoding="UTF-8" standalone="yes"?>
<Relationships xmlns="http://schemas.openxmlformats.org/package/2006/relationships"><Relationship Id="rId2" Type="http://schemas.openxmlformats.org/officeDocument/2006/relationships/image" Target="../media/image277.emf"/><Relationship Id="rId1" Type="http://schemas.openxmlformats.org/officeDocument/2006/relationships/slideLayout" Target="../slideLayouts/slideLayout4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hyperlink" Target="mailto:Charles.Fadel@Curriculumredesign.org" TargetMode="External"/><Relationship Id="rId2" Type="http://schemas.openxmlformats.org/officeDocument/2006/relationships/image" Target="../media/image50.png"/><Relationship Id="rId1" Type="http://schemas.openxmlformats.org/officeDocument/2006/relationships/slideLayout" Target="../slideLayouts/slideLayout51.xml"/><Relationship Id="rId4" Type="http://schemas.openxmlformats.org/officeDocument/2006/relationships/image" Target="../media/image51.png"/></Relationships>
</file>

<file path=ppt/slides/_rels/slide110.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38.xml"/><Relationship Id="rId4" Type="http://schemas.openxmlformats.org/officeDocument/2006/relationships/image" Target="../media/image280.png"/></Relationships>
</file>

<file path=ppt/slides/_rels/slide111.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hyperlink" Target="https://openpraxis.org/articles/10.55982/openpraxis.16.4.777" TargetMode="External"/><Relationship Id="rId1" Type="http://schemas.openxmlformats.org/officeDocument/2006/relationships/slideLayout" Target="../slideLayouts/slideLayout44.xml"/></Relationships>
</file>

<file path=ppt/slides/_rels/slide112.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38.xml"/></Relationships>
</file>

<file path=ppt/slides/_rels/slide113.xml.rels><?xml version="1.0" encoding="UTF-8" standalone="yes"?>
<Relationships xmlns="http://schemas.openxmlformats.org/package/2006/relationships"><Relationship Id="rId3" Type="http://schemas.openxmlformats.org/officeDocument/2006/relationships/hyperlink" Target="https://www.dropbox.com/s/9glbuaaghnamydt/Learnoids%20-%20LINKS%20DISABLED%20-%20DRAFT%20-%20Competencies%20Model%20Generation%20and%20Results%20-%20CCR.pdf?dl=0" TargetMode="External"/><Relationship Id="rId2" Type="http://schemas.openxmlformats.org/officeDocument/2006/relationships/image" Target="../media/image283.png"/><Relationship Id="rId1" Type="http://schemas.openxmlformats.org/officeDocument/2006/relationships/slideLayout" Target="../slideLayouts/slideLayout3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115.xml.rels><?xml version="1.0" encoding="UTF-8" standalone="yes"?>
<Relationships xmlns="http://schemas.openxmlformats.org/package/2006/relationships"><Relationship Id="rId2" Type="http://schemas.openxmlformats.org/officeDocument/2006/relationships/hyperlink" Target="https://4dedu.org/ai-literacy-course/" TargetMode="External"/><Relationship Id="rId1" Type="http://schemas.openxmlformats.org/officeDocument/2006/relationships/slideLayout" Target="../slideLayouts/slideLayout38.xml"/></Relationships>
</file>

<file path=ppt/slides/_rels/slide116.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38.xml"/></Relationships>
</file>

<file path=ppt/slides/_rels/slide117.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38.xml"/></Relationships>
</file>

<file path=ppt/slides/_rels/slide118.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75.xml"/></Relationships>
</file>

<file path=ppt/slides/_rels/slide119.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35.xml"/><Relationship Id="rId1" Type="http://schemas.openxmlformats.org/officeDocument/2006/relationships/slideLayout" Target="../slideLayouts/slideLayout46.xml"/><Relationship Id="rId5" Type="http://schemas.openxmlformats.org/officeDocument/2006/relationships/image" Target="../media/image288.png"/><Relationship Id="rId4" Type="http://schemas.openxmlformats.org/officeDocument/2006/relationships/hyperlink" Target="https://bit.ly/IBO-CCR"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jpeg"/><Relationship Id="rId18" Type="http://schemas.openxmlformats.org/officeDocument/2006/relationships/hyperlink" Target="mailto:Charles.Fadel@CurriculumRedesign.org" TargetMode="External"/><Relationship Id="rId3" Type="http://schemas.openxmlformats.org/officeDocument/2006/relationships/image" Target="../media/image52.jpe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jpeg"/><Relationship Id="rId2" Type="http://schemas.openxmlformats.org/officeDocument/2006/relationships/notesSlide" Target="../notesSlides/notesSlide11.xml"/><Relationship Id="rId16" Type="http://schemas.openxmlformats.org/officeDocument/2006/relationships/image" Target="../media/image65.png"/><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jpeg"/><Relationship Id="rId15" Type="http://schemas.openxmlformats.org/officeDocument/2006/relationships/image" Target="../media/image64.jpe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1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54.jpeg"/><Relationship Id="rId7" Type="http://schemas.openxmlformats.org/officeDocument/2006/relationships/image" Target="../media/image68.jpeg"/><Relationship Id="rId12" Type="http://schemas.openxmlformats.org/officeDocument/2006/relationships/hyperlink" Target="mailto:Charles.Fadel@CurriculumRedesign.org" TargetMode="External"/><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67.jpeg"/><Relationship Id="rId11" Type="http://schemas.openxmlformats.org/officeDocument/2006/relationships/image" Target="../media/image72.png"/><Relationship Id="rId5" Type="http://schemas.openxmlformats.org/officeDocument/2006/relationships/image" Target="../media/image65.png"/><Relationship Id="rId10" Type="http://schemas.openxmlformats.org/officeDocument/2006/relationships/image" Target="../media/image71.jpeg"/><Relationship Id="rId4" Type="http://schemas.openxmlformats.org/officeDocument/2006/relationships/image" Target="../media/image56.png"/><Relationship Id="rId9" Type="http://schemas.openxmlformats.org/officeDocument/2006/relationships/image" Target="../media/image70.jpeg"/></Relationships>
</file>

<file path=ppt/slides/_rels/slide15.xml.rels><?xml version="1.0" encoding="UTF-8" standalone="yes"?>
<Relationships xmlns="http://schemas.openxmlformats.org/package/2006/relationships"><Relationship Id="rId8" Type="http://schemas.openxmlformats.org/officeDocument/2006/relationships/hyperlink" Target="mailto:Charles.Fadel@CurriculumRedesign.org" TargetMode="External"/><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4.xml"/><Relationship Id="rId1" Type="http://schemas.openxmlformats.org/officeDocument/2006/relationships/video" Target="https://www.youtube.com/embed/-0id9JGfpgo?feature=oembed" TargetMode="Externa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6.png"/><Relationship Id="rId39" Type="http://schemas.openxmlformats.org/officeDocument/2006/relationships/image" Target="../media/image119.png"/><Relationship Id="rId21" Type="http://schemas.openxmlformats.org/officeDocument/2006/relationships/image" Target="../media/image101.png"/><Relationship Id="rId34" Type="http://schemas.openxmlformats.org/officeDocument/2006/relationships/image" Target="../media/image114.png"/><Relationship Id="rId42" Type="http://schemas.openxmlformats.org/officeDocument/2006/relationships/image" Target="../media/image122.png"/><Relationship Id="rId47" Type="http://schemas.openxmlformats.org/officeDocument/2006/relationships/image" Target="../media/image127.png"/><Relationship Id="rId7" Type="http://schemas.openxmlformats.org/officeDocument/2006/relationships/image" Target="../media/image87.png"/><Relationship Id="rId2" Type="http://schemas.openxmlformats.org/officeDocument/2006/relationships/notesSlide" Target="../notesSlides/notesSlide16.xml"/><Relationship Id="rId16" Type="http://schemas.openxmlformats.org/officeDocument/2006/relationships/image" Target="../media/image96.png"/><Relationship Id="rId29" Type="http://schemas.openxmlformats.org/officeDocument/2006/relationships/image" Target="../media/image109.png"/><Relationship Id="rId1" Type="http://schemas.openxmlformats.org/officeDocument/2006/relationships/slideLayout" Target="../slideLayouts/slideLayout46.xml"/><Relationship Id="rId6" Type="http://schemas.openxmlformats.org/officeDocument/2006/relationships/image" Target="../media/image86.png"/><Relationship Id="rId11" Type="http://schemas.openxmlformats.org/officeDocument/2006/relationships/image" Target="../media/image91.jpeg"/><Relationship Id="rId24" Type="http://schemas.openxmlformats.org/officeDocument/2006/relationships/image" Target="../media/image104.png"/><Relationship Id="rId32" Type="http://schemas.openxmlformats.org/officeDocument/2006/relationships/image" Target="../media/image112.png"/><Relationship Id="rId37" Type="http://schemas.openxmlformats.org/officeDocument/2006/relationships/image" Target="../media/image117.png"/><Relationship Id="rId40" Type="http://schemas.openxmlformats.org/officeDocument/2006/relationships/image" Target="../media/image120.png"/><Relationship Id="rId45" Type="http://schemas.openxmlformats.org/officeDocument/2006/relationships/image" Target="../media/image125.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103.png"/><Relationship Id="rId28" Type="http://schemas.openxmlformats.org/officeDocument/2006/relationships/image" Target="../media/image108.png"/><Relationship Id="rId36" Type="http://schemas.openxmlformats.org/officeDocument/2006/relationships/image" Target="../media/image116.png"/><Relationship Id="rId10" Type="http://schemas.openxmlformats.org/officeDocument/2006/relationships/image" Target="../media/image90.png"/><Relationship Id="rId19" Type="http://schemas.openxmlformats.org/officeDocument/2006/relationships/image" Target="../media/image99.png"/><Relationship Id="rId31" Type="http://schemas.openxmlformats.org/officeDocument/2006/relationships/image" Target="../media/image111.jpeg"/><Relationship Id="rId44" Type="http://schemas.openxmlformats.org/officeDocument/2006/relationships/image" Target="../media/image124.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png"/><Relationship Id="rId30" Type="http://schemas.openxmlformats.org/officeDocument/2006/relationships/image" Target="../media/image110.png"/><Relationship Id="rId35" Type="http://schemas.openxmlformats.org/officeDocument/2006/relationships/image" Target="../media/image115.png"/><Relationship Id="rId43" Type="http://schemas.openxmlformats.org/officeDocument/2006/relationships/image" Target="../media/image123.png"/><Relationship Id="rId8" Type="http://schemas.openxmlformats.org/officeDocument/2006/relationships/image" Target="../media/image88.png"/><Relationship Id="rId3" Type="http://schemas.openxmlformats.org/officeDocument/2006/relationships/image" Target="../media/image83.png"/><Relationship Id="rId12" Type="http://schemas.openxmlformats.org/officeDocument/2006/relationships/image" Target="../media/image92.png"/><Relationship Id="rId17" Type="http://schemas.openxmlformats.org/officeDocument/2006/relationships/image" Target="../media/image97.png"/><Relationship Id="rId25" Type="http://schemas.openxmlformats.org/officeDocument/2006/relationships/image" Target="../media/image105.png"/><Relationship Id="rId33" Type="http://schemas.openxmlformats.org/officeDocument/2006/relationships/image" Target="../media/image113.png"/><Relationship Id="rId38" Type="http://schemas.openxmlformats.org/officeDocument/2006/relationships/image" Target="../media/image118.png"/><Relationship Id="rId46" Type="http://schemas.openxmlformats.org/officeDocument/2006/relationships/image" Target="../media/image126.png"/><Relationship Id="rId20" Type="http://schemas.openxmlformats.org/officeDocument/2006/relationships/image" Target="../media/image100.png"/><Relationship Id="rId41" Type="http://schemas.openxmlformats.org/officeDocument/2006/relationships/image" Target="../media/image121.png"/></Relationships>
</file>

<file path=ppt/slides/_rels/slide23.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image" Target="../media/image139.png"/><Relationship Id="rId18" Type="http://schemas.openxmlformats.org/officeDocument/2006/relationships/image" Target="../media/image144.png"/><Relationship Id="rId3" Type="http://schemas.openxmlformats.org/officeDocument/2006/relationships/image" Target="../media/image129.jpeg"/><Relationship Id="rId21" Type="http://schemas.openxmlformats.org/officeDocument/2006/relationships/image" Target="../media/image147.png"/><Relationship Id="rId7" Type="http://schemas.openxmlformats.org/officeDocument/2006/relationships/image" Target="../media/image133.jpeg"/><Relationship Id="rId12" Type="http://schemas.openxmlformats.org/officeDocument/2006/relationships/image" Target="../media/image138.png"/><Relationship Id="rId17" Type="http://schemas.openxmlformats.org/officeDocument/2006/relationships/image" Target="../media/image143.png"/><Relationship Id="rId2" Type="http://schemas.openxmlformats.org/officeDocument/2006/relationships/image" Target="../media/image128.png"/><Relationship Id="rId16" Type="http://schemas.openxmlformats.org/officeDocument/2006/relationships/image" Target="../media/image142.png"/><Relationship Id="rId20" Type="http://schemas.openxmlformats.org/officeDocument/2006/relationships/image" Target="../media/image146.png"/><Relationship Id="rId1" Type="http://schemas.openxmlformats.org/officeDocument/2006/relationships/slideLayout" Target="../slideLayouts/slideLayout44.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jpeg"/><Relationship Id="rId15" Type="http://schemas.openxmlformats.org/officeDocument/2006/relationships/image" Target="../media/image141.png"/><Relationship Id="rId10" Type="http://schemas.openxmlformats.org/officeDocument/2006/relationships/image" Target="../media/image136.png"/><Relationship Id="rId19" Type="http://schemas.openxmlformats.org/officeDocument/2006/relationships/image" Target="../media/image145.png"/><Relationship Id="rId4" Type="http://schemas.openxmlformats.org/officeDocument/2006/relationships/image" Target="../media/image130.jpeg"/><Relationship Id="rId9" Type="http://schemas.openxmlformats.org/officeDocument/2006/relationships/image" Target="../media/image135.png"/><Relationship Id="rId14" Type="http://schemas.openxmlformats.org/officeDocument/2006/relationships/image" Target="../media/image140.jpeg"/><Relationship Id="rId22" Type="http://schemas.openxmlformats.org/officeDocument/2006/relationships/image" Target="../media/image148.png"/></Relationships>
</file>

<file path=ppt/slides/_rels/slide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7.xml"/><Relationship Id="rId1" Type="http://schemas.openxmlformats.org/officeDocument/2006/relationships/slideLayout" Target="../slideLayouts/slideLayout44.xml"/><Relationship Id="rId4" Type="http://schemas.openxmlformats.org/officeDocument/2006/relationships/image" Target="../media/image15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DgPaCWJL7XI" TargetMode="External"/><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160.jpg"/></Relationships>
</file>

<file path=ppt/slides/_rels/slide3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64.xml"/><Relationship Id="rId5" Type="http://schemas.openxmlformats.org/officeDocument/2006/relationships/image" Target="../media/image165.png"/><Relationship Id="rId4" Type="http://schemas.openxmlformats.org/officeDocument/2006/relationships/image" Target="../media/image164.png"/></Relationships>
</file>

<file path=ppt/slides/_rels/slide3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hyperlink" Target="https://substack.com/redirect/ec0a4f4b-16eb-429b-94b0-7dddb9318126?j=eyJ1IjoiMXFmcmhmIn0.ZwJq-Yafd9LUdGiY9226Zh4R67juArHYATD4aRGmM_0" TargetMode="Externa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19.jpe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hyperlink" Target="https://www.google.com/url?q=https://link.mail.beehiiv.com/ss/c/u001.7FjCl1Hhb45GEizGv1NNbFdzbK6Y0F7koyx3J5TzIAeVOnxvBHNDdyxtXZoL2JfrufkrRUpXRUW2jcPczQrbmIs0A1gbSBS0WEgN9k9CoMNdg6Ox3Bhw_qQtc7uLiSSdT9NgR50XYxtXfmhZCcUyn3WhhVsoU-KwK0qGUr0lh7h2ns0Hp2mxDCRBQbozYor1e_YGZT1gX6ffQdAGH5FySKnlx3Fd79LQNb5l4Fo0Pf0/4h1/RBwIsmh7QUaZkN7O5DcS7g/h20/h001.TISwY6pUN9vR-OLFdkRoTbHYc_QcKNHlS0Aaaw37s5E&amp;source=gmail-imap&amp;ust=1749549909000000&amp;usg=AOvVaw07gko_VDYjoRz4k4J3_Bel" TargetMode="Externa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3.xml"/><Relationship Id="rId1" Type="http://schemas.openxmlformats.org/officeDocument/2006/relationships/slideLayout" Target="../slideLayouts/slideLayout38.xml"/><Relationship Id="rId4" Type="http://schemas.openxmlformats.org/officeDocument/2006/relationships/image" Target="../media/image179.jpeg"/></Relationships>
</file>

<file path=ppt/slides/_rels/slide4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hyperlink" Target="https://www.learningcreates.org.au/findings/leading-education-series" TargetMode="External"/><Relationship Id="rId3" Type="http://schemas.openxmlformats.org/officeDocument/2006/relationships/image" Target="../media/image20.png"/><Relationship Id="rId21" Type="http://schemas.openxmlformats.org/officeDocument/2006/relationships/image" Target="../media/image34.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2.jpg"/><Relationship Id="rId2" Type="http://schemas.openxmlformats.org/officeDocument/2006/relationships/notesSlide" Target="../notesSlides/notesSlide5.xml"/><Relationship Id="rId16" Type="http://schemas.openxmlformats.org/officeDocument/2006/relationships/hyperlink" Target="https://www.education.gov.au/quality-schools-package/resources/looking-future-report-review-senior-secondary-pathways-work-further-education-and-training" TargetMode="External"/><Relationship Id="rId20" Type="http://schemas.openxmlformats.org/officeDocument/2006/relationships/hyperlink" Target="https://www.education.gov.au/alice-springs-mparntwe-education-declaration/resources/alice-springs-mparntwe-education-declaration" TargetMode="External"/><Relationship Id="rId1" Type="http://schemas.openxmlformats.org/officeDocument/2006/relationships/slideLayout" Target="../slideLayouts/slideLayout5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1.jpg"/><Relationship Id="rId23" Type="http://schemas.openxmlformats.org/officeDocument/2006/relationships/image" Target="../media/image35.png"/><Relationship Id="rId10" Type="http://schemas.openxmlformats.org/officeDocument/2006/relationships/image" Target="../media/image27.png"/><Relationship Id="rId19" Type="http://schemas.openxmlformats.org/officeDocument/2006/relationships/image" Target="../media/image33.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hyperlink" Target="https://www.oecd.org/education/2030-project/contact/E2030%20Position%20Paper%20(05.04.2018).pdf" TargetMode="External"/><Relationship Id="rId22" Type="http://schemas.openxmlformats.org/officeDocument/2006/relationships/hyperlink" Target="https://www.sace.sa.edu.au/about/sace-improvement/consultation/review"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hyperlink" Target="https://thatsmathematics.com/mathgen/" TargetMode="External"/><Relationship Id="rId2" Type="http://schemas.openxmlformats.org/officeDocument/2006/relationships/hyperlink" Target="http://journal.sjdm.org/15/15923a/jdm15923a.html" TargetMode="External"/><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image" Target="../media/image186.png"/><Relationship Id="rId1" Type="http://schemas.openxmlformats.org/officeDocument/2006/relationships/slideLayout" Target="../slideLayouts/slideLayout38.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38.xml"/><Relationship Id="rId4" Type="http://schemas.openxmlformats.org/officeDocument/2006/relationships/image" Target="../media/image194.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7.jpeg"/><Relationship Id="rId7" Type="http://schemas.openxmlformats.org/officeDocument/2006/relationships/image" Target="../media/image39.sv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36.png"/><Relationship Id="rId9" Type="http://schemas.openxmlformats.org/officeDocument/2006/relationships/image" Target="../media/image41.svg"/></Relationships>
</file>

<file path=ppt/slides/_rels/slide6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64.xml"/><Relationship Id="rId4" Type="http://schemas.openxmlformats.org/officeDocument/2006/relationships/image" Target="../media/image19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7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3" Type="http://schemas.openxmlformats.org/officeDocument/2006/relationships/hyperlink" Target="https://www.bbc.com/future/article/20221028-why-theres-more-to-being-smart-than-intelligence" TargetMode="External"/><Relationship Id="rId2" Type="http://schemas.openxmlformats.org/officeDocument/2006/relationships/image" Target="../media/image205.png"/><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6.png"/><Relationship Id="rId3" Type="http://schemas.openxmlformats.org/officeDocument/2006/relationships/image" Target="../media/image207.png"/><Relationship Id="rId7" Type="http://schemas.openxmlformats.org/officeDocument/2006/relationships/image" Target="../media/image211.png"/><Relationship Id="rId12" Type="http://schemas.openxmlformats.org/officeDocument/2006/relationships/image" Target="../media/image215.png"/><Relationship Id="rId2" Type="http://schemas.openxmlformats.org/officeDocument/2006/relationships/image" Target="../media/image206.png"/><Relationship Id="rId1" Type="http://schemas.openxmlformats.org/officeDocument/2006/relationships/slideLayout" Target="../slideLayouts/slideLayout38.xml"/><Relationship Id="rId6" Type="http://schemas.openxmlformats.org/officeDocument/2006/relationships/image" Target="../media/image210.png"/><Relationship Id="rId11" Type="http://schemas.openxmlformats.org/officeDocument/2006/relationships/image" Target="../media/image214.png"/><Relationship Id="rId5" Type="http://schemas.openxmlformats.org/officeDocument/2006/relationships/image" Target="../media/image209.jpeg"/><Relationship Id="rId10" Type="http://schemas.openxmlformats.org/officeDocument/2006/relationships/image" Target="../media/image162.png"/><Relationship Id="rId4" Type="http://schemas.openxmlformats.org/officeDocument/2006/relationships/image" Target="../media/image208.png"/><Relationship Id="rId9" Type="http://schemas.openxmlformats.org/officeDocument/2006/relationships/image" Target="../media/image213.png"/></Relationships>
</file>

<file path=ppt/slides/_rels/slide73.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image" Target="../media/image217.png"/><Relationship Id="rId1" Type="http://schemas.openxmlformats.org/officeDocument/2006/relationships/slideLayout" Target="../slideLayouts/slideLayout38.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 Id="rId9" Type="http://schemas.openxmlformats.org/officeDocument/2006/relationships/image" Target="../media/image224.png"/></Relationships>
</file>

<file path=ppt/slides/_rels/slide74.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0.png"/><Relationship Id="rId2" Type="http://schemas.openxmlformats.org/officeDocument/2006/relationships/image" Target="../media/image225.png"/><Relationship Id="rId1" Type="http://schemas.openxmlformats.org/officeDocument/2006/relationships/slideLayout" Target="../slideLayouts/slideLayout38.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75.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7.jpeg"/><Relationship Id="rId7" Type="http://schemas.openxmlformats.org/officeDocument/2006/relationships/image" Target="../media/image46.svg"/><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45.png"/><Relationship Id="rId5" Type="http://schemas.openxmlformats.org/officeDocument/2006/relationships/image" Target="../media/image44.svg"/><Relationship Id="rId10" Type="http://schemas.openxmlformats.org/officeDocument/2006/relationships/image" Target="../media/image18.png"/><Relationship Id="rId4" Type="http://schemas.openxmlformats.org/officeDocument/2006/relationships/image" Target="../media/image43.png"/><Relationship Id="rId9" Type="http://schemas.openxmlformats.org/officeDocument/2006/relationships/image" Target="../media/image48.sv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57.xml"/><Relationship Id="rId4" Type="http://schemas.openxmlformats.org/officeDocument/2006/relationships/image" Target="../media/image23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3" Type="http://schemas.openxmlformats.org/officeDocument/2006/relationships/hyperlink" Target="https://mathstandards.curriculumredesign.org/" TargetMode="External"/><Relationship Id="rId2" Type="http://schemas.openxmlformats.org/officeDocument/2006/relationships/image" Target="../media/image240.png"/><Relationship Id="rId1" Type="http://schemas.openxmlformats.org/officeDocument/2006/relationships/slideLayout" Target="../slideLayouts/slideLayout64.xml"/></Relationships>
</file>

<file path=ppt/slides/_rels/slide87.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hyperlink" Target="https://worldhistory.curriculumredesign.org/" TargetMode="External"/><Relationship Id="rId1" Type="http://schemas.openxmlformats.org/officeDocument/2006/relationships/slideLayout" Target="../slideLayouts/slideLayout64.xml"/></Relationships>
</file>

<file path=ppt/slides/_rels/slide8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hyperlink" Target="https://worldliterature.curriculumredesign.org/" TargetMode="External"/><Relationship Id="rId1" Type="http://schemas.openxmlformats.org/officeDocument/2006/relationships/slideLayout" Target="../slideLayouts/slideLayout6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38.xml"/><Relationship Id="rId4" Type="http://schemas.openxmlformats.org/officeDocument/2006/relationships/image" Target="../media/image245.png"/></Relationships>
</file>

<file path=ppt/slides/_rels/slide92.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hyperlink" Target="https://www.brookings.edu/research/competencies-for-the-21st-century-jurisdictional-progress/" TargetMode="External"/><Relationship Id="rId1" Type="http://schemas.openxmlformats.org/officeDocument/2006/relationships/slideLayout" Target="../slideLayouts/slideLayout38.xml"/><Relationship Id="rId4" Type="http://schemas.openxmlformats.org/officeDocument/2006/relationships/image" Target="../media/image24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8" Type="http://schemas.openxmlformats.org/officeDocument/2006/relationships/image" Target="../media/image253.svg"/><Relationship Id="rId13" Type="http://schemas.openxmlformats.org/officeDocument/2006/relationships/image" Target="../media/image258.png"/><Relationship Id="rId18" Type="http://schemas.openxmlformats.org/officeDocument/2006/relationships/image" Target="../media/image263.svg"/><Relationship Id="rId3" Type="http://schemas.openxmlformats.org/officeDocument/2006/relationships/image" Target="../media/image248.png"/><Relationship Id="rId7" Type="http://schemas.openxmlformats.org/officeDocument/2006/relationships/image" Target="../media/image252.png"/><Relationship Id="rId12" Type="http://schemas.openxmlformats.org/officeDocument/2006/relationships/image" Target="../media/image257.svg"/><Relationship Id="rId17" Type="http://schemas.openxmlformats.org/officeDocument/2006/relationships/image" Target="../media/image262.png"/><Relationship Id="rId2" Type="http://schemas.openxmlformats.org/officeDocument/2006/relationships/notesSlide" Target="../notesSlides/notesSlide31.xml"/><Relationship Id="rId16" Type="http://schemas.openxmlformats.org/officeDocument/2006/relationships/image" Target="../media/image261.svg"/><Relationship Id="rId20" Type="http://schemas.openxmlformats.org/officeDocument/2006/relationships/image" Target="../media/image265.svg"/><Relationship Id="rId1" Type="http://schemas.openxmlformats.org/officeDocument/2006/relationships/slideLayout" Target="../slideLayouts/slideLayout57.xml"/><Relationship Id="rId6" Type="http://schemas.openxmlformats.org/officeDocument/2006/relationships/image" Target="../media/image251.svg"/><Relationship Id="rId11" Type="http://schemas.openxmlformats.org/officeDocument/2006/relationships/image" Target="../media/image256.png"/><Relationship Id="rId5" Type="http://schemas.openxmlformats.org/officeDocument/2006/relationships/image" Target="../media/image250.png"/><Relationship Id="rId15" Type="http://schemas.openxmlformats.org/officeDocument/2006/relationships/image" Target="../media/image260.png"/><Relationship Id="rId10" Type="http://schemas.openxmlformats.org/officeDocument/2006/relationships/image" Target="../media/image255.svg"/><Relationship Id="rId19" Type="http://schemas.openxmlformats.org/officeDocument/2006/relationships/image" Target="../media/image264.png"/><Relationship Id="rId4" Type="http://schemas.openxmlformats.org/officeDocument/2006/relationships/image" Target="../media/image249.svg"/><Relationship Id="rId9" Type="http://schemas.openxmlformats.org/officeDocument/2006/relationships/image" Target="../media/image254.png"/><Relationship Id="rId14" Type="http://schemas.openxmlformats.org/officeDocument/2006/relationships/image" Target="../media/image259.svg"/></Relationships>
</file>

<file path=ppt/slides/_rels/slide97.xml.rels><?xml version="1.0" encoding="UTF-8" standalone="yes"?>
<Relationships xmlns="http://schemas.openxmlformats.org/package/2006/relationships"><Relationship Id="rId2" Type="http://schemas.openxmlformats.org/officeDocument/2006/relationships/image" Target="../media/image266.emf"/><Relationship Id="rId1" Type="http://schemas.openxmlformats.org/officeDocument/2006/relationships/slideLayout" Target="../slideLayouts/slideLayout70.xml"/></Relationships>
</file>

<file path=ppt/slides/_rels/slide98.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BEFC98E-B300-1E32-259E-B1C022147473}"/>
              </a:ext>
            </a:extLst>
          </p:cNvPr>
          <p:cNvGrpSpPr/>
          <p:nvPr/>
        </p:nvGrpSpPr>
        <p:grpSpPr>
          <a:xfrm>
            <a:off x="0" y="857250"/>
            <a:ext cx="9144000" cy="5143500"/>
            <a:chOff x="0" y="0"/>
            <a:chExt cx="12192000" cy="6858000"/>
          </a:xfrm>
        </p:grpSpPr>
        <p:grpSp>
          <p:nvGrpSpPr>
            <p:cNvPr id="4" name="Group 3">
              <a:extLst>
                <a:ext uri="{FF2B5EF4-FFF2-40B4-BE49-F238E27FC236}">
                  <a16:creationId xmlns:a16="http://schemas.microsoft.com/office/drawing/2014/main" id="{2CF3FD6B-6621-7114-8A57-B2302063BA6B}"/>
                </a:ext>
              </a:extLst>
            </p:cNvPr>
            <p:cNvGrpSpPr/>
            <p:nvPr/>
          </p:nvGrpSpPr>
          <p:grpSpPr>
            <a:xfrm>
              <a:off x="0" y="0"/>
              <a:ext cx="12192000" cy="6858000"/>
              <a:chOff x="0" y="0"/>
              <a:chExt cx="12192000" cy="6858000"/>
            </a:xfrm>
          </p:grpSpPr>
          <p:pic>
            <p:nvPicPr>
              <p:cNvPr id="1026" name="Picture 2">
                <a:extLst>
                  <a:ext uri="{FF2B5EF4-FFF2-40B4-BE49-F238E27FC236}">
                    <a16:creationId xmlns:a16="http://schemas.microsoft.com/office/drawing/2014/main" id="{19C2101A-D1CC-1163-0C6D-A1B644D3CFA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B76F26-80CF-11AA-88BF-D0D29905764F}"/>
                  </a:ext>
                </a:extLst>
              </p:cNvPr>
              <p:cNvSpPr txBox="1"/>
              <p:nvPr/>
            </p:nvSpPr>
            <p:spPr>
              <a:xfrm>
                <a:off x="1626577" y="3090429"/>
                <a:ext cx="10565423" cy="1538883"/>
              </a:xfrm>
              <a:prstGeom prst="rect">
                <a:avLst/>
              </a:prstGeom>
              <a:solidFill>
                <a:schemeClr val="tx1"/>
              </a:solidFill>
            </p:spPr>
            <p:txBody>
              <a:bodyPr wrap="square" rtlCol="0">
                <a:spAutoFit/>
              </a:bodyPr>
              <a:lstStyle/>
              <a:p>
                <a:r>
                  <a:rPr lang="en-US" sz="3000">
                    <a:solidFill>
                      <a:schemeClr val="bg1"/>
                    </a:solidFill>
                    <a:latin typeface="Roboto" panose="02000000000000000000" pitchFamily="2" charset="0"/>
                    <a:ea typeface="Roboto" panose="02000000000000000000" pitchFamily="2" charset="0"/>
                    <a:cs typeface="Roboto" panose="02000000000000000000" pitchFamily="2" charset="0"/>
                  </a:rPr>
                  <a:t>Education for the Age of Artificial Intelligence: </a:t>
                </a:r>
              </a:p>
              <a:p>
                <a:r>
                  <a:rPr lang="en-US" sz="3000">
                    <a:solidFill>
                      <a:schemeClr val="bg1"/>
                    </a:solidFill>
                    <a:latin typeface="Roboto" panose="02000000000000000000" pitchFamily="2" charset="0"/>
                    <a:ea typeface="Roboto" panose="02000000000000000000" pitchFamily="2" charset="0"/>
                    <a:cs typeface="Roboto" panose="02000000000000000000" pitchFamily="2" charset="0"/>
                  </a:rPr>
                  <a:t>Seminar with Charles Fadel</a:t>
                </a:r>
              </a:p>
              <a:p>
                <a:endParaRPr lang="en-AU" sz="90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sp>
          <p:nvSpPr>
            <p:cNvPr id="2" name="TextBox 1">
              <a:extLst>
                <a:ext uri="{FF2B5EF4-FFF2-40B4-BE49-F238E27FC236}">
                  <a16:creationId xmlns:a16="http://schemas.microsoft.com/office/drawing/2014/main" id="{A7D5C044-0C4E-9DA3-E9BF-57E6F3B6ACB9}"/>
                </a:ext>
              </a:extLst>
            </p:cNvPr>
            <p:cNvSpPr txBox="1"/>
            <p:nvPr/>
          </p:nvSpPr>
          <p:spPr>
            <a:xfrm>
              <a:off x="1675737" y="3150649"/>
              <a:ext cx="10440927" cy="1316600"/>
            </a:xfrm>
            <a:prstGeom prst="rect">
              <a:avLst/>
            </a:prstGeom>
            <a:solidFill>
              <a:schemeClr val="tx1"/>
            </a:solidFill>
          </p:spPr>
          <p:txBody>
            <a:bodyPr wrap="square" rtlCol="0">
              <a:spAutoFit/>
            </a:bodyPr>
            <a:lstStyle/>
            <a:p>
              <a:pPr>
                <a:spcAft>
                  <a:spcPts val="450"/>
                </a:spcAft>
              </a:pPr>
              <a:r>
                <a:rPr lang="en-US" sz="2700">
                  <a:solidFill>
                    <a:schemeClr val="bg1"/>
                  </a:solidFill>
                  <a:latin typeface="Roboto" panose="02000000000000000000" pitchFamily="2" charset="0"/>
                  <a:ea typeface="Roboto" panose="02000000000000000000" pitchFamily="2" charset="0"/>
                </a:rPr>
                <a:t>Education for the Age of Artificial Intelligence:</a:t>
              </a:r>
            </a:p>
            <a:p>
              <a:pPr>
                <a:spcAft>
                  <a:spcPts val="450"/>
                </a:spcAft>
              </a:pPr>
              <a:r>
                <a:rPr lang="en-US" sz="2700">
                  <a:solidFill>
                    <a:schemeClr val="bg1"/>
                  </a:solidFill>
                  <a:latin typeface="Roboto" panose="02000000000000000000" pitchFamily="2" charset="0"/>
                  <a:ea typeface="Roboto" panose="02000000000000000000" pitchFamily="2" charset="0"/>
                </a:rPr>
                <a:t>Seminar with Charles Fadel</a:t>
              </a:r>
              <a:endParaRPr lang="en-AU" sz="2700">
                <a:solidFill>
                  <a:schemeClr val="bg1"/>
                </a:solidFill>
                <a:latin typeface="Roboto" panose="02000000000000000000" pitchFamily="2" charset="0"/>
                <a:ea typeface="Roboto" panose="02000000000000000000" pitchFamily="2" charset="0"/>
              </a:endParaRPr>
            </a:p>
          </p:txBody>
        </p:sp>
      </p:grpSp>
      <p:sp>
        <p:nvSpPr>
          <p:cNvPr id="5" name="TextBox 4">
            <a:extLst>
              <a:ext uri="{FF2B5EF4-FFF2-40B4-BE49-F238E27FC236}">
                <a16:creationId xmlns:a16="http://schemas.microsoft.com/office/drawing/2014/main" id="{328F4C55-BDAB-B8D8-DD1E-EB6E167B9584}"/>
              </a:ext>
            </a:extLst>
          </p:cNvPr>
          <p:cNvSpPr txBox="1"/>
          <p:nvPr/>
        </p:nvSpPr>
        <p:spPr>
          <a:xfrm>
            <a:off x="1434214" y="2205084"/>
            <a:ext cx="3747752" cy="300082"/>
          </a:xfrm>
          <a:prstGeom prst="rect">
            <a:avLst/>
          </a:prstGeom>
          <a:solidFill>
            <a:schemeClr val="tx1"/>
          </a:solidFill>
        </p:spPr>
        <p:txBody>
          <a:bodyPr wrap="square" rtlCol="0">
            <a:spAutoFit/>
          </a:bodyPr>
          <a:lstStyle/>
          <a:p>
            <a:endParaRPr lang="en-AU" sz="1350"/>
          </a:p>
        </p:txBody>
      </p:sp>
    </p:spTree>
    <p:extLst>
      <p:ext uri="{BB962C8B-B14F-4D97-AF65-F5344CB8AC3E}">
        <p14:creationId xmlns:p14="http://schemas.microsoft.com/office/powerpoint/2010/main" val="884422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glasses and a surprised expression&#10;&#10;AI-generated content may be incorrect.">
            <a:extLst>
              <a:ext uri="{FF2B5EF4-FFF2-40B4-BE49-F238E27FC236}">
                <a16:creationId xmlns:a16="http://schemas.microsoft.com/office/drawing/2014/main" id="{3645436F-D820-336A-2966-D7A30E0F3B81}"/>
              </a:ext>
            </a:extLst>
          </p:cNvPr>
          <p:cNvPicPr>
            <a:picLocks noChangeAspect="1"/>
          </p:cNvPicPr>
          <p:nvPr/>
        </p:nvPicPr>
        <p:blipFill>
          <a:blip r:embed="rId3"/>
          <a:stretch>
            <a:fillRect/>
          </a:stretch>
        </p:blipFill>
        <p:spPr>
          <a:xfrm>
            <a:off x="571713" y="1459564"/>
            <a:ext cx="2940548" cy="33430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2">
            <a:extLst>
              <a:ext uri="{FF2B5EF4-FFF2-40B4-BE49-F238E27FC236}">
                <a16:creationId xmlns:a16="http://schemas.microsoft.com/office/drawing/2014/main" id="{80B874E5-536F-8C20-36FD-F0CC7FF98D6F}"/>
              </a:ext>
            </a:extLst>
          </p:cNvPr>
          <p:cNvSpPr txBox="1"/>
          <p:nvPr/>
        </p:nvSpPr>
        <p:spPr>
          <a:xfrm>
            <a:off x="3844546" y="2395903"/>
            <a:ext cx="5156669" cy="1177245"/>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orbel"/>
                <a:ea typeface="Calibri"/>
                <a:cs typeface="Calibri"/>
              </a:rPr>
              <a:t>Charles Fadel </a:t>
            </a:r>
          </a:p>
          <a:p>
            <a:r>
              <a:rPr lang="en-US" sz="2400" b="1">
                <a:latin typeface="Corbel"/>
                <a:ea typeface="Calibri"/>
                <a:cs typeface="Calibri"/>
              </a:rPr>
              <a:t>Founder and Chairman of </a:t>
            </a:r>
          </a:p>
          <a:p>
            <a:r>
              <a:rPr lang="en-US" sz="2400" b="1">
                <a:latin typeface="Corbel"/>
                <a:ea typeface="Calibri"/>
                <a:cs typeface="Calibri"/>
              </a:rPr>
              <a:t>Center for Curriculum Redesign (CCR)</a:t>
            </a:r>
            <a:endParaRPr lang="en-US" sz="1350"/>
          </a:p>
        </p:txBody>
      </p:sp>
    </p:spTree>
    <p:extLst>
      <p:ext uri="{BB962C8B-B14F-4D97-AF65-F5344CB8AC3E}">
        <p14:creationId xmlns:p14="http://schemas.microsoft.com/office/powerpoint/2010/main" val="25201401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DB3B6-7E4E-437B-5D24-70DA83B43DEF}"/>
              </a:ext>
            </a:extLst>
          </p:cNvPr>
          <p:cNvSpPr>
            <a:spLocks noGrp="1"/>
          </p:cNvSpPr>
          <p:nvPr>
            <p:ph type="title"/>
          </p:nvPr>
        </p:nvSpPr>
        <p:spPr>
          <a:xfrm>
            <a:off x="457200" y="92075"/>
            <a:ext cx="8229600" cy="639762"/>
          </a:xfrm>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E238E4DE-A9F7-9B39-6E25-63DC14038A55}"/>
              </a:ext>
            </a:extLst>
          </p:cNvPr>
          <p:cNvSpPr>
            <a:spLocks noGrp="1"/>
          </p:cNvSpPr>
          <p:nvPr>
            <p:ph idx="1"/>
          </p:nvPr>
        </p:nvSpPr>
        <p:spPr>
          <a:xfrm>
            <a:off x="457200" y="990600"/>
            <a:ext cx="7562850" cy="5562600"/>
          </a:xfrm>
        </p:spPr>
        <p:txBody>
          <a:bodyPr>
            <a:normAutofit/>
          </a:bodyPr>
          <a:lstStyle/>
          <a:p>
            <a:r>
              <a:rPr lang="en-US" dirty="0"/>
              <a:t>Introduction of CCR</a:t>
            </a:r>
          </a:p>
          <a:p>
            <a:r>
              <a:rPr lang="en-US" dirty="0"/>
              <a:t>AI Hype vs Reality</a:t>
            </a:r>
          </a:p>
          <a:p>
            <a:r>
              <a:rPr lang="en-US" dirty="0"/>
              <a:t>AI and Employability</a:t>
            </a:r>
          </a:p>
          <a:p>
            <a:r>
              <a:rPr lang="en-US" dirty="0">
                <a:solidFill>
                  <a:srgbClr val="00B050"/>
                </a:solidFill>
              </a:rPr>
              <a:t>Consequences for Education</a:t>
            </a:r>
          </a:p>
          <a:p>
            <a:pPr lvl="1"/>
            <a:r>
              <a:rPr lang="en-US" dirty="0"/>
              <a:t>Modern(ized) Knowledge</a:t>
            </a:r>
          </a:p>
          <a:p>
            <a:pPr lvl="1"/>
            <a:r>
              <a:rPr lang="en-US" dirty="0"/>
              <a:t>Skills, Character, Meta-Learning</a:t>
            </a:r>
          </a:p>
          <a:p>
            <a:pPr lvl="1"/>
            <a:r>
              <a:rPr lang="en-US" dirty="0">
                <a:solidFill>
                  <a:srgbClr val="00B050"/>
                </a:solidFill>
              </a:rPr>
              <a:t>Personalization: </a:t>
            </a:r>
          </a:p>
          <a:p>
            <a:pPr lvl="2"/>
            <a:r>
              <a:rPr lang="en-US" dirty="0"/>
              <a:t>Motivation: Identity, Agency, Purpose</a:t>
            </a:r>
          </a:p>
          <a:p>
            <a:pPr lvl="2"/>
            <a:r>
              <a:rPr lang="en-US" dirty="0">
                <a:solidFill>
                  <a:srgbClr val="00B050"/>
                </a:solidFill>
              </a:rPr>
              <a:t>Adaptive and Intelligent Tutoring Systems</a:t>
            </a:r>
          </a:p>
          <a:p>
            <a:endParaRPr lang="en-US" dirty="0"/>
          </a:p>
          <a:p>
            <a:endParaRPr lang="en-US" dirty="0"/>
          </a:p>
          <a:p>
            <a:endParaRPr lang="en-US" dirty="0"/>
          </a:p>
        </p:txBody>
      </p:sp>
    </p:spTree>
    <p:extLst>
      <p:ext uri="{BB962C8B-B14F-4D97-AF65-F5344CB8AC3E}">
        <p14:creationId xmlns:p14="http://schemas.microsoft.com/office/powerpoint/2010/main" val="1453395299"/>
      </p:ext>
    </p:extLst>
  </p:cSld>
  <p:clrMapOvr>
    <a:masterClrMapping/>
  </p:clrMapOvr>
  <p:transition spd="slow">
    <p:wipe dir="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3" y="1143000"/>
            <a:ext cx="9064634"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EEE04F67-9E7E-44B6-BF9A-E252B7441FB6}"/>
              </a:ext>
            </a:extLst>
          </p:cNvPr>
          <p:cNvSpPr>
            <a:spLocks noGrp="1"/>
          </p:cNvSpPr>
          <p:nvPr>
            <p:ph type="title"/>
          </p:nvPr>
        </p:nvSpPr>
        <p:spPr>
          <a:xfrm>
            <a:off x="457200" y="137319"/>
            <a:ext cx="8229600" cy="639762"/>
          </a:xfrm>
        </p:spPr>
        <p:txBody>
          <a:bodyPr>
            <a:normAutofit fontScale="90000"/>
          </a:bodyPr>
          <a:lstStyle/>
          <a:p>
            <a:r>
              <a:rPr lang="en-US" dirty="0"/>
              <a:t>Our Limited Imagination</a:t>
            </a:r>
          </a:p>
        </p:txBody>
      </p:sp>
    </p:spTree>
    <p:extLst>
      <p:ext uri="{BB962C8B-B14F-4D97-AF65-F5344CB8AC3E}">
        <p14:creationId xmlns:p14="http://schemas.microsoft.com/office/powerpoint/2010/main" val="3173660448"/>
      </p:ext>
    </p:extLst>
  </p:cSld>
  <p:clrMapOvr>
    <a:masterClrMapping/>
  </p:clrMapOvr>
  <p:transition spd="slow">
    <p:wipe dir="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DB5FC2-5F2C-45B2-5E7C-A4C429BB611A}"/>
              </a:ext>
            </a:extLst>
          </p:cNvPr>
          <p:cNvPicPr>
            <a:picLocks noChangeAspect="1"/>
          </p:cNvPicPr>
          <p:nvPr/>
        </p:nvPicPr>
        <p:blipFill>
          <a:blip r:embed="rId2"/>
          <a:stretch>
            <a:fillRect/>
          </a:stretch>
        </p:blipFill>
        <p:spPr>
          <a:xfrm>
            <a:off x="0" y="152400"/>
            <a:ext cx="9144000" cy="6357474"/>
          </a:xfrm>
          <a:prstGeom prst="rect">
            <a:avLst/>
          </a:prstGeom>
        </p:spPr>
      </p:pic>
    </p:spTree>
    <p:extLst>
      <p:ext uri="{BB962C8B-B14F-4D97-AF65-F5344CB8AC3E}">
        <p14:creationId xmlns:p14="http://schemas.microsoft.com/office/powerpoint/2010/main" val="338017941"/>
      </p:ext>
    </p:extLst>
  </p:cSld>
  <p:clrMapOvr>
    <a:masterClrMapping/>
  </p:clrMapOvr>
  <p:transition spd="slow">
    <p:wipe dir="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a:extLst>
              <a:ext uri="{FF2B5EF4-FFF2-40B4-BE49-F238E27FC236}">
                <a16:creationId xmlns:a16="http://schemas.microsoft.com/office/drawing/2014/main" id="{88E826F3-5DD3-4E46-9684-32810C82D566}"/>
              </a:ext>
            </a:extLst>
          </p:cNvPr>
          <p:cNvSpPr/>
          <p:nvPr/>
        </p:nvSpPr>
        <p:spPr>
          <a:xfrm>
            <a:off x="23091" y="1219200"/>
            <a:ext cx="2110509" cy="2133600"/>
          </a:xfrm>
          <a:prstGeom prst="flowChartMultidocumen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“SAIGE”: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Teacher Support</a:t>
            </a:r>
          </a:p>
        </p:txBody>
      </p:sp>
      <p:sp>
        <p:nvSpPr>
          <p:cNvPr id="8" name="Arrow: Left-Right 7">
            <a:extLst>
              <a:ext uri="{FF2B5EF4-FFF2-40B4-BE49-F238E27FC236}">
                <a16:creationId xmlns:a16="http://schemas.microsoft.com/office/drawing/2014/main" id="{2CAB5299-E6C8-4508-884B-5298FA2715FA}"/>
              </a:ext>
            </a:extLst>
          </p:cNvPr>
          <p:cNvSpPr/>
          <p:nvPr/>
        </p:nvSpPr>
        <p:spPr>
          <a:xfrm>
            <a:off x="2133600" y="1733353"/>
            <a:ext cx="1219200" cy="381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le 1">
            <a:extLst>
              <a:ext uri="{FF2B5EF4-FFF2-40B4-BE49-F238E27FC236}">
                <a16:creationId xmlns:a16="http://schemas.microsoft.com/office/drawing/2014/main" id="{2B0C3843-5310-4E47-A7BF-6377B435591B}"/>
              </a:ext>
            </a:extLst>
          </p:cNvPr>
          <p:cNvSpPr>
            <a:spLocks noGrp="1"/>
          </p:cNvSpPr>
          <p:nvPr>
            <p:ph type="title"/>
          </p:nvPr>
        </p:nvSpPr>
        <p:spPr>
          <a:xfrm>
            <a:off x="457200" y="175024"/>
            <a:ext cx="8229600" cy="639763"/>
          </a:xfrm>
        </p:spPr>
        <p:txBody>
          <a:bodyPr>
            <a:normAutofit fontScale="90000"/>
          </a:bodyPr>
          <a:lstStyle/>
          <a:p>
            <a:r>
              <a:rPr lang="en-US" dirty="0"/>
              <a:t>Vision for Teachers – Extra Expertise</a:t>
            </a:r>
          </a:p>
        </p:txBody>
      </p:sp>
      <p:pic>
        <p:nvPicPr>
          <p:cNvPr id="5" name="Picture 4">
            <a:extLst>
              <a:ext uri="{FF2B5EF4-FFF2-40B4-BE49-F238E27FC236}">
                <a16:creationId xmlns:a16="http://schemas.microsoft.com/office/drawing/2014/main" id="{A9B52D79-F03F-44C6-94F6-4F49E8DFB9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7418" y="1219200"/>
            <a:ext cx="3840450" cy="2160253"/>
          </a:xfrm>
          <a:prstGeom prst="rect">
            <a:avLst/>
          </a:prstGeom>
        </p:spPr>
      </p:pic>
      <p:sp>
        <p:nvSpPr>
          <p:cNvPr id="7" name="TextBox 6">
            <a:extLst>
              <a:ext uri="{FF2B5EF4-FFF2-40B4-BE49-F238E27FC236}">
                <a16:creationId xmlns:a16="http://schemas.microsoft.com/office/drawing/2014/main" id="{79AD6C75-1824-4B3D-97DA-B87A51BDD55B}"/>
              </a:ext>
            </a:extLst>
          </p:cNvPr>
          <p:cNvSpPr txBox="1"/>
          <p:nvPr/>
        </p:nvSpPr>
        <p:spPr>
          <a:xfrm>
            <a:off x="2819400" y="3617920"/>
            <a:ext cx="5576463" cy="3046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So Teachers can focus on:</a:t>
            </a:r>
          </a:p>
          <a:p>
            <a:pPr marL="285750" indent="-285750">
              <a:buFont typeface="Arial" panose="020B0604020202020204" pitchFamily="34" charset="0"/>
              <a:buChar char="•"/>
              <a:defRPr/>
            </a:pPr>
            <a:r>
              <a:rPr lang="en-US" sz="2400" dirty="0">
                <a:solidFill>
                  <a:prstClr val="black"/>
                </a:solidFill>
              </a:rPr>
              <a:t>Local adaptations</a:t>
            </a:r>
          </a:p>
          <a:p>
            <a:pPr marL="285750" indent="-285750">
              <a:buFont typeface="Arial" panose="020B0604020202020204" pitchFamily="34" charset="0"/>
              <a:buChar char="•"/>
              <a:defRPr/>
            </a:pPr>
            <a:r>
              <a:rPr lang="en-US" sz="2400" dirty="0">
                <a:solidFill>
                  <a:prstClr val="black"/>
                </a:solidFill>
              </a:rPr>
              <a:t>Personalized student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Classroom strategies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Collaboration with other teachers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Collaboration with outside experts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a:rPr>
              <a:t>Working with parents and administrators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Professional and personal growth</a:t>
            </a:r>
          </a:p>
        </p:txBody>
      </p:sp>
    </p:spTree>
    <p:extLst>
      <p:ext uri="{BB962C8B-B14F-4D97-AF65-F5344CB8AC3E}">
        <p14:creationId xmlns:p14="http://schemas.microsoft.com/office/powerpoint/2010/main" val="2441836045"/>
      </p:ext>
    </p:extLst>
  </p:cSld>
  <p:clrMapOvr>
    <a:masterClrMapping/>
  </p:clrMapOvr>
  <p:transition spd="slow">
    <p:wipe dir="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D197E-5B8B-4C4A-BF83-7B8E24E622F5}"/>
              </a:ext>
            </a:extLst>
          </p:cNvPr>
          <p:cNvSpPr>
            <a:spLocks noGrp="1"/>
          </p:cNvSpPr>
          <p:nvPr>
            <p:ph type="title"/>
          </p:nvPr>
        </p:nvSpPr>
        <p:spPr>
          <a:xfrm>
            <a:off x="457200" y="152400"/>
            <a:ext cx="8229600" cy="639762"/>
          </a:xfrm>
        </p:spPr>
        <p:txBody>
          <a:bodyPr>
            <a:normAutofit fontScale="90000"/>
          </a:bodyPr>
          <a:lstStyle/>
          <a:p>
            <a:r>
              <a:rPr lang="en-US" dirty="0"/>
              <a:t>Help for Teachers – “</a:t>
            </a:r>
            <a:r>
              <a:rPr lang="en-US" dirty="0" err="1"/>
              <a:t>ExoBrain</a:t>
            </a:r>
            <a:r>
              <a:rPr lang="en-US" dirty="0"/>
              <a:t>”</a:t>
            </a:r>
          </a:p>
        </p:txBody>
      </p:sp>
      <p:pic>
        <p:nvPicPr>
          <p:cNvPr id="3" name="Picture 2">
            <a:extLst>
              <a:ext uri="{FF2B5EF4-FFF2-40B4-BE49-F238E27FC236}">
                <a16:creationId xmlns:a16="http://schemas.microsoft.com/office/drawing/2014/main" id="{0D575CDF-9D33-44B2-97F8-5AB8688DE61F}"/>
              </a:ext>
            </a:extLst>
          </p:cNvPr>
          <p:cNvPicPr>
            <a:picLocks noChangeAspect="1"/>
          </p:cNvPicPr>
          <p:nvPr/>
        </p:nvPicPr>
        <p:blipFill>
          <a:blip r:embed="rId2"/>
          <a:stretch>
            <a:fillRect/>
          </a:stretch>
        </p:blipFill>
        <p:spPr>
          <a:xfrm>
            <a:off x="0" y="1061625"/>
            <a:ext cx="4138612" cy="5796375"/>
          </a:xfrm>
          <a:prstGeom prst="rect">
            <a:avLst/>
          </a:prstGeom>
        </p:spPr>
      </p:pic>
      <p:pic>
        <p:nvPicPr>
          <p:cNvPr id="4" name="Picture 3">
            <a:extLst>
              <a:ext uri="{FF2B5EF4-FFF2-40B4-BE49-F238E27FC236}">
                <a16:creationId xmlns:a16="http://schemas.microsoft.com/office/drawing/2014/main" id="{142D6F31-48DD-4ECE-9240-A3052A054C17}"/>
              </a:ext>
            </a:extLst>
          </p:cNvPr>
          <p:cNvPicPr>
            <a:picLocks noChangeAspect="1"/>
          </p:cNvPicPr>
          <p:nvPr/>
        </p:nvPicPr>
        <p:blipFill rotWithShape="1">
          <a:blip r:embed="rId3"/>
          <a:srcRect l="21815" r="29404"/>
          <a:stretch/>
        </p:blipFill>
        <p:spPr>
          <a:xfrm>
            <a:off x="4138612" y="1061625"/>
            <a:ext cx="3938588" cy="5787535"/>
          </a:xfrm>
          <a:prstGeom prst="rect">
            <a:avLst/>
          </a:prstGeom>
        </p:spPr>
      </p:pic>
    </p:spTree>
    <p:extLst>
      <p:ext uri="{BB962C8B-B14F-4D97-AF65-F5344CB8AC3E}">
        <p14:creationId xmlns:p14="http://schemas.microsoft.com/office/powerpoint/2010/main" val="208241832"/>
      </p:ext>
    </p:extLst>
  </p:cSld>
  <p:clrMapOvr>
    <a:masterClrMapping/>
  </p:clrMapOvr>
  <p:transition spd="slow">
    <p:wipe dir="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371A-DF1C-4EAE-C1D1-DD2272A87D33}"/>
              </a:ext>
            </a:extLst>
          </p:cNvPr>
          <p:cNvSpPr>
            <a:spLocks noGrp="1"/>
          </p:cNvSpPr>
          <p:nvPr>
            <p:ph type="title"/>
          </p:nvPr>
        </p:nvSpPr>
        <p:spPr>
          <a:xfrm>
            <a:off x="457200" y="92075"/>
            <a:ext cx="8229600" cy="639762"/>
          </a:xfrm>
        </p:spPr>
        <p:txBody>
          <a:bodyPr>
            <a:normAutofit fontScale="90000"/>
          </a:bodyPr>
          <a:lstStyle/>
          <a:p>
            <a:r>
              <a:rPr lang="en-US" dirty="0"/>
              <a:t>AI Closed The Gap!!</a:t>
            </a:r>
          </a:p>
        </p:txBody>
      </p:sp>
      <p:pic>
        <p:nvPicPr>
          <p:cNvPr id="5" name="Picture 4">
            <a:extLst>
              <a:ext uri="{FF2B5EF4-FFF2-40B4-BE49-F238E27FC236}">
                <a16:creationId xmlns:a16="http://schemas.microsoft.com/office/drawing/2014/main" id="{6F48887B-1CC3-B37A-6605-918DFACE9256}"/>
              </a:ext>
            </a:extLst>
          </p:cNvPr>
          <p:cNvPicPr>
            <a:picLocks noChangeAspect="1"/>
          </p:cNvPicPr>
          <p:nvPr/>
        </p:nvPicPr>
        <p:blipFill>
          <a:blip r:embed="rId2"/>
          <a:stretch>
            <a:fillRect/>
          </a:stretch>
        </p:blipFill>
        <p:spPr>
          <a:xfrm>
            <a:off x="0" y="1499828"/>
            <a:ext cx="9144000" cy="3858344"/>
          </a:xfrm>
          <a:prstGeom prst="rect">
            <a:avLst/>
          </a:prstGeom>
        </p:spPr>
      </p:pic>
      <p:sp>
        <p:nvSpPr>
          <p:cNvPr id="6" name="TextBox 5">
            <a:extLst>
              <a:ext uri="{FF2B5EF4-FFF2-40B4-BE49-F238E27FC236}">
                <a16:creationId xmlns:a16="http://schemas.microsoft.com/office/drawing/2014/main" id="{6E1EC9D2-6F56-DFDC-884B-B8ADB8C7D687}"/>
              </a:ext>
            </a:extLst>
          </p:cNvPr>
          <p:cNvSpPr txBox="1"/>
          <p:nvPr/>
        </p:nvSpPr>
        <p:spPr>
          <a:xfrm>
            <a:off x="914400" y="5943600"/>
            <a:ext cx="7896790" cy="646331"/>
          </a:xfrm>
          <a:prstGeom prst="rect">
            <a:avLst/>
          </a:prstGeom>
          <a:noFill/>
        </p:spPr>
        <p:txBody>
          <a:bodyPr wrap="square">
            <a:spAutoFit/>
          </a:bodyPr>
          <a:lstStyle/>
          <a:p>
            <a:r>
              <a:rPr lang="en-US" dirty="0"/>
              <a:t>Source: </a:t>
            </a:r>
            <a:r>
              <a:rPr lang="en-US" dirty="0" err="1"/>
              <a:t>Dell'Acqua</a:t>
            </a:r>
            <a:r>
              <a:rPr lang="en-US" dirty="0"/>
              <a:t>, et al, Navigating the Jagged Technological Frontier (September 15, 2023). Harvard Business School </a:t>
            </a:r>
            <a:r>
              <a:rPr lang="en-US" dirty="0">
                <a:hlinkClick r:id="rId3"/>
              </a:rPr>
              <a:t>https://ssrn.com/abstract=4573321</a:t>
            </a:r>
            <a:r>
              <a:rPr lang="en-US" dirty="0"/>
              <a:t> </a:t>
            </a:r>
          </a:p>
        </p:txBody>
      </p:sp>
    </p:spTree>
    <p:extLst>
      <p:ext uri="{BB962C8B-B14F-4D97-AF65-F5344CB8AC3E}">
        <p14:creationId xmlns:p14="http://schemas.microsoft.com/office/powerpoint/2010/main" val="1188883882"/>
      </p:ext>
    </p:extLst>
  </p:cSld>
  <p:clrMapOvr>
    <a:masterClrMapping/>
  </p:clrMapOvr>
  <p:transition spd="slow">
    <p:wipe dir="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B0B47-920A-4694-8C64-1A7CA73D0B35}"/>
              </a:ext>
            </a:extLst>
          </p:cNvPr>
          <p:cNvSpPr>
            <a:spLocks noGrp="1"/>
          </p:cNvSpPr>
          <p:nvPr>
            <p:ph type="title"/>
          </p:nvPr>
        </p:nvSpPr>
        <p:spPr>
          <a:xfrm>
            <a:off x="1150275" y="314621"/>
            <a:ext cx="6619987" cy="572700"/>
          </a:xfrm>
        </p:spPr>
        <p:txBody>
          <a:bodyPr>
            <a:noAutofit/>
          </a:bodyPr>
          <a:lstStyle/>
          <a:p>
            <a:r>
              <a:rPr lang="en-US" dirty="0"/>
              <a:t>EdTech to assist the Teacher</a:t>
            </a:r>
          </a:p>
        </p:txBody>
      </p:sp>
      <p:pic>
        <p:nvPicPr>
          <p:cNvPr id="12" name="Picture 11">
            <a:extLst>
              <a:ext uri="{FF2B5EF4-FFF2-40B4-BE49-F238E27FC236}">
                <a16:creationId xmlns:a16="http://schemas.microsoft.com/office/drawing/2014/main" id="{B860A516-763E-4AC5-988F-64A95EAAA801}"/>
              </a:ext>
            </a:extLst>
          </p:cNvPr>
          <p:cNvPicPr>
            <a:picLocks noChangeAspect="1"/>
          </p:cNvPicPr>
          <p:nvPr/>
        </p:nvPicPr>
        <p:blipFill>
          <a:blip r:embed="rId2"/>
          <a:stretch>
            <a:fillRect/>
          </a:stretch>
        </p:blipFill>
        <p:spPr>
          <a:xfrm>
            <a:off x="3729259" y="2808903"/>
            <a:ext cx="1540797" cy="1838684"/>
          </a:xfrm>
          <a:prstGeom prst="rect">
            <a:avLst/>
          </a:prstGeom>
        </p:spPr>
      </p:pic>
      <p:cxnSp>
        <p:nvCxnSpPr>
          <p:cNvPr id="15" name="Straight Arrow Connector 14">
            <a:extLst>
              <a:ext uri="{FF2B5EF4-FFF2-40B4-BE49-F238E27FC236}">
                <a16:creationId xmlns:a16="http://schemas.microsoft.com/office/drawing/2014/main" id="{84E28B84-959A-4E1D-B57A-977839B37A1A}"/>
              </a:ext>
            </a:extLst>
          </p:cNvPr>
          <p:cNvCxnSpPr>
            <a:cxnSpLocks/>
          </p:cNvCxnSpPr>
          <p:nvPr/>
        </p:nvCxnSpPr>
        <p:spPr>
          <a:xfrm flipH="1">
            <a:off x="3910837" y="2596903"/>
            <a:ext cx="4274632"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0666F7A-4CF8-4C63-957E-54B832CDD66B}"/>
              </a:ext>
            </a:extLst>
          </p:cNvPr>
          <p:cNvCxnSpPr>
            <a:cxnSpLocks/>
          </p:cNvCxnSpPr>
          <p:nvPr/>
        </p:nvCxnSpPr>
        <p:spPr>
          <a:xfrm flipV="1">
            <a:off x="8185469" y="2596904"/>
            <a:ext cx="0" cy="124433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3F6612F-65C5-4FC7-9C2E-614EE05C6F54}"/>
              </a:ext>
            </a:extLst>
          </p:cNvPr>
          <p:cNvCxnSpPr>
            <a:cxnSpLocks/>
          </p:cNvCxnSpPr>
          <p:nvPr/>
        </p:nvCxnSpPr>
        <p:spPr>
          <a:xfrm flipH="1">
            <a:off x="3317552" y="3171470"/>
            <a:ext cx="445418" cy="0"/>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CF29DAF-84EF-4F7E-838C-E9A462E6AC10}"/>
              </a:ext>
            </a:extLst>
          </p:cNvPr>
          <p:cNvCxnSpPr>
            <a:cxnSpLocks/>
          </p:cNvCxnSpPr>
          <p:nvPr/>
        </p:nvCxnSpPr>
        <p:spPr>
          <a:xfrm>
            <a:off x="3910837" y="2596905"/>
            <a:ext cx="0" cy="47399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54C55BF4-7F9A-421C-8361-1A0ECFDCCDB3}"/>
              </a:ext>
            </a:extLst>
          </p:cNvPr>
          <p:cNvPicPr>
            <a:picLocks noChangeAspect="1"/>
          </p:cNvPicPr>
          <p:nvPr/>
        </p:nvPicPr>
        <p:blipFill>
          <a:blip r:embed="rId3"/>
          <a:stretch>
            <a:fillRect/>
          </a:stretch>
        </p:blipFill>
        <p:spPr>
          <a:xfrm>
            <a:off x="457200" y="3070903"/>
            <a:ext cx="2881565" cy="1032337"/>
          </a:xfrm>
          <a:prstGeom prst="rect">
            <a:avLst/>
          </a:prstGeom>
        </p:spPr>
      </p:pic>
      <p:grpSp>
        <p:nvGrpSpPr>
          <p:cNvPr id="5" name="Group 4">
            <a:extLst>
              <a:ext uri="{FF2B5EF4-FFF2-40B4-BE49-F238E27FC236}">
                <a16:creationId xmlns:a16="http://schemas.microsoft.com/office/drawing/2014/main" id="{AD9B7E8C-8876-431D-9FA2-885C89EC7208}"/>
              </a:ext>
            </a:extLst>
          </p:cNvPr>
          <p:cNvGrpSpPr/>
          <p:nvPr/>
        </p:nvGrpSpPr>
        <p:grpSpPr>
          <a:xfrm>
            <a:off x="2999406" y="2574815"/>
            <a:ext cx="883764" cy="496088"/>
            <a:chOff x="2422690" y="2280116"/>
            <a:chExt cx="1178352" cy="661450"/>
          </a:xfrm>
        </p:grpSpPr>
        <p:cxnSp>
          <p:nvCxnSpPr>
            <p:cNvPr id="58" name="Straight Arrow Connector 57">
              <a:extLst>
                <a:ext uri="{FF2B5EF4-FFF2-40B4-BE49-F238E27FC236}">
                  <a16:creationId xmlns:a16="http://schemas.microsoft.com/office/drawing/2014/main" id="{5FED4239-C73F-4789-98D3-13123EE9AD58}"/>
                </a:ext>
              </a:extLst>
            </p:cNvPr>
            <p:cNvCxnSpPr>
              <a:cxnSpLocks/>
            </p:cNvCxnSpPr>
            <p:nvPr/>
          </p:nvCxnSpPr>
          <p:spPr>
            <a:xfrm flipH="1">
              <a:off x="2422690" y="2309567"/>
              <a:ext cx="1178352" cy="0"/>
            </a:xfrm>
            <a:prstGeom prst="straightConnector1">
              <a:avLst/>
            </a:prstGeom>
            <a:ln w="57150">
              <a:solidFill>
                <a:srgbClr val="CB9C2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0369E32-74EE-44A9-9487-A3C676653DE8}"/>
                </a:ext>
              </a:extLst>
            </p:cNvPr>
            <p:cNvCxnSpPr>
              <a:cxnSpLocks/>
            </p:cNvCxnSpPr>
            <p:nvPr/>
          </p:nvCxnSpPr>
          <p:spPr>
            <a:xfrm>
              <a:off x="2460395" y="2280116"/>
              <a:ext cx="0" cy="661450"/>
            </a:xfrm>
            <a:prstGeom prst="straightConnector1">
              <a:avLst/>
            </a:prstGeom>
            <a:ln w="57150">
              <a:solidFill>
                <a:srgbClr val="CB9C26"/>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84E2DF69-E8E4-4A52-94DE-1F5F81670E93}"/>
              </a:ext>
            </a:extLst>
          </p:cNvPr>
          <p:cNvSpPr txBox="1"/>
          <p:nvPr/>
        </p:nvSpPr>
        <p:spPr>
          <a:xfrm>
            <a:off x="315914" y="4333466"/>
            <a:ext cx="3062558" cy="1569660"/>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Professional Development</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Lesson planning tools &amp; databases</a:t>
            </a:r>
          </a:p>
        </p:txBody>
      </p:sp>
      <p:sp>
        <p:nvSpPr>
          <p:cNvPr id="17" name="TextBox 16">
            <a:extLst>
              <a:ext uri="{FF2B5EF4-FFF2-40B4-BE49-F238E27FC236}">
                <a16:creationId xmlns:a16="http://schemas.microsoft.com/office/drawing/2014/main" id="{30628A0A-99BD-4C67-951C-2093F5DC9D3C}"/>
              </a:ext>
            </a:extLst>
          </p:cNvPr>
          <p:cNvSpPr txBox="1"/>
          <p:nvPr/>
        </p:nvSpPr>
        <p:spPr>
          <a:xfrm>
            <a:off x="6338726" y="5141631"/>
            <a:ext cx="2622046" cy="120032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Assessment Management System</a:t>
            </a:r>
          </a:p>
        </p:txBody>
      </p:sp>
      <p:pic>
        <p:nvPicPr>
          <p:cNvPr id="3" name="Picture 2">
            <a:extLst>
              <a:ext uri="{FF2B5EF4-FFF2-40B4-BE49-F238E27FC236}">
                <a16:creationId xmlns:a16="http://schemas.microsoft.com/office/drawing/2014/main" id="{C0576C01-5E99-4EC6-A468-F42C9D94D2D8}"/>
              </a:ext>
            </a:extLst>
          </p:cNvPr>
          <p:cNvPicPr>
            <a:picLocks noChangeAspect="1"/>
          </p:cNvPicPr>
          <p:nvPr/>
        </p:nvPicPr>
        <p:blipFill>
          <a:blip r:embed="rId4"/>
          <a:stretch>
            <a:fillRect/>
          </a:stretch>
        </p:blipFill>
        <p:spPr>
          <a:xfrm>
            <a:off x="5404387" y="3841239"/>
            <a:ext cx="3287344" cy="1365144"/>
          </a:xfrm>
          <a:prstGeom prst="rect">
            <a:avLst/>
          </a:prstGeom>
        </p:spPr>
      </p:pic>
      <p:sp>
        <p:nvSpPr>
          <p:cNvPr id="16" name="TextBox 15">
            <a:extLst>
              <a:ext uri="{FF2B5EF4-FFF2-40B4-BE49-F238E27FC236}">
                <a16:creationId xmlns:a16="http://schemas.microsoft.com/office/drawing/2014/main" id="{219F3D19-F51C-4C0B-AA6E-03B7EF2AFF97}"/>
              </a:ext>
            </a:extLst>
          </p:cNvPr>
          <p:cNvSpPr txBox="1"/>
          <p:nvPr/>
        </p:nvSpPr>
        <p:spPr>
          <a:xfrm>
            <a:off x="4800600" y="1334399"/>
            <a:ext cx="4160172"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a:ea typeface="+mn-ea"/>
                <a:cs typeface="+mn-cs"/>
              </a:rPr>
              <a:t>Feedback re Class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a:ea typeface="+mn-ea"/>
                <a:cs typeface="+mn-cs"/>
              </a:rPr>
              <a:t>Feedback re individuals </a:t>
            </a:r>
            <a:r>
              <a:rPr kumimoji="0" lang="en-US" sz="2400" b="1" i="0" u="none" strike="noStrike" kern="1200" cap="none" spc="0" normalizeH="0" baseline="0" noProof="0" dirty="0">
                <a:ln>
                  <a:noFill/>
                </a:ln>
                <a:solidFill>
                  <a:srgbClr val="FFC000"/>
                </a:solidFill>
                <a:effectLst/>
                <a:uLnTx/>
                <a:uFillTx/>
                <a:latin typeface="Calibri"/>
                <a:ea typeface="+mn-ea"/>
                <a:cs typeface="+mn-cs"/>
                <a:sym typeface="Wingdings" panose="05000000000000000000" pitchFamily="2" charset="2"/>
              </a:rPr>
              <a:t> recommendations</a:t>
            </a:r>
            <a:endParaRPr kumimoji="0" lang="en-US" sz="2400" b="1" i="0" u="none" strike="noStrike" kern="1200" cap="none" spc="0" normalizeH="0" baseline="0" noProof="0" dirty="0">
              <a:ln>
                <a:noFill/>
              </a:ln>
              <a:solidFill>
                <a:srgbClr val="FFC000"/>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63656468-FD87-49D3-85BF-DEC480C7763F}"/>
              </a:ext>
            </a:extLst>
          </p:cNvPr>
          <p:cNvSpPr txBox="1"/>
          <p:nvPr/>
        </p:nvSpPr>
        <p:spPr>
          <a:xfrm>
            <a:off x="446203" y="1390143"/>
            <a:ext cx="4221023" cy="830997"/>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E9D22"/>
                </a:solidFill>
                <a:effectLst/>
                <a:uLnTx/>
                <a:uFillTx/>
                <a:latin typeface="Calibri"/>
                <a:ea typeface="+mn-ea"/>
                <a:cs typeface="+mn-cs"/>
              </a:rPr>
              <a:t>Feedback re Instructional practices </a:t>
            </a:r>
            <a:r>
              <a:rPr kumimoji="0" lang="en-US" sz="2400" b="1" i="0" u="none" strike="noStrike" kern="1200" cap="none" spc="0" normalizeH="0" baseline="0" noProof="0" dirty="0">
                <a:ln>
                  <a:noFill/>
                </a:ln>
                <a:solidFill>
                  <a:srgbClr val="CE9D22"/>
                </a:solidFill>
                <a:effectLst/>
                <a:uLnTx/>
                <a:uFillTx/>
                <a:latin typeface="Calibri"/>
                <a:ea typeface="+mn-ea"/>
                <a:cs typeface="+mn-cs"/>
                <a:sym typeface="Wingdings" panose="05000000000000000000" pitchFamily="2" charset="2"/>
              </a:rPr>
              <a:t> recommendations</a:t>
            </a:r>
            <a:endParaRPr kumimoji="0" lang="en-US" sz="2400" b="1" i="0" u="none" strike="noStrike" kern="1200" cap="none" spc="0" normalizeH="0" baseline="0" noProof="0" dirty="0">
              <a:ln>
                <a:noFill/>
              </a:ln>
              <a:solidFill>
                <a:srgbClr val="CE9D22"/>
              </a:solidFill>
              <a:effectLst/>
              <a:uLnTx/>
              <a:uFillTx/>
              <a:latin typeface="Calibri"/>
              <a:ea typeface="+mn-ea"/>
              <a:cs typeface="+mn-cs"/>
            </a:endParaRPr>
          </a:p>
        </p:txBody>
      </p:sp>
      <p:cxnSp>
        <p:nvCxnSpPr>
          <p:cNvPr id="19" name="Straight Arrow Connector 18">
            <a:extLst>
              <a:ext uri="{FF2B5EF4-FFF2-40B4-BE49-F238E27FC236}">
                <a16:creationId xmlns:a16="http://schemas.microsoft.com/office/drawing/2014/main" id="{34422961-43DB-BDA4-A3D9-4215D4D3AFB7}"/>
              </a:ext>
            </a:extLst>
          </p:cNvPr>
          <p:cNvCxnSpPr>
            <a:cxnSpLocks/>
          </p:cNvCxnSpPr>
          <p:nvPr/>
        </p:nvCxnSpPr>
        <p:spPr>
          <a:xfrm flipH="1">
            <a:off x="4883614" y="4196390"/>
            <a:ext cx="609150" cy="0"/>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3F688D6-AE64-9B98-78F5-C0B923D0A48E}"/>
              </a:ext>
            </a:extLst>
          </p:cNvPr>
          <p:cNvSpPr txBox="1"/>
          <p:nvPr/>
        </p:nvSpPr>
        <p:spPr>
          <a:xfrm>
            <a:off x="3346305" y="4983713"/>
            <a:ext cx="2126572" cy="120032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Intelligent Tutoring System (ITS)</a:t>
            </a:r>
          </a:p>
        </p:txBody>
      </p:sp>
    </p:spTree>
    <p:extLst>
      <p:ext uri="{BB962C8B-B14F-4D97-AF65-F5344CB8AC3E}">
        <p14:creationId xmlns:p14="http://schemas.microsoft.com/office/powerpoint/2010/main" val="120099043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619E604-47D4-4805-9A0E-065D0D70B6C7}"/>
              </a:ext>
            </a:extLst>
          </p:cNvPr>
          <p:cNvSpPr txBox="1">
            <a:spLocks/>
          </p:cNvSpPr>
          <p:nvPr/>
        </p:nvSpPr>
        <p:spPr>
          <a:xfrm>
            <a:off x="635000" y="209521"/>
            <a:ext cx="8534400" cy="7698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600" dirty="0">
                <a:latin typeface="+mj-lt"/>
              </a:rPr>
              <a:t>Major Types of Student-facing AI in Edu</a:t>
            </a:r>
          </a:p>
        </p:txBody>
      </p:sp>
      <p:sp>
        <p:nvSpPr>
          <p:cNvPr id="6" name="Rectangle 5">
            <a:extLst>
              <a:ext uri="{FF2B5EF4-FFF2-40B4-BE49-F238E27FC236}">
                <a16:creationId xmlns:a16="http://schemas.microsoft.com/office/drawing/2014/main" id="{539374F9-9FB0-4C9B-9923-57DC4631E7FA}"/>
              </a:ext>
            </a:extLst>
          </p:cNvPr>
          <p:cNvSpPr/>
          <p:nvPr/>
        </p:nvSpPr>
        <p:spPr>
          <a:xfrm>
            <a:off x="5856881" y="1564598"/>
            <a:ext cx="2944091" cy="392180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6">
                    <a:lumMod val="75000"/>
                  </a:schemeClr>
                </a:solidFill>
              </a:rPr>
              <a:t>Potential applications within major classes, </a:t>
            </a:r>
            <a:r>
              <a:rPr lang="en-US" sz="2000" dirty="0">
                <a:solidFill>
                  <a:schemeClr val="accent6">
                    <a:lumMod val="75000"/>
                  </a:schemeClr>
                </a:solidFill>
              </a:rPr>
              <a:t>as well as standalone</a:t>
            </a:r>
            <a:r>
              <a:rPr lang="en-US" sz="2400" dirty="0">
                <a:solidFill>
                  <a:schemeClr val="accent6">
                    <a:lumMod val="75000"/>
                  </a:schemeClr>
                </a:solidFill>
              </a:rPr>
              <a:t>:</a:t>
            </a:r>
          </a:p>
          <a:p>
            <a:pPr marL="285750" indent="-285750">
              <a:buFont typeface="Arial" panose="020B0604020202020204" pitchFamily="34" charset="0"/>
              <a:buChar char="•"/>
            </a:pPr>
            <a:r>
              <a:rPr lang="en-US" dirty="0">
                <a:solidFill>
                  <a:schemeClr val="accent6">
                    <a:lumMod val="75000"/>
                  </a:schemeClr>
                </a:solidFill>
              </a:rPr>
              <a:t>Automatic essay feedback</a:t>
            </a:r>
          </a:p>
          <a:p>
            <a:pPr marL="285750" indent="-285750">
              <a:buFont typeface="Arial" panose="020B0604020202020204" pitchFamily="34" charset="0"/>
              <a:buChar char="•"/>
            </a:pPr>
            <a:r>
              <a:rPr lang="en-US" dirty="0">
                <a:solidFill>
                  <a:schemeClr val="accent6">
                    <a:lumMod val="75000"/>
                  </a:schemeClr>
                </a:solidFill>
              </a:rPr>
              <a:t>Language learning</a:t>
            </a:r>
          </a:p>
          <a:p>
            <a:pPr marL="285750" indent="-285750">
              <a:buFont typeface="Arial" panose="020B0604020202020204" pitchFamily="34" charset="0"/>
              <a:buChar char="•"/>
            </a:pPr>
            <a:r>
              <a:rPr lang="en-US" dirty="0">
                <a:solidFill>
                  <a:schemeClr val="accent6">
                    <a:lumMod val="75000"/>
                  </a:schemeClr>
                </a:solidFill>
              </a:rPr>
              <a:t>Chatbots</a:t>
            </a:r>
          </a:p>
          <a:p>
            <a:pPr marL="285750" indent="-285750">
              <a:buFont typeface="Arial" panose="020B0604020202020204" pitchFamily="34" charset="0"/>
              <a:buChar char="•"/>
            </a:pPr>
            <a:r>
              <a:rPr lang="en-US" dirty="0">
                <a:solidFill>
                  <a:schemeClr val="accent6">
                    <a:lumMod val="75000"/>
                  </a:schemeClr>
                </a:solidFill>
              </a:rPr>
              <a:t>AR/VR</a:t>
            </a:r>
          </a:p>
          <a:p>
            <a:pPr marL="285750" indent="-285750">
              <a:buFont typeface="Arial" panose="020B0604020202020204" pitchFamily="34" charset="0"/>
              <a:buChar char="•"/>
            </a:pPr>
            <a:r>
              <a:rPr lang="en-US" dirty="0">
                <a:solidFill>
                  <a:schemeClr val="accent6">
                    <a:lumMod val="75000"/>
                  </a:schemeClr>
                </a:solidFill>
              </a:rPr>
              <a:t>Learning network orchestrators</a:t>
            </a:r>
          </a:p>
          <a:p>
            <a:pPr marL="285750" indent="-285750">
              <a:buFont typeface="Arial" panose="020B0604020202020204" pitchFamily="34" charset="0"/>
              <a:buChar char="•"/>
            </a:pPr>
            <a:r>
              <a:rPr lang="en-US" dirty="0">
                <a:solidFill>
                  <a:schemeClr val="accent6">
                    <a:lumMod val="75000"/>
                  </a:schemeClr>
                </a:solidFill>
              </a:rPr>
              <a:t>Collaborative learning</a:t>
            </a:r>
          </a:p>
          <a:p>
            <a:pPr marL="285750" indent="-285750">
              <a:buFont typeface="Arial" panose="020B0604020202020204" pitchFamily="34" charset="0"/>
              <a:buChar char="•"/>
            </a:pPr>
            <a:r>
              <a:rPr lang="en-US" dirty="0">
                <a:solidFill>
                  <a:schemeClr val="accent6">
                    <a:lumMod val="75000"/>
                  </a:schemeClr>
                </a:solidFill>
              </a:rPr>
              <a:t>Student forum monitoring</a:t>
            </a:r>
          </a:p>
          <a:p>
            <a:pPr marL="285750" indent="-285750">
              <a:buFont typeface="Arial" panose="020B0604020202020204" pitchFamily="34" charset="0"/>
              <a:buChar char="•"/>
            </a:pPr>
            <a:r>
              <a:rPr lang="en-US" dirty="0">
                <a:solidFill>
                  <a:schemeClr val="accent6">
                    <a:lumMod val="75000"/>
                  </a:schemeClr>
                </a:solidFill>
              </a:rPr>
              <a:t>Continuous assessments</a:t>
            </a:r>
          </a:p>
          <a:p>
            <a:pPr marL="285750" indent="-285750">
              <a:buFont typeface="Arial" panose="020B0604020202020204" pitchFamily="34" charset="0"/>
              <a:buChar char="•"/>
            </a:pPr>
            <a:r>
              <a:rPr lang="en-US" dirty="0">
                <a:solidFill>
                  <a:schemeClr val="accent6">
                    <a:lumMod val="75000"/>
                  </a:schemeClr>
                </a:solidFill>
              </a:rPr>
              <a:t>AI learning companions</a:t>
            </a:r>
          </a:p>
        </p:txBody>
      </p:sp>
      <p:grpSp>
        <p:nvGrpSpPr>
          <p:cNvPr id="8" name="Group 7">
            <a:extLst>
              <a:ext uri="{FF2B5EF4-FFF2-40B4-BE49-F238E27FC236}">
                <a16:creationId xmlns:a16="http://schemas.microsoft.com/office/drawing/2014/main" id="{4CB60214-8804-4539-A22E-B3CB8AA4DD83}"/>
              </a:ext>
            </a:extLst>
          </p:cNvPr>
          <p:cNvGrpSpPr/>
          <p:nvPr/>
        </p:nvGrpSpPr>
        <p:grpSpPr>
          <a:xfrm>
            <a:off x="1815073" y="1170781"/>
            <a:ext cx="2895600" cy="2895600"/>
            <a:chOff x="2707401" y="1584087"/>
            <a:chExt cx="2489279" cy="2489279"/>
          </a:xfrm>
        </p:grpSpPr>
        <p:sp>
          <p:nvSpPr>
            <p:cNvPr id="9" name="Shape 8">
              <a:extLst>
                <a:ext uri="{FF2B5EF4-FFF2-40B4-BE49-F238E27FC236}">
                  <a16:creationId xmlns:a16="http://schemas.microsoft.com/office/drawing/2014/main" id="{29916E37-E332-4A56-877F-0DE28E41B376}"/>
                </a:ext>
              </a:extLst>
            </p:cNvPr>
            <p:cNvSpPr/>
            <p:nvPr/>
          </p:nvSpPr>
          <p:spPr>
            <a:xfrm>
              <a:off x="2707401" y="1584087"/>
              <a:ext cx="2489279" cy="2489279"/>
            </a:xfrm>
            <a:prstGeom prst="gear9">
              <a:avLst/>
            </a:prstGeom>
            <a:noFill/>
            <a:ln>
              <a:solidFill>
                <a:schemeClr val="accent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10" name="Shape 4">
              <a:extLst>
                <a:ext uri="{FF2B5EF4-FFF2-40B4-BE49-F238E27FC236}">
                  <a16:creationId xmlns:a16="http://schemas.microsoft.com/office/drawing/2014/main" id="{37117BA9-7008-4FC0-806E-46E79E4D5C7E}"/>
                </a:ext>
              </a:extLst>
            </p:cNvPr>
            <p:cNvSpPr txBox="1"/>
            <p:nvPr/>
          </p:nvSpPr>
          <p:spPr>
            <a:xfrm>
              <a:off x="3207856" y="2304668"/>
              <a:ext cx="1488367" cy="12795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400" kern="1200" dirty="0">
                  <a:solidFill>
                    <a:schemeClr val="tx1"/>
                  </a:solidFill>
                </a:rPr>
                <a:t>Intelligent Tutoring Systems</a:t>
              </a:r>
            </a:p>
            <a:p>
              <a:pPr marL="0" lvl="0" indent="0" algn="ctr" defTabSz="889000">
                <a:lnSpc>
                  <a:spcPct val="90000"/>
                </a:lnSpc>
                <a:spcBef>
                  <a:spcPct val="0"/>
                </a:spcBef>
                <a:spcAft>
                  <a:spcPct val="35000"/>
                </a:spcAft>
                <a:buNone/>
              </a:pPr>
              <a:r>
                <a:rPr lang="en-US" kern="1200" dirty="0">
                  <a:solidFill>
                    <a:schemeClr val="tx1"/>
                  </a:solidFill>
                </a:rPr>
                <a:t>(Adaptive </a:t>
              </a:r>
              <a:r>
                <a:rPr lang="en-US" i="1" kern="1200" dirty="0">
                  <a:solidFill>
                    <a:schemeClr val="tx1"/>
                  </a:solidFill>
                </a:rPr>
                <a:t>Sequenced</a:t>
              </a:r>
              <a:r>
                <a:rPr lang="en-US" kern="1200" dirty="0">
                  <a:solidFill>
                    <a:schemeClr val="tx1"/>
                  </a:solidFill>
                </a:rPr>
                <a:t> tasks)</a:t>
              </a:r>
            </a:p>
            <a:p>
              <a:pPr marL="0" lvl="0" indent="0" algn="ctr" defTabSz="889000">
                <a:lnSpc>
                  <a:spcPct val="90000"/>
                </a:lnSpc>
                <a:spcBef>
                  <a:spcPct val="0"/>
                </a:spcBef>
                <a:spcAft>
                  <a:spcPct val="35000"/>
                </a:spcAft>
                <a:buNone/>
              </a:pPr>
              <a:endParaRPr lang="en-US" sz="1400" kern="1200" dirty="0">
                <a:solidFill>
                  <a:schemeClr val="tx1"/>
                </a:solidFill>
              </a:endParaRPr>
            </a:p>
          </p:txBody>
        </p:sp>
      </p:grpSp>
      <p:grpSp>
        <p:nvGrpSpPr>
          <p:cNvPr id="14" name="Group 13">
            <a:extLst>
              <a:ext uri="{FF2B5EF4-FFF2-40B4-BE49-F238E27FC236}">
                <a16:creationId xmlns:a16="http://schemas.microsoft.com/office/drawing/2014/main" id="{EBA21BF2-6697-484F-843B-37B46C7944B1}"/>
              </a:ext>
            </a:extLst>
          </p:cNvPr>
          <p:cNvGrpSpPr/>
          <p:nvPr/>
        </p:nvGrpSpPr>
        <p:grpSpPr>
          <a:xfrm>
            <a:off x="76200" y="3276600"/>
            <a:ext cx="2895600" cy="2895600"/>
            <a:chOff x="2707401" y="1584087"/>
            <a:chExt cx="2489279" cy="2489279"/>
          </a:xfrm>
        </p:grpSpPr>
        <p:sp>
          <p:nvSpPr>
            <p:cNvPr id="15" name="Shape 14">
              <a:extLst>
                <a:ext uri="{FF2B5EF4-FFF2-40B4-BE49-F238E27FC236}">
                  <a16:creationId xmlns:a16="http://schemas.microsoft.com/office/drawing/2014/main" id="{83FEB0C1-BB8E-4D91-8DFA-4BF8C8AA36A3}"/>
                </a:ext>
              </a:extLst>
            </p:cNvPr>
            <p:cNvSpPr/>
            <p:nvPr/>
          </p:nvSpPr>
          <p:spPr>
            <a:xfrm>
              <a:off x="2707401" y="1584087"/>
              <a:ext cx="2489279" cy="2489279"/>
            </a:xfrm>
            <a:prstGeom prst="gear9">
              <a:avLst/>
            </a:prstGeom>
            <a:noFill/>
            <a:ln>
              <a:solidFill>
                <a:schemeClr val="accent5">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16" name="Shape 4">
              <a:extLst>
                <a:ext uri="{FF2B5EF4-FFF2-40B4-BE49-F238E27FC236}">
                  <a16:creationId xmlns:a16="http://schemas.microsoft.com/office/drawing/2014/main" id="{5034E73D-E649-453E-8AB1-4FC475B93B49}"/>
                </a:ext>
              </a:extLst>
            </p:cNvPr>
            <p:cNvSpPr txBox="1"/>
            <p:nvPr/>
          </p:nvSpPr>
          <p:spPr>
            <a:xfrm>
              <a:off x="3207856" y="2368028"/>
              <a:ext cx="1488367" cy="12795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400" dirty="0">
                  <a:solidFill>
                    <a:schemeClr val="tx1"/>
                  </a:solidFill>
                </a:rPr>
                <a:t>Dialog-Based</a:t>
              </a:r>
              <a:r>
                <a:rPr lang="en-US" sz="2400" kern="1200" dirty="0">
                  <a:solidFill>
                    <a:schemeClr val="tx1"/>
                  </a:solidFill>
                </a:rPr>
                <a:t> Tutoring Systems</a:t>
              </a:r>
            </a:p>
            <a:p>
              <a:pPr marL="0" lvl="0" indent="0" algn="ctr" defTabSz="889000">
                <a:lnSpc>
                  <a:spcPct val="90000"/>
                </a:lnSpc>
                <a:spcBef>
                  <a:spcPct val="0"/>
                </a:spcBef>
                <a:spcAft>
                  <a:spcPct val="35000"/>
                </a:spcAft>
                <a:buNone/>
              </a:pPr>
              <a:r>
                <a:rPr lang="en-US" kern="1200" dirty="0">
                  <a:solidFill>
                    <a:schemeClr val="tx1"/>
                  </a:solidFill>
                </a:rPr>
                <a:t>(Adaptive </a:t>
              </a:r>
              <a:r>
                <a:rPr lang="en-US" i="1" kern="1200" dirty="0">
                  <a:solidFill>
                    <a:schemeClr val="tx1"/>
                  </a:solidFill>
                </a:rPr>
                <a:t>Socratic</a:t>
              </a:r>
              <a:r>
                <a:rPr lang="en-US" kern="1200" dirty="0">
                  <a:solidFill>
                    <a:schemeClr val="tx1"/>
                  </a:solidFill>
                </a:rPr>
                <a:t> conversations)</a:t>
              </a:r>
            </a:p>
            <a:p>
              <a:pPr marL="0" lvl="0" indent="0" algn="ctr" defTabSz="889000">
                <a:lnSpc>
                  <a:spcPct val="90000"/>
                </a:lnSpc>
                <a:spcBef>
                  <a:spcPct val="0"/>
                </a:spcBef>
                <a:spcAft>
                  <a:spcPct val="35000"/>
                </a:spcAft>
                <a:buNone/>
              </a:pPr>
              <a:endParaRPr lang="en-US" sz="1400" kern="1200" dirty="0">
                <a:solidFill>
                  <a:schemeClr val="tx1"/>
                </a:solidFill>
              </a:endParaRPr>
            </a:p>
          </p:txBody>
        </p:sp>
      </p:grpSp>
      <p:grpSp>
        <p:nvGrpSpPr>
          <p:cNvPr id="17" name="Group 16">
            <a:extLst>
              <a:ext uri="{FF2B5EF4-FFF2-40B4-BE49-F238E27FC236}">
                <a16:creationId xmlns:a16="http://schemas.microsoft.com/office/drawing/2014/main" id="{B7E9BE63-90A9-4F47-9C1E-5C6D639CD737}"/>
              </a:ext>
            </a:extLst>
          </p:cNvPr>
          <p:cNvGrpSpPr/>
          <p:nvPr/>
        </p:nvGrpSpPr>
        <p:grpSpPr>
          <a:xfrm>
            <a:off x="2743200" y="3698198"/>
            <a:ext cx="2895600" cy="2895600"/>
            <a:chOff x="2707401" y="1584087"/>
            <a:chExt cx="2489279" cy="2489279"/>
          </a:xfrm>
        </p:grpSpPr>
        <p:sp>
          <p:nvSpPr>
            <p:cNvPr id="18" name="Shape 17">
              <a:extLst>
                <a:ext uri="{FF2B5EF4-FFF2-40B4-BE49-F238E27FC236}">
                  <a16:creationId xmlns:a16="http://schemas.microsoft.com/office/drawing/2014/main" id="{5BFDA32C-0D5F-49AF-A820-8C654744F651}"/>
                </a:ext>
              </a:extLst>
            </p:cNvPr>
            <p:cNvSpPr/>
            <p:nvPr/>
          </p:nvSpPr>
          <p:spPr>
            <a:xfrm>
              <a:off x="2707401" y="1584087"/>
              <a:ext cx="2489279" cy="2489279"/>
            </a:xfrm>
            <a:prstGeom prst="gear9">
              <a:avLst/>
            </a:prstGeom>
            <a:noFill/>
            <a:ln>
              <a:solidFill>
                <a:schemeClr val="accent3">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19" name="Shape 4">
              <a:extLst>
                <a:ext uri="{FF2B5EF4-FFF2-40B4-BE49-F238E27FC236}">
                  <a16:creationId xmlns:a16="http://schemas.microsoft.com/office/drawing/2014/main" id="{C8363894-D073-438A-BDA1-377BF6D5D584}"/>
                </a:ext>
              </a:extLst>
            </p:cNvPr>
            <p:cNvSpPr txBox="1"/>
            <p:nvPr/>
          </p:nvSpPr>
          <p:spPr>
            <a:xfrm>
              <a:off x="3165952" y="2300373"/>
              <a:ext cx="1595780" cy="1279541"/>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400" kern="1200" dirty="0">
                  <a:solidFill>
                    <a:schemeClr val="tx1"/>
                  </a:solidFill>
                </a:rPr>
                <a:t>Exploratory Learning Environments</a:t>
              </a:r>
            </a:p>
            <a:p>
              <a:pPr marL="0" lvl="0" indent="0" algn="ctr" defTabSz="889000">
                <a:lnSpc>
                  <a:spcPct val="90000"/>
                </a:lnSpc>
                <a:spcBef>
                  <a:spcPct val="0"/>
                </a:spcBef>
                <a:spcAft>
                  <a:spcPct val="35000"/>
                </a:spcAft>
                <a:buNone/>
              </a:pPr>
              <a:r>
                <a:rPr lang="en-US" kern="1200" dirty="0">
                  <a:solidFill>
                    <a:schemeClr val="tx1"/>
                  </a:solidFill>
                </a:rPr>
                <a:t>(Guided </a:t>
              </a:r>
              <a:r>
                <a:rPr lang="en-US" i="1" kern="1200" dirty="0">
                  <a:solidFill>
                    <a:schemeClr val="tx1"/>
                  </a:solidFill>
                </a:rPr>
                <a:t>Self-directed </a:t>
              </a:r>
              <a:r>
                <a:rPr lang="en-US" kern="1200" dirty="0">
                  <a:solidFill>
                    <a:schemeClr val="tx1"/>
                  </a:solidFill>
                </a:rPr>
                <a:t> constructivism)</a:t>
              </a:r>
            </a:p>
            <a:p>
              <a:pPr marL="0" lvl="0" indent="0" algn="ctr" defTabSz="889000">
                <a:lnSpc>
                  <a:spcPct val="90000"/>
                </a:lnSpc>
                <a:spcBef>
                  <a:spcPct val="0"/>
                </a:spcBef>
                <a:spcAft>
                  <a:spcPct val="35000"/>
                </a:spcAft>
                <a:buNone/>
              </a:pPr>
              <a:endParaRPr lang="en-US" sz="1400" kern="1200" dirty="0">
                <a:solidFill>
                  <a:schemeClr val="tx1"/>
                </a:solidFill>
              </a:endParaRPr>
            </a:p>
          </p:txBody>
        </p:sp>
      </p:grpSp>
      <p:sp>
        <p:nvSpPr>
          <p:cNvPr id="3" name="TextBox 2">
            <a:extLst>
              <a:ext uri="{FF2B5EF4-FFF2-40B4-BE49-F238E27FC236}">
                <a16:creationId xmlns:a16="http://schemas.microsoft.com/office/drawing/2014/main" id="{F77A0CC1-CC76-4BDB-9AC1-600E6A94F950}"/>
              </a:ext>
            </a:extLst>
          </p:cNvPr>
          <p:cNvSpPr txBox="1"/>
          <p:nvPr/>
        </p:nvSpPr>
        <p:spPr>
          <a:xfrm>
            <a:off x="76200" y="6200614"/>
            <a:ext cx="3462230" cy="338554"/>
          </a:xfrm>
          <a:prstGeom prst="rect">
            <a:avLst/>
          </a:prstGeom>
          <a:noFill/>
        </p:spPr>
        <p:txBody>
          <a:bodyPr wrap="none" rtlCol="0">
            <a:spAutoFit/>
          </a:bodyPr>
          <a:lstStyle/>
          <a:p>
            <a:r>
              <a:rPr lang="en-US" sz="1600" dirty="0"/>
              <a:t>Source: Center for Curriculum Redesign</a:t>
            </a:r>
          </a:p>
        </p:txBody>
      </p:sp>
    </p:spTree>
    <p:extLst>
      <p:ext uri="{BB962C8B-B14F-4D97-AF65-F5344CB8AC3E}">
        <p14:creationId xmlns:p14="http://schemas.microsoft.com/office/powerpoint/2010/main" val="145978752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daptive_Learning_resource_illustration_Lines.ai"/>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8400" y="1492250"/>
            <a:ext cx="6828692" cy="2959100"/>
          </a:xfrm>
          <a:prstGeom prst="rect">
            <a:avLst/>
          </a:prstGeom>
        </p:spPr>
      </p:pic>
      <p:grpSp>
        <p:nvGrpSpPr>
          <p:cNvPr id="34" name="Group 33"/>
          <p:cNvGrpSpPr/>
          <p:nvPr/>
        </p:nvGrpSpPr>
        <p:grpSpPr>
          <a:xfrm>
            <a:off x="1897182" y="1720850"/>
            <a:ext cx="546100" cy="2482850"/>
            <a:chOff x="1897182" y="2260600"/>
            <a:chExt cx="546100" cy="2571750"/>
          </a:xfrm>
        </p:grpSpPr>
        <p:cxnSp>
          <p:nvCxnSpPr>
            <p:cNvPr id="6" name="Straight Connector 5"/>
            <p:cNvCxnSpPr/>
            <p:nvPr/>
          </p:nvCxnSpPr>
          <p:spPr>
            <a:xfrm>
              <a:off x="1897182" y="2260600"/>
              <a:ext cx="0" cy="2565400"/>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443282" y="2260600"/>
              <a:ext cx="0" cy="2571750"/>
            </a:xfrm>
            <a:prstGeom prst="line">
              <a:avLst/>
            </a:prstGeom>
            <a:ln>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grpSp>
      <p:cxnSp>
        <p:nvCxnSpPr>
          <p:cNvPr id="13" name="Straight Connector 12"/>
          <p:cNvCxnSpPr/>
          <p:nvPr/>
        </p:nvCxnSpPr>
        <p:spPr>
          <a:xfrm>
            <a:off x="4545132" y="2374900"/>
            <a:ext cx="0" cy="508000"/>
          </a:xfrm>
          <a:prstGeom prst="line">
            <a:avLst/>
          </a:prstGeom>
          <a:ln>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555209" y="3256943"/>
            <a:ext cx="0" cy="508000"/>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61732" y="1606550"/>
            <a:ext cx="70494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Helvetica Neue Light"/>
                <a:ea typeface="+mn-ea"/>
                <a:cs typeface="Helvetica Neue Light"/>
              </a:rPr>
              <a:t>100%</a:t>
            </a:r>
          </a:p>
        </p:txBody>
      </p:sp>
      <p:sp>
        <p:nvSpPr>
          <p:cNvPr id="23" name="TextBox 22"/>
          <p:cNvSpPr txBox="1"/>
          <p:nvPr/>
        </p:nvSpPr>
        <p:spPr>
          <a:xfrm>
            <a:off x="661732" y="3848100"/>
            <a:ext cx="70494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Helvetica Neue Light"/>
                <a:ea typeface="+mn-ea"/>
                <a:cs typeface="Helvetica Neue Light"/>
              </a:rPr>
              <a:t>10%</a:t>
            </a:r>
          </a:p>
        </p:txBody>
      </p:sp>
      <p:sp>
        <p:nvSpPr>
          <p:cNvPr id="24" name="TextBox 23"/>
          <p:cNvSpPr txBox="1"/>
          <p:nvPr/>
        </p:nvSpPr>
        <p:spPr>
          <a:xfrm>
            <a:off x="5894267" y="4065943"/>
            <a:ext cx="21844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Helvetica Neue Light"/>
                <a:ea typeface="+mn-ea"/>
                <a:cs typeface="Helvetica Neue Light"/>
              </a:rPr>
              <a:t>TIME IN HOURS</a:t>
            </a:r>
          </a:p>
        </p:txBody>
      </p:sp>
      <p:sp>
        <p:nvSpPr>
          <p:cNvPr id="26" name="TextBox 25"/>
          <p:cNvSpPr txBox="1"/>
          <p:nvPr/>
        </p:nvSpPr>
        <p:spPr>
          <a:xfrm>
            <a:off x="1003300" y="4316884"/>
            <a:ext cx="5524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Helvetica Neue Light"/>
                <a:ea typeface="+mn-ea"/>
                <a:cs typeface="Helvetica Neue Light"/>
              </a:rPr>
              <a:t>0</a:t>
            </a:r>
          </a:p>
        </p:txBody>
      </p:sp>
      <p:sp>
        <p:nvSpPr>
          <p:cNvPr id="27" name="TextBox 26"/>
          <p:cNvSpPr txBox="1"/>
          <p:nvPr/>
        </p:nvSpPr>
        <p:spPr>
          <a:xfrm>
            <a:off x="2647950" y="4316884"/>
            <a:ext cx="5524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Helvetica Neue Light"/>
                <a:ea typeface="+mn-ea"/>
                <a:cs typeface="Helvetica Neue Light"/>
              </a:rPr>
              <a:t>1</a:t>
            </a:r>
          </a:p>
        </p:txBody>
      </p:sp>
      <p:sp>
        <p:nvSpPr>
          <p:cNvPr id="28" name="TextBox 27"/>
          <p:cNvSpPr txBox="1"/>
          <p:nvPr/>
        </p:nvSpPr>
        <p:spPr>
          <a:xfrm>
            <a:off x="4287957" y="4316884"/>
            <a:ext cx="5524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Helvetica Neue Light"/>
                <a:ea typeface="+mn-ea"/>
                <a:cs typeface="Helvetica Neue Light"/>
              </a:rPr>
              <a:t>2</a:t>
            </a:r>
          </a:p>
        </p:txBody>
      </p:sp>
      <p:sp>
        <p:nvSpPr>
          <p:cNvPr id="29" name="TextBox 28"/>
          <p:cNvSpPr txBox="1"/>
          <p:nvPr/>
        </p:nvSpPr>
        <p:spPr>
          <a:xfrm>
            <a:off x="5932607" y="4316884"/>
            <a:ext cx="5524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Helvetica Neue Light"/>
                <a:ea typeface="+mn-ea"/>
                <a:cs typeface="Helvetica Neue Light"/>
              </a:rPr>
              <a:t>3</a:t>
            </a:r>
          </a:p>
        </p:txBody>
      </p:sp>
      <p:sp>
        <p:nvSpPr>
          <p:cNvPr id="30" name="TextBox 29"/>
          <p:cNvSpPr txBox="1"/>
          <p:nvPr/>
        </p:nvSpPr>
        <p:spPr>
          <a:xfrm>
            <a:off x="7584342" y="4316884"/>
            <a:ext cx="5524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Helvetica Neue Light"/>
                <a:ea typeface="+mn-ea"/>
                <a:cs typeface="Helvetica Neue Light"/>
              </a:rPr>
              <a:t>4</a:t>
            </a:r>
          </a:p>
        </p:txBody>
      </p:sp>
      <p:sp>
        <p:nvSpPr>
          <p:cNvPr id="31" name="TextBox 30"/>
          <p:cNvSpPr txBox="1"/>
          <p:nvPr/>
        </p:nvSpPr>
        <p:spPr>
          <a:xfrm>
            <a:off x="4552899" y="2319312"/>
            <a:ext cx="38290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Helvetica Neue Light"/>
                <a:ea typeface="+mn-ea"/>
                <a:cs typeface="Helvetica Neue Light"/>
              </a:rPr>
              <a:t>A traditional e-learning course took45 minutes to complete</a:t>
            </a:r>
          </a:p>
        </p:txBody>
      </p:sp>
      <p:sp>
        <p:nvSpPr>
          <p:cNvPr id="32" name="TextBox 31"/>
          <p:cNvSpPr txBox="1"/>
          <p:nvPr/>
        </p:nvSpPr>
        <p:spPr>
          <a:xfrm>
            <a:off x="4545132" y="3256084"/>
            <a:ext cx="3960445"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Helvetica Neue Light"/>
                <a:ea typeface="+mn-ea"/>
                <a:cs typeface="Helvetica Neue Light"/>
              </a:rPr>
              <a:t>By using adaptive learning, this was reduced by up to 50%.</a:t>
            </a:r>
          </a:p>
        </p:txBody>
      </p:sp>
      <p:sp>
        <p:nvSpPr>
          <p:cNvPr id="33" name="Rectangle 32"/>
          <p:cNvSpPr/>
          <p:nvPr/>
        </p:nvSpPr>
        <p:spPr>
          <a:xfrm>
            <a:off x="720724" y="914400"/>
            <a:ext cx="7661275" cy="3759200"/>
          </a:xfrm>
          <a:prstGeom prst="rect">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57A21AEC-517C-4F64-A6E9-ECAB7A628339}"/>
              </a:ext>
            </a:extLst>
          </p:cNvPr>
          <p:cNvSpPr txBox="1"/>
          <p:nvPr/>
        </p:nvSpPr>
        <p:spPr>
          <a:xfrm>
            <a:off x="6003483" y="1084025"/>
            <a:ext cx="22551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Area9 Lyceum</a:t>
            </a:r>
          </a:p>
        </p:txBody>
      </p:sp>
      <p:sp>
        <p:nvSpPr>
          <p:cNvPr id="3" name="Title 2">
            <a:extLst>
              <a:ext uri="{FF2B5EF4-FFF2-40B4-BE49-F238E27FC236}">
                <a16:creationId xmlns:a16="http://schemas.microsoft.com/office/drawing/2014/main" id="{FF3D41B9-D1CB-4D05-8D89-38F967FF00BF}"/>
              </a:ext>
            </a:extLst>
          </p:cNvPr>
          <p:cNvSpPr>
            <a:spLocks noGrp="1"/>
          </p:cNvSpPr>
          <p:nvPr>
            <p:ph type="title"/>
          </p:nvPr>
        </p:nvSpPr>
        <p:spPr>
          <a:xfrm>
            <a:off x="449382" y="136347"/>
            <a:ext cx="8229600" cy="575969"/>
          </a:xfrm>
        </p:spPr>
        <p:txBody>
          <a:bodyPr>
            <a:normAutofit fontScale="90000"/>
          </a:bodyPr>
          <a:lstStyle/>
          <a:p>
            <a:r>
              <a:rPr lang="en-US" sz="4400" dirty="0"/>
              <a:t>Adaptive Learning’s Promises</a:t>
            </a:r>
          </a:p>
        </p:txBody>
      </p:sp>
      <p:sp>
        <p:nvSpPr>
          <p:cNvPr id="4" name="TextBox 3">
            <a:extLst>
              <a:ext uri="{FF2B5EF4-FFF2-40B4-BE49-F238E27FC236}">
                <a16:creationId xmlns:a16="http://schemas.microsoft.com/office/drawing/2014/main" id="{FAFB3BEF-3B28-4884-AA6E-EF480C60B5C3}"/>
              </a:ext>
            </a:extLst>
          </p:cNvPr>
          <p:cNvSpPr txBox="1"/>
          <p:nvPr/>
        </p:nvSpPr>
        <p:spPr>
          <a:xfrm>
            <a:off x="2072411" y="4974094"/>
            <a:ext cx="5487913" cy="181588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Self-pacing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Learning time reduction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B050"/>
                </a:solidFill>
                <a:effectLst/>
                <a:uLnTx/>
                <a:uFillTx/>
                <a:latin typeface="Calibri"/>
                <a:ea typeface="+mn-ea"/>
                <a:cs typeface="+mn-cs"/>
              </a:rPr>
              <a:t>Additional gains with A.I. </a:t>
            </a:r>
          </a:p>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srgbClr val="00B050"/>
                </a:solidFill>
                <a:effectLst/>
                <a:uLnTx/>
                <a:uFillTx/>
                <a:latin typeface="Calibri"/>
                <a:ea typeface="+mn-ea"/>
                <a:cs typeface="+mn-cs"/>
                <a:sym typeface="Wingdings" panose="05000000000000000000" pitchFamily="2" charset="2"/>
              </a:rPr>
              <a:t>           “2-sigma problem” Tutoring</a:t>
            </a:r>
            <a:endParaRPr kumimoji="0" lang="en-US" sz="2800" b="0" i="0" u="none" strike="noStrike" kern="1200" cap="none" spc="0" normalizeH="0" baseline="0" noProof="0" dirty="0">
              <a:ln>
                <a:noFill/>
              </a:ln>
              <a:solidFill>
                <a:srgbClr val="00B050"/>
              </a:solidFill>
              <a:effectLst/>
              <a:uLnTx/>
              <a:uFillTx/>
              <a:latin typeface="Calibri"/>
              <a:ea typeface="+mn-ea"/>
              <a:cs typeface="+mn-cs"/>
            </a:endParaRPr>
          </a:p>
        </p:txBody>
      </p:sp>
      <p:cxnSp>
        <p:nvCxnSpPr>
          <p:cNvPr id="7" name="Straight Arrow Connector 6">
            <a:extLst>
              <a:ext uri="{FF2B5EF4-FFF2-40B4-BE49-F238E27FC236}">
                <a16:creationId xmlns:a16="http://schemas.microsoft.com/office/drawing/2014/main" id="{E6C0AF1D-3B17-48C7-8A21-7C9486B105B7}"/>
              </a:ext>
            </a:extLst>
          </p:cNvPr>
          <p:cNvCxnSpPr>
            <a:cxnSpLocks/>
          </p:cNvCxnSpPr>
          <p:nvPr/>
        </p:nvCxnSpPr>
        <p:spPr>
          <a:xfrm flipV="1">
            <a:off x="3116008" y="3517694"/>
            <a:ext cx="602157" cy="158770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9DDD6C0-6035-4EE1-A27D-598EAB07CDCE}"/>
              </a:ext>
            </a:extLst>
          </p:cNvPr>
          <p:cNvCxnSpPr>
            <a:cxnSpLocks/>
          </p:cNvCxnSpPr>
          <p:nvPr/>
        </p:nvCxnSpPr>
        <p:spPr>
          <a:xfrm flipH="1" flipV="1">
            <a:off x="1939549" y="4316884"/>
            <a:ext cx="511223" cy="119581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91057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9C46-3058-3DB5-C1B1-52FD5455038B}"/>
              </a:ext>
            </a:extLst>
          </p:cNvPr>
          <p:cNvSpPr>
            <a:spLocks noGrp="1"/>
          </p:cNvSpPr>
          <p:nvPr>
            <p:ph type="title"/>
          </p:nvPr>
        </p:nvSpPr>
        <p:spPr>
          <a:xfrm>
            <a:off x="457200" y="152400"/>
            <a:ext cx="8229600" cy="639762"/>
          </a:xfrm>
        </p:spPr>
        <p:txBody>
          <a:bodyPr>
            <a:normAutofit fontScale="90000"/>
          </a:bodyPr>
          <a:lstStyle/>
          <a:p>
            <a:r>
              <a:rPr lang="en-US" dirty="0"/>
              <a:t>Augmented Idiocy: </a:t>
            </a:r>
            <a:r>
              <a:rPr lang="en-US" b="1" dirty="0">
                <a:solidFill>
                  <a:srgbClr val="FF0000"/>
                </a:solidFill>
              </a:rPr>
              <a:t>Overreliance</a:t>
            </a:r>
          </a:p>
        </p:txBody>
      </p:sp>
      <p:sp>
        <p:nvSpPr>
          <p:cNvPr id="3" name="Content Placeholder 2">
            <a:extLst>
              <a:ext uri="{FF2B5EF4-FFF2-40B4-BE49-F238E27FC236}">
                <a16:creationId xmlns:a16="http://schemas.microsoft.com/office/drawing/2014/main" id="{717C56CA-3436-1CED-77B5-E6060734AFFE}"/>
              </a:ext>
            </a:extLst>
          </p:cNvPr>
          <p:cNvSpPr>
            <a:spLocks noGrp="1"/>
          </p:cNvSpPr>
          <p:nvPr>
            <p:ph idx="1"/>
          </p:nvPr>
        </p:nvSpPr>
        <p:spPr>
          <a:xfrm>
            <a:off x="1371600" y="1371600"/>
            <a:ext cx="6781800" cy="4267200"/>
          </a:xfrm>
        </p:spPr>
        <p:txBody>
          <a:bodyPr>
            <a:normAutofit fontScale="92500" lnSpcReduction="10000"/>
          </a:bodyPr>
          <a:lstStyle/>
          <a:p>
            <a:r>
              <a:rPr lang="en-US" dirty="0"/>
              <a:t>Digital attachment</a:t>
            </a:r>
          </a:p>
          <a:p>
            <a:r>
              <a:rPr lang="en-US" dirty="0"/>
              <a:t>Dependency disorder</a:t>
            </a:r>
          </a:p>
          <a:p>
            <a:r>
              <a:rPr lang="en-US" dirty="0"/>
              <a:t>Collaborative intelligence decay</a:t>
            </a:r>
          </a:p>
          <a:p>
            <a:r>
              <a:rPr lang="en-US" dirty="0"/>
              <a:t>Human confidence crisis</a:t>
            </a:r>
          </a:p>
          <a:p>
            <a:r>
              <a:rPr lang="en-US" dirty="0"/>
              <a:t>Illusion of mastery</a:t>
            </a:r>
          </a:p>
          <a:p>
            <a:r>
              <a:rPr lang="en-US" dirty="0"/>
              <a:t>Intellectual mirroring?</a:t>
            </a:r>
          </a:p>
          <a:p>
            <a:r>
              <a:rPr lang="en-US" dirty="0"/>
              <a:t>Reality-prompt confusion?</a:t>
            </a:r>
          </a:p>
          <a:p>
            <a:r>
              <a:rPr lang="en-US" dirty="0"/>
              <a:t>AI-induced perfectionism?</a:t>
            </a:r>
          </a:p>
        </p:txBody>
      </p:sp>
      <p:sp>
        <p:nvSpPr>
          <p:cNvPr id="5" name="TextBox 4">
            <a:extLst>
              <a:ext uri="{FF2B5EF4-FFF2-40B4-BE49-F238E27FC236}">
                <a16:creationId xmlns:a16="http://schemas.microsoft.com/office/drawing/2014/main" id="{4FFA97FD-96CC-A7CE-A98B-97C2777ACBB4}"/>
              </a:ext>
            </a:extLst>
          </p:cNvPr>
          <p:cNvSpPr txBox="1"/>
          <p:nvPr/>
        </p:nvSpPr>
        <p:spPr>
          <a:xfrm>
            <a:off x="5867400" y="6248400"/>
            <a:ext cx="3124200" cy="369332"/>
          </a:xfrm>
          <a:prstGeom prst="rect">
            <a:avLst/>
          </a:prstGeom>
          <a:noFill/>
        </p:spPr>
        <p:txBody>
          <a:bodyPr wrap="square">
            <a:spAutoFit/>
          </a:bodyPr>
          <a:lstStyle/>
          <a:p>
            <a:r>
              <a:rPr lang="en-US" dirty="0"/>
              <a:t>Source: Jeppe </a:t>
            </a:r>
            <a:r>
              <a:rPr lang="en-US" dirty="0" err="1"/>
              <a:t>Klitgaard</a:t>
            </a:r>
            <a:r>
              <a:rPr lang="en-US" dirty="0"/>
              <a:t> Stricker</a:t>
            </a:r>
          </a:p>
        </p:txBody>
      </p:sp>
    </p:spTree>
    <p:extLst>
      <p:ext uri="{BB962C8B-B14F-4D97-AF65-F5344CB8AC3E}">
        <p14:creationId xmlns:p14="http://schemas.microsoft.com/office/powerpoint/2010/main" val="401956137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B5CD69-5F5B-DAF6-4716-C53E296E09FC}"/>
              </a:ext>
            </a:extLst>
          </p:cNvPr>
          <p:cNvPicPr>
            <a:picLocks noChangeAspect="1"/>
          </p:cNvPicPr>
          <p:nvPr/>
        </p:nvPicPr>
        <p:blipFill>
          <a:blip r:embed="rId2"/>
          <a:stretch>
            <a:fillRect/>
          </a:stretch>
        </p:blipFill>
        <p:spPr>
          <a:xfrm>
            <a:off x="0" y="0"/>
            <a:ext cx="9144000" cy="6858000"/>
          </a:xfrm>
          <a:prstGeom prst="rect">
            <a:avLst/>
          </a:prstGeom>
        </p:spPr>
      </p:pic>
      <p:sp>
        <p:nvSpPr>
          <p:cNvPr id="3" name="Title 1">
            <a:extLst>
              <a:ext uri="{FF2B5EF4-FFF2-40B4-BE49-F238E27FC236}">
                <a16:creationId xmlns:a16="http://schemas.microsoft.com/office/drawing/2014/main" id="{C268DF75-F64A-45F5-8AD9-8BD005452D7C}"/>
              </a:ext>
            </a:extLst>
          </p:cNvPr>
          <p:cNvSpPr>
            <a:spLocks noGrp="1"/>
          </p:cNvSpPr>
          <p:nvPr>
            <p:ph type="title"/>
          </p:nvPr>
        </p:nvSpPr>
        <p:spPr>
          <a:xfrm>
            <a:off x="304800" y="0"/>
            <a:ext cx="8763000" cy="838200"/>
          </a:xfrm>
        </p:spPr>
        <p:txBody>
          <a:bodyPr>
            <a:noAutofit/>
          </a:bodyPr>
          <a:lstStyle/>
          <a:p>
            <a:r>
              <a:rPr lang="en-US" sz="5400" b="1" i="1" dirty="0">
                <a:solidFill>
                  <a:srgbClr val="FFC000"/>
                </a:solidFill>
                <a:effectLst>
                  <a:outerShdw blurRad="38100" dist="38100" dir="2700000" algn="tl">
                    <a:srgbClr val="000000">
                      <a:alpha val="43137"/>
                    </a:srgbClr>
                  </a:outerShdw>
                </a:effectLst>
              </a:rPr>
              <a:t>Education for the Age of AI</a:t>
            </a:r>
            <a:endParaRPr lang="en-US" sz="5400" b="1" dirty="0">
              <a:solidFill>
                <a:srgbClr val="FFC000"/>
              </a:solidFill>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B5C2A2F8-8E88-CB66-4CD6-667E2B673ECF}"/>
              </a:ext>
            </a:extLst>
          </p:cNvPr>
          <p:cNvSpPr/>
          <p:nvPr/>
        </p:nvSpPr>
        <p:spPr>
          <a:xfrm>
            <a:off x="4024692" y="6172200"/>
            <a:ext cx="5123262" cy="461665"/>
          </a:xfrm>
          <a:prstGeom prst="rect">
            <a:avLst/>
          </a:prstGeom>
        </p:spPr>
        <p:txBody>
          <a:bodyPr wrap="none">
            <a:spAutoFit/>
          </a:bodyPr>
          <a:lstStyle/>
          <a:p>
            <a:pPr defTabSz="457200">
              <a:defRPr/>
            </a:pPr>
            <a:r>
              <a:rPr lang="en-US" sz="2400" dirty="0">
                <a:solidFill>
                  <a:prstClr val="white"/>
                </a:solidFill>
                <a:hlinkClick r:id="rId3">
                  <a:extLst>
                    <a:ext uri="{A12FA001-AC4F-418D-AE19-62706E023703}">
                      <ahyp:hlinkClr xmlns:ahyp="http://schemas.microsoft.com/office/drawing/2018/hyperlinkcolor" val="tx"/>
                    </a:ext>
                  </a:extLst>
                </a:hlinkClick>
              </a:rPr>
              <a:t>Charles.Fadel@CurriculumRedesign.org</a:t>
            </a:r>
            <a:endParaRPr lang="en-US" sz="2400" dirty="0">
              <a:solidFill>
                <a:prstClr val="white"/>
              </a:solidFill>
            </a:endParaRPr>
          </a:p>
        </p:txBody>
      </p:sp>
      <p:pic>
        <p:nvPicPr>
          <p:cNvPr id="6" name="Picture 5">
            <a:extLst>
              <a:ext uri="{FF2B5EF4-FFF2-40B4-BE49-F238E27FC236}">
                <a16:creationId xmlns:a16="http://schemas.microsoft.com/office/drawing/2014/main" id="{202EC016-9818-ACAC-2418-94A0EB89A66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r="68333" b="19300"/>
          <a:stretch/>
        </p:blipFill>
        <p:spPr>
          <a:xfrm>
            <a:off x="8077200" y="5181600"/>
            <a:ext cx="757328" cy="890615"/>
          </a:xfrm>
          <a:prstGeom prst="rect">
            <a:avLst/>
          </a:prstGeom>
        </p:spPr>
      </p:pic>
    </p:spTree>
    <p:extLst>
      <p:ext uri="{BB962C8B-B14F-4D97-AF65-F5344CB8AC3E}">
        <p14:creationId xmlns:p14="http://schemas.microsoft.com/office/powerpoint/2010/main" val="4085067137"/>
      </p:ext>
    </p:extLst>
  </p:cSld>
  <p:clrMapOvr>
    <a:masterClrMapping/>
  </p:clrMapOvr>
  <p:transition spd="slow">
    <p:wipe dir="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8DD3C-DC1B-4EB7-AE5E-421E4AD8635C}"/>
              </a:ext>
            </a:extLst>
          </p:cNvPr>
          <p:cNvSpPr>
            <a:spLocks noGrp="1"/>
          </p:cNvSpPr>
          <p:nvPr>
            <p:ph type="title"/>
          </p:nvPr>
        </p:nvSpPr>
        <p:spPr>
          <a:xfrm>
            <a:off x="447964" y="152400"/>
            <a:ext cx="8229600" cy="639762"/>
          </a:xfrm>
        </p:spPr>
        <p:txBody>
          <a:bodyPr>
            <a:normAutofit fontScale="90000"/>
          </a:bodyPr>
          <a:lstStyle/>
          <a:p>
            <a:r>
              <a:rPr lang="en-US" dirty="0"/>
              <a:t>Caution</a:t>
            </a:r>
          </a:p>
        </p:txBody>
      </p:sp>
      <p:sp>
        <p:nvSpPr>
          <p:cNvPr id="3" name="Content Placeholder 2">
            <a:extLst>
              <a:ext uri="{FF2B5EF4-FFF2-40B4-BE49-F238E27FC236}">
                <a16:creationId xmlns:a16="http://schemas.microsoft.com/office/drawing/2014/main" id="{A6F51FDF-6870-4E7B-9E61-39F0E0B33416}"/>
              </a:ext>
            </a:extLst>
          </p:cNvPr>
          <p:cNvSpPr>
            <a:spLocks noGrp="1"/>
          </p:cNvSpPr>
          <p:nvPr>
            <p:ph idx="1"/>
          </p:nvPr>
        </p:nvSpPr>
        <p:spPr>
          <a:xfrm>
            <a:off x="411019" y="990601"/>
            <a:ext cx="8610600" cy="3810000"/>
          </a:xfrm>
        </p:spPr>
        <p:txBody>
          <a:bodyPr>
            <a:normAutofit/>
          </a:bodyPr>
          <a:lstStyle/>
          <a:p>
            <a:pPr marL="0" indent="0" algn="ctr">
              <a:buNone/>
            </a:pPr>
            <a:r>
              <a:rPr lang="en-US" sz="3600" i="1" dirty="0"/>
              <a:t>“I am much more concerned about </a:t>
            </a:r>
          </a:p>
          <a:p>
            <a:pPr marL="0" indent="0" algn="ctr">
              <a:buNone/>
            </a:pPr>
            <a:r>
              <a:rPr lang="en-US" sz="3600" i="1" dirty="0"/>
              <a:t>natural stupidity </a:t>
            </a:r>
          </a:p>
          <a:p>
            <a:pPr marL="0" indent="0" algn="ctr">
              <a:buNone/>
            </a:pPr>
            <a:r>
              <a:rPr lang="en-US" sz="3600" i="1" dirty="0"/>
              <a:t>than I am of </a:t>
            </a:r>
          </a:p>
          <a:p>
            <a:pPr marL="0" indent="0" algn="ctr">
              <a:buNone/>
            </a:pPr>
            <a:r>
              <a:rPr lang="en-US" sz="3600" i="1" dirty="0"/>
              <a:t>artificial intelligence”</a:t>
            </a:r>
          </a:p>
          <a:p>
            <a:pPr marL="0" indent="0" algn="r">
              <a:buNone/>
            </a:pPr>
            <a:endParaRPr lang="en-US" sz="2800" dirty="0"/>
          </a:p>
          <a:p>
            <a:pPr marL="0" indent="0" algn="r">
              <a:buNone/>
            </a:pPr>
            <a:r>
              <a:rPr lang="en-US" sz="2800" dirty="0"/>
              <a:t>Yuval Harari  </a:t>
            </a:r>
          </a:p>
        </p:txBody>
      </p:sp>
      <p:pic>
        <p:nvPicPr>
          <p:cNvPr id="4" name="Picture 3">
            <a:extLst>
              <a:ext uri="{FF2B5EF4-FFF2-40B4-BE49-F238E27FC236}">
                <a16:creationId xmlns:a16="http://schemas.microsoft.com/office/drawing/2014/main" id="{BE82389B-FCB1-4DB9-8ADD-7CA48875F633}"/>
              </a:ext>
            </a:extLst>
          </p:cNvPr>
          <p:cNvPicPr>
            <a:picLocks noChangeAspect="1"/>
          </p:cNvPicPr>
          <p:nvPr/>
        </p:nvPicPr>
        <p:blipFill>
          <a:blip r:embed="rId2"/>
          <a:stretch>
            <a:fillRect/>
          </a:stretch>
        </p:blipFill>
        <p:spPr>
          <a:xfrm>
            <a:off x="3048000" y="5172075"/>
            <a:ext cx="1114425" cy="1685925"/>
          </a:xfrm>
          <a:prstGeom prst="rect">
            <a:avLst/>
          </a:prstGeom>
        </p:spPr>
      </p:pic>
      <p:pic>
        <p:nvPicPr>
          <p:cNvPr id="5" name="Picture 4">
            <a:extLst>
              <a:ext uri="{FF2B5EF4-FFF2-40B4-BE49-F238E27FC236}">
                <a16:creationId xmlns:a16="http://schemas.microsoft.com/office/drawing/2014/main" id="{4F2D19DE-5215-4C83-A126-CAFA0E3F4A4C}"/>
              </a:ext>
            </a:extLst>
          </p:cNvPr>
          <p:cNvPicPr>
            <a:picLocks noChangeAspect="1"/>
          </p:cNvPicPr>
          <p:nvPr/>
        </p:nvPicPr>
        <p:blipFill>
          <a:blip r:embed="rId3"/>
          <a:stretch>
            <a:fillRect/>
          </a:stretch>
        </p:blipFill>
        <p:spPr>
          <a:xfrm>
            <a:off x="4162425" y="5172075"/>
            <a:ext cx="1190625" cy="1685925"/>
          </a:xfrm>
          <a:prstGeom prst="rect">
            <a:avLst/>
          </a:prstGeom>
        </p:spPr>
      </p:pic>
      <p:pic>
        <p:nvPicPr>
          <p:cNvPr id="6" name="Picture 5">
            <a:extLst>
              <a:ext uri="{FF2B5EF4-FFF2-40B4-BE49-F238E27FC236}">
                <a16:creationId xmlns:a16="http://schemas.microsoft.com/office/drawing/2014/main" id="{3CA2BB4F-F114-4A61-8F8A-9F09307B582E}"/>
              </a:ext>
            </a:extLst>
          </p:cNvPr>
          <p:cNvPicPr>
            <a:picLocks noChangeAspect="1"/>
          </p:cNvPicPr>
          <p:nvPr/>
        </p:nvPicPr>
        <p:blipFill>
          <a:blip r:embed="rId4"/>
          <a:stretch>
            <a:fillRect/>
          </a:stretch>
        </p:blipFill>
        <p:spPr>
          <a:xfrm>
            <a:off x="5353049" y="5184197"/>
            <a:ext cx="1242193" cy="1673803"/>
          </a:xfrm>
          <a:prstGeom prst="rect">
            <a:avLst/>
          </a:prstGeom>
        </p:spPr>
      </p:pic>
    </p:spTree>
    <p:extLst>
      <p:ext uri="{BB962C8B-B14F-4D97-AF65-F5344CB8AC3E}">
        <p14:creationId xmlns:p14="http://schemas.microsoft.com/office/powerpoint/2010/main" val="382761298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4D7777-210A-E2BB-0F64-5CC9208120C1}"/>
              </a:ext>
            </a:extLst>
          </p:cNvPr>
          <p:cNvSpPr txBox="1"/>
          <p:nvPr/>
        </p:nvSpPr>
        <p:spPr>
          <a:xfrm>
            <a:off x="152400" y="6324600"/>
            <a:ext cx="6134494" cy="369332"/>
          </a:xfrm>
          <a:prstGeom prst="rect">
            <a:avLst/>
          </a:prstGeom>
          <a:noFill/>
        </p:spPr>
        <p:txBody>
          <a:bodyPr wrap="square">
            <a:spAutoFit/>
          </a:bodyPr>
          <a:lstStyle/>
          <a:p>
            <a:r>
              <a:rPr lang="en-US" dirty="0">
                <a:hlinkClick r:id="rId2"/>
              </a:rPr>
              <a:t>https://openpraxis.org/articles/10.55982/openpraxis.16.4.777</a:t>
            </a:r>
            <a:r>
              <a:rPr lang="en-US" dirty="0"/>
              <a:t> </a:t>
            </a:r>
          </a:p>
        </p:txBody>
      </p:sp>
      <p:pic>
        <p:nvPicPr>
          <p:cNvPr id="7" name="Picture 6">
            <a:extLst>
              <a:ext uri="{FF2B5EF4-FFF2-40B4-BE49-F238E27FC236}">
                <a16:creationId xmlns:a16="http://schemas.microsoft.com/office/drawing/2014/main" id="{2669B513-F8D1-843F-D170-C1E46717F0D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015181"/>
            <a:ext cx="9144000" cy="5254429"/>
          </a:xfrm>
          <a:prstGeom prst="rect">
            <a:avLst/>
          </a:prstGeom>
        </p:spPr>
      </p:pic>
      <p:sp>
        <p:nvSpPr>
          <p:cNvPr id="8" name="Title 7">
            <a:extLst>
              <a:ext uri="{FF2B5EF4-FFF2-40B4-BE49-F238E27FC236}">
                <a16:creationId xmlns:a16="http://schemas.microsoft.com/office/drawing/2014/main" id="{6AC57F70-20B9-E11F-7BFA-53BACC79E568}"/>
              </a:ext>
            </a:extLst>
          </p:cNvPr>
          <p:cNvSpPr>
            <a:spLocks noGrp="1"/>
          </p:cNvSpPr>
          <p:nvPr>
            <p:ph type="title"/>
          </p:nvPr>
        </p:nvSpPr>
        <p:spPr>
          <a:xfrm>
            <a:off x="457200" y="162807"/>
            <a:ext cx="8229600" cy="639762"/>
          </a:xfrm>
        </p:spPr>
        <p:txBody>
          <a:bodyPr>
            <a:normAutofit fontScale="90000"/>
          </a:bodyPr>
          <a:lstStyle/>
          <a:p>
            <a:r>
              <a:rPr lang="en-US" dirty="0"/>
              <a:t>Where will the balance settle?</a:t>
            </a:r>
          </a:p>
        </p:txBody>
      </p:sp>
    </p:spTree>
    <p:extLst>
      <p:ext uri="{BB962C8B-B14F-4D97-AF65-F5344CB8AC3E}">
        <p14:creationId xmlns:p14="http://schemas.microsoft.com/office/powerpoint/2010/main" val="336621382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4DA4-A3C0-3E40-6F79-860FECA11778}"/>
              </a:ext>
            </a:extLst>
          </p:cNvPr>
          <p:cNvSpPr>
            <a:spLocks noGrp="1"/>
          </p:cNvSpPr>
          <p:nvPr>
            <p:ph type="title"/>
          </p:nvPr>
        </p:nvSpPr>
        <p:spPr>
          <a:xfrm>
            <a:off x="457200" y="60652"/>
            <a:ext cx="8229600" cy="639762"/>
          </a:xfrm>
        </p:spPr>
        <p:txBody>
          <a:bodyPr>
            <a:normAutofit fontScale="90000"/>
          </a:bodyPr>
          <a:lstStyle/>
          <a:p>
            <a:r>
              <a:rPr lang="en-US" dirty="0"/>
              <a:t>Range of Possibilities</a:t>
            </a:r>
          </a:p>
        </p:txBody>
      </p:sp>
      <p:pic>
        <p:nvPicPr>
          <p:cNvPr id="3" name="Picture 2">
            <a:extLst>
              <a:ext uri="{FF2B5EF4-FFF2-40B4-BE49-F238E27FC236}">
                <a16:creationId xmlns:a16="http://schemas.microsoft.com/office/drawing/2014/main" id="{E7E808B9-7515-3380-11D8-1C82C74FE5C6}"/>
              </a:ext>
            </a:extLst>
          </p:cNvPr>
          <p:cNvPicPr>
            <a:picLocks noChangeAspect="1"/>
          </p:cNvPicPr>
          <p:nvPr/>
        </p:nvPicPr>
        <p:blipFill>
          <a:blip r:embed="rId2"/>
          <a:stretch>
            <a:fillRect/>
          </a:stretch>
        </p:blipFill>
        <p:spPr>
          <a:xfrm>
            <a:off x="285161" y="838200"/>
            <a:ext cx="8573678" cy="5675534"/>
          </a:xfrm>
          <a:prstGeom prst="rect">
            <a:avLst/>
          </a:prstGeom>
        </p:spPr>
      </p:pic>
    </p:spTree>
    <p:extLst>
      <p:ext uri="{BB962C8B-B14F-4D97-AF65-F5344CB8AC3E}">
        <p14:creationId xmlns:p14="http://schemas.microsoft.com/office/powerpoint/2010/main" val="1396372902"/>
      </p:ext>
    </p:extLst>
  </p:cSld>
  <p:clrMapOvr>
    <a:masterClrMapping/>
  </p:clrMapOvr>
  <p:transition spd="slow">
    <p:wipe dir="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E6BC7-4DD8-B027-FEEB-93EE934BCA2D}"/>
              </a:ext>
            </a:extLst>
          </p:cNvPr>
          <p:cNvSpPr>
            <a:spLocks noGrp="1"/>
          </p:cNvSpPr>
          <p:nvPr>
            <p:ph type="title"/>
          </p:nvPr>
        </p:nvSpPr>
        <p:spPr>
          <a:xfrm>
            <a:off x="-76200" y="198045"/>
            <a:ext cx="9296400" cy="639762"/>
          </a:xfrm>
        </p:spPr>
        <p:txBody>
          <a:bodyPr>
            <a:noAutofit/>
          </a:bodyPr>
          <a:lstStyle/>
          <a:p>
            <a:pPr algn="ctr"/>
            <a:r>
              <a:rPr lang="en-US" sz="3200" dirty="0"/>
              <a:t>“Learnoids”:  1 Million Synthetic Students Database</a:t>
            </a:r>
          </a:p>
        </p:txBody>
      </p:sp>
      <p:sp>
        <p:nvSpPr>
          <p:cNvPr id="4" name="TextBox 3">
            <a:extLst>
              <a:ext uri="{FF2B5EF4-FFF2-40B4-BE49-F238E27FC236}">
                <a16:creationId xmlns:a16="http://schemas.microsoft.com/office/drawing/2014/main" id="{7AF6E3AB-1B72-E3C0-FDF0-149F06E0FB7C}"/>
              </a:ext>
            </a:extLst>
          </p:cNvPr>
          <p:cNvSpPr txBox="1"/>
          <p:nvPr/>
        </p:nvSpPr>
        <p:spPr>
          <a:xfrm>
            <a:off x="36264" y="1600200"/>
            <a:ext cx="3658973" cy="4154984"/>
          </a:xfrm>
          <a:prstGeom prst="rect">
            <a:avLst/>
          </a:prstGeom>
          <a:noFill/>
        </p:spPr>
        <p:txBody>
          <a:bodyPr wrap="square">
            <a:spAutoFit/>
          </a:bodyPr>
          <a:lstStyle/>
          <a:p>
            <a:pPr marL="214313" indent="-214313">
              <a:buFont typeface="Arial" panose="020B0604020202020204" pitchFamily="34" charset="0"/>
              <a:buChar char="•"/>
              <a:defRPr/>
            </a:pPr>
            <a:r>
              <a:rPr lang="en-GB" sz="2400" dirty="0">
                <a:solidFill>
                  <a:prstClr val="black"/>
                </a:solidFill>
                <a:latin typeface="Calibri"/>
                <a:ea typeface="Calibri" panose="020F0502020204030204" pitchFamily="34" charset="0"/>
                <a:cs typeface="Calibri" panose="020F0502020204030204" pitchFamily="34" charset="0"/>
              </a:rPr>
              <a:t>Absolute first in Education, by CCR</a:t>
            </a:r>
          </a:p>
          <a:p>
            <a:pPr>
              <a:defRPr/>
            </a:pPr>
            <a:endParaRPr lang="en-GB" sz="2400" dirty="0">
              <a:solidFill>
                <a:prstClr val="black"/>
              </a:solidFill>
              <a:latin typeface="Calibri"/>
              <a:ea typeface="Calibri" panose="020F0502020204030204" pitchFamily="34" charset="0"/>
              <a:cs typeface="Calibri" panose="020F0502020204030204" pitchFamily="34" charset="0"/>
            </a:endParaRPr>
          </a:p>
          <a:p>
            <a:pPr marL="214313" indent="-214313">
              <a:buFont typeface="Arial" panose="020B0604020202020204" pitchFamily="34" charset="0"/>
              <a:buChar char="•"/>
              <a:defRPr/>
            </a:pPr>
            <a:r>
              <a:rPr lang="en-GB" sz="2400" dirty="0">
                <a:solidFill>
                  <a:prstClr val="black"/>
                </a:solidFill>
                <a:latin typeface="Calibri"/>
                <a:ea typeface="Calibri" panose="020F0502020204030204" pitchFamily="34" charset="0"/>
                <a:cs typeface="Calibri" panose="020F0502020204030204" pitchFamily="34" charset="0"/>
              </a:rPr>
              <a:t>Mirroring Health Care: “synthetic patients” for research with small sample, without involving thousands of patients. </a:t>
            </a:r>
          </a:p>
          <a:p>
            <a:pPr marL="214313" indent="-214313">
              <a:buFont typeface="Arial" panose="020B0604020202020204" pitchFamily="34" charset="0"/>
              <a:buChar char="•"/>
              <a:defRPr/>
            </a:pPr>
            <a:endParaRPr lang="en-GB" sz="2400" dirty="0">
              <a:solidFill>
                <a:prstClr val="black"/>
              </a:solidFill>
              <a:latin typeface="Calibri"/>
              <a:ea typeface="Calibri" panose="020F0502020204030204" pitchFamily="34" charset="0"/>
              <a:cs typeface="Calibri" panose="020F0502020204030204" pitchFamily="34" charset="0"/>
            </a:endParaRPr>
          </a:p>
          <a:p>
            <a:pPr marL="214313" indent="-214313">
              <a:buFont typeface="Arial" panose="020B0604020202020204" pitchFamily="34" charset="0"/>
              <a:buChar char="•"/>
              <a:defRPr/>
            </a:pPr>
            <a:r>
              <a:rPr lang="en-GB" sz="2400" dirty="0">
                <a:solidFill>
                  <a:prstClr val="black"/>
                </a:solidFill>
                <a:latin typeface="Calibri"/>
                <a:ea typeface="Calibri" panose="020F0502020204030204" pitchFamily="34" charset="0"/>
                <a:cs typeface="Calibri" panose="020F0502020204030204" pitchFamily="34" charset="0"/>
              </a:rPr>
              <a:t>Will lead to “Digital Twins” for simulations </a:t>
            </a:r>
          </a:p>
        </p:txBody>
      </p:sp>
      <p:pic>
        <p:nvPicPr>
          <p:cNvPr id="7" name="Picture 6">
            <a:extLst>
              <a:ext uri="{FF2B5EF4-FFF2-40B4-BE49-F238E27FC236}">
                <a16:creationId xmlns:a16="http://schemas.microsoft.com/office/drawing/2014/main" id="{612C4CC6-C10F-B648-38E0-31053D04B3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95237" y="995109"/>
            <a:ext cx="5160238" cy="4920655"/>
          </a:xfrm>
          <a:prstGeom prst="rect">
            <a:avLst/>
          </a:prstGeom>
        </p:spPr>
      </p:pic>
      <p:sp>
        <p:nvSpPr>
          <p:cNvPr id="5" name="TextBox 4">
            <a:extLst>
              <a:ext uri="{FF2B5EF4-FFF2-40B4-BE49-F238E27FC236}">
                <a16:creationId xmlns:a16="http://schemas.microsoft.com/office/drawing/2014/main" id="{A34D36B5-3303-37C5-6719-FE9D06C160E3}"/>
              </a:ext>
            </a:extLst>
          </p:cNvPr>
          <p:cNvSpPr txBox="1"/>
          <p:nvPr/>
        </p:nvSpPr>
        <p:spPr>
          <a:xfrm>
            <a:off x="152400" y="5888133"/>
            <a:ext cx="8991600" cy="923330"/>
          </a:xfrm>
          <a:prstGeom prst="rect">
            <a:avLst/>
          </a:prstGeom>
          <a:noFill/>
        </p:spPr>
        <p:txBody>
          <a:bodyPr wrap="square">
            <a:spAutoFit/>
          </a:bodyPr>
          <a:lstStyle/>
          <a:p>
            <a:r>
              <a:rPr lang="en-US" dirty="0">
                <a:hlinkClick r:id="rId3"/>
              </a:rPr>
              <a:t>https://www.dropbox.com/s/9glbuaaghnamydt/Learnoids%20-%20LINKS%20DISABLED%20-%20DRAFT%20-%20Competencies%20Model%20Generation%20and%20Results%20-%20CCR.pdf?dl=0</a:t>
            </a:r>
            <a:r>
              <a:rPr lang="en-US" dirty="0"/>
              <a:t> </a:t>
            </a:r>
          </a:p>
        </p:txBody>
      </p:sp>
    </p:spTree>
    <p:extLst>
      <p:ext uri="{BB962C8B-B14F-4D97-AF65-F5344CB8AC3E}">
        <p14:creationId xmlns:p14="http://schemas.microsoft.com/office/powerpoint/2010/main" val="3442872135"/>
      </p:ext>
    </p:extLst>
  </p:cSld>
  <p:clrMapOvr>
    <a:masterClrMapping/>
  </p:clrMapOvr>
  <p:transition spd="slow">
    <p:wipe dir="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2"/>
          <p:cNvSpPr>
            <a:spLocks noGrp="1" noChangeArrowheads="1"/>
          </p:cNvSpPr>
          <p:nvPr>
            <p:ph type="title"/>
          </p:nvPr>
        </p:nvSpPr>
        <p:spPr>
          <a:xfrm>
            <a:off x="49645" y="104834"/>
            <a:ext cx="8627173" cy="639762"/>
          </a:xfrm>
        </p:spPr>
        <p:txBody>
          <a:bodyPr>
            <a:normAutofit fontScale="90000"/>
          </a:bodyPr>
          <a:lstStyle/>
          <a:p>
            <a:r>
              <a:rPr lang="en-US" dirty="0"/>
              <a:t>Learning and ICT: Definitions &amp; Examples</a:t>
            </a:r>
          </a:p>
        </p:txBody>
      </p:sp>
      <p:graphicFrame>
        <p:nvGraphicFramePr>
          <p:cNvPr id="3" name="Table 2">
            <a:extLst>
              <a:ext uri="{FF2B5EF4-FFF2-40B4-BE49-F238E27FC236}">
                <a16:creationId xmlns:a16="http://schemas.microsoft.com/office/drawing/2014/main" id="{9A583D35-34F3-4F6F-9120-C6FDEE90C32A}"/>
              </a:ext>
            </a:extLst>
          </p:cNvPr>
          <p:cNvGraphicFramePr>
            <a:graphicFrameLocks noGrp="1"/>
          </p:cNvGraphicFramePr>
          <p:nvPr/>
        </p:nvGraphicFramePr>
        <p:xfrm>
          <a:off x="-5459" y="1219200"/>
          <a:ext cx="9144000" cy="4337658"/>
        </p:xfrm>
        <a:graphic>
          <a:graphicData uri="http://schemas.openxmlformats.org/drawingml/2006/table">
            <a:tbl>
              <a:tblPr firstRow="1" bandRow="1">
                <a:tableStyleId>{F5AB1C69-6EDB-4FF4-983F-18BD219EF322}</a:tableStyleId>
              </a:tblPr>
              <a:tblGrid>
                <a:gridCol w="1072259">
                  <a:extLst>
                    <a:ext uri="{9D8B030D-6E8A-4147-A177-3AD203B41FA5}">
                      <a16:colId xmlns:a16="http://schemas.microsoft.com/office/drawing/2014/main" val="2313900016"/>
                    </a:ext>
                  </a:extLst>
                </a:gridCol>
                <a:gridCol w="4065095">
                  <a:extLst>
                    <a:ext uri="{9D8B030D-6E8A-4147-A177-3AD203B41FA5}">
                      <a16:colId xmlns:a16="http://schemas.microsoft.com/office/drawing/2014/main" val="2827808291"/>
                    </a:ext>
                  </a:extLst>
                </a:gridCol>
                <a:gridCol w="4006646">
                  <a:extLst>
                    <a:ext uri="{9D8B030D-6E8A-4147-A177-3AD203B41FA5}">
                      <a16:colId xmlns:a16="http://schemas.microsoft.com/office/drawing/2014/main" val="1331468433"/>
                    </a:ext>
                  </a:extLst>
                </a:gridCol>
              </a:tblGrid>
              <a:tr h="569622">
                <a:tc>
                  <a:txBody>
                    <a:bodyPr/>
                    <a:lstStyle/>
                    <a:p>
                      <a:r>
                        <a:rPr lang="en-US" sz="2800" b="1" dirty="0"/>
                        <a:t>Level</a:t>
                      </a:r>
                    </a:p>
                  </a:txBody>
                  <a:tcPr/>
                </a:tc>
                <a:tc>
                  <a:txBody>
                    <a:bodyPr/>
                    <a:lstStyle/>
                    <a:p>
                      <a:pPr algn="ctr"/>
                      <a:r>
                        <a:rPr lang="en-US" sz="2800" dirty="0"/>
                        <a:t>WHAT (knowledge)</a:t>
                      </a:r>
                    </a:p>
                  </a:txBody>
                  <a:tcPr/>
                </a:tc>
                <a:tc>
                  <a:txBody>
                    <a:bodyPr/>
                    <a:lstStyle/>
                    <a:p>
                      <a:pPr algn="ctr"/>
                      <a:r>
                        <a:rPr lang="en-US" sz="2800" dirty="0"/>
                        <a:t>HOW (teaching)</a:t>
                      </a:r>
                    </a:p>
                    <a:p>
                      <a:pPr algn="ctr"/>
                      <a:r>
                        <a:rPr lang="en-US" sz="2800" i="1" dirty="0">
                          <a:solidFill>
                            <a:schemeClr val="tx1"/>
                          </a:solidFill>
                        </a:rPr>
                        <a:t>[</a:t>
                      </a:r>
                      <a:r>
                        <a:rPr lang="en-US" sz="2800" i="1" dirty="0">
                          <a:solidFill>
                            <a:srgbClr val="FF0000"/>
                          </a:solidFill>
                        </a:rPr>
                        <a:t>EdTech</a:t>
                      </a:r>
                      <a:r>
                        <a:rPr lang="en-US" sz="2800" i="1" dirty="0">
                          <a:solidFill>
                            <a:schemeClr val="tx1"/>
                          </a:solidFill>
                        </a:rPr>
                        <a:t> applies]</a:t>
                      </a:r>
                    </a:p>
                  </a:txBody>
                  <a:tcPr/>
                </a:tc>
                <a:extLst>
                  <a:ext uri="{0D108BD9-81ED-4DB2-BD59-A6C34878D82A}">
                    <a16:rowId xmlns:a16="http://schemas.microsoft.com/office/drawing/2014/main" val="3411052673"/>
                  </a:ext>
                </a:extLst>
              </a:tr>
              <a:tr h="1608346">
                <a:tc>
                  <a:txBody>
                    <a:bodyPr/>
                    <a:lstStyle/>
                    <a:p>
                      <a:r>
                        <a:rPr lang="en-US" sz="2800" b="1" dirty="0"/>
                        <a:t>HIGH</a:t>
                      </a:r>
                    </a:p>
                  </a:txBody>
                  <a:tcPr/>
                </a:tc>
                <a:tc>
                  <a:txBody>
                    <a:bodyPr/>
                    <a:lstStyle/>
                    <a:p>
                      <a:pPr algn="ctr"/>
                      <a:r>
                        <a:rPr lang="en-US" sz="2400" b="1" i="0" dirty="0">
                          <a:solidFill>
                            <a:schemeClr val="tx1"/>
                          </a:solidFill>
                        </a:rPr>
                        <a:t>Learning ICT </a:t>
                      </a:r>
                      <a:r>
                        <a:rPr lang="en-US" sz="2400" b="1" i="1" dirty="0">
                          <a:solidFill>
                            <a:schemeClr val="tx1"/>
                          </a:solidFill>
                        </a:rPr>
                        <a:t>itself</a:t>
                      </a:r>
                    </a:p>
                    <a:p>
                      <a:pPr algn="ctr"/>
                      <a:endParaRPr lang="en-US" sz="600" i="0" dirty="0">
                        <a:solidFill>
                          <a:schemeClr val="tx1"/>
                        </a:solidFill>
                      </a:endParaRPr>
                    </a:p>
                    <a:p>
                      <a:pPr algn="ctr"/>
                      <a:r>
                        <a:rPr lang="en-US" sz="2000" i="0" dirty="0">
                          <a:solidFill>
                            <a:schemeClr val="tx1"/>
                          </a:solidFill>
                        </a:rPr>
                        <a:t>(Acquire Disciplines: </a:t>
                      </a:r>
                    </a:p>
                    <a:p>
                      <a:pPr algn="ctr"/>
                      <a:r>
                        <a:rPr lang="en-US" sz="2000" b="1" i="0" dirty="0">
                          <a:solidFill>
                            <a:srgbClr val="00B050"/>
                          </a:solidFill>
                        </a:rPr>
                        <a:t>Computer Science </a:t>
                      </a:r>
                      <a:r>
                        <a:rPr lang="en-US" sz="2000" i="0" dirty="0">
                          <a:solidFill>
                            <a:schemeClr val="tx1"/>
                          </a:solidFill>
                        </a:rPr>
                        <a:t>(incl. A.I.) + Electrical Engineering)</a:t>
                      </a:r>
                    </a:p>
                  </a:txBody>
                  <a:tcPr/>
                </a:tc>
                <a:tc rowSpan="2">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2400" i="0" u="none" strike="noStrike" cap="none" normalizeH="0" baseline="0" dirty="0">
                          <a:ln>
                            <a:noFill/>
                          </a:ln>
                          <a:solidFill>
                            <a:schemeClr val="tx1"/>
                          </a:solidFill>
                          <a:effectLst/>
                        </a:rPr>
                        <a:t> </a:t>
                      </a:r>
                      <a:r>
                        <a:rPr kumimoji="0" lang="en-US" sz="2400" b="1" i="0" u="none" strike="noStrike" cap="none" normalizeH="0" baseline="0" dirty="0">
                          <a:ln>
                            <a:noFill/>
                          </a:ln>
                          <a:solidFill>
                            <a:schemeClr val="tx1"/>
                          </a:solidFill>
                          <a:effectLst/>
                        </a:rPr>
                        <a:t>Learning through/via/with ICT</a:t>
                      </a:r>
                    </a:p>
                    <a:p>
                      <a:pPr marL="342900" marR="0" lvl="0" indent="-342900" algn="l" defTabSz="814388" rtl="0" eaLnBrk="0" fontAlgn="base" latinLnBrk="0" hangingPunct="0">
                        <a:lnSpc>
                          <a:spcPct val="95000"/>
                        </a:lnSpc>
                        <a:spcBef>
                          <a:spcPct val="50000"/>
                        </a:spcBef>
                        <a:spcAft>
                          <a:spcPct val="0"/>
                        </a:spcAft>
                        <a:buClr>
                          <a:schemeClr val="tx2"/>
                        </a:buClr>
                        <a:buSzPct val="100000"/>
                        <a:buFont typeface="Arial" panose="020B0604020202020204" pitchFamily="34" charset="0"/>
                        <a:buChar char="•"/>
                        <a:tabLst/>
                        <a:defRPr/>
                      </a:pPr>
                      <a:r>
                        <a:rPr kumimoji="0" lang="en-US" sz="2000" i="0" u="none" strike="noStrike" cap="none" normalizeH="0" baseline="0" dirty="0">
                          <a:ln>
                            <a:noFill/>
                          </a:ln>
                          <a:solidFill>
                            <a:schemeClr val="tx1"/>
                          </a:solidFill>
                          <a:effectLst/>
                        </a:rPr>
                        <a:t>Through: Simulations/Gaming, AR/VR, Adaptive Learning</a:t>
                      </a:r>
                    </a:p>
                    <a:p>
                      <a:pPr marL="342900" marR="0" lvl="0" indent="-342900" algn="l" defTabSz="814388" rtl="0" eaLnBrk="0" fontAlgn="base" latinLnBrk="0" hangingPunct="0">
                        <a:lnSpc>
                          <a:spcPct val="95000"/>
                        </a:lnSpc>
                        <a:spcBef>
                          <a:spcPct val="50000"/>
                        </a:spcBef>
                        <a:spcAft>
                          <a:spcPct val="0"/>
                        </a:spcAft>
                        <a:buClr>
                          <a:schemeClr val="tx2"/>
                        </a:buClr>
                        <a:buSzPct val="100000"/>
                        <a:buFont typeface="Arial" panose="020B0604020202020204" pitchFamily="34" charset="0"/>
                        <a:buChar char="•"/>
                        <a:tabLst/>
                      </a:pPr>
                      <a:r>
                        <a:rPr kumimoji="0" lang="en-US" sz="2000" i="0" u="none" strike="noStrike" cap="none" normalizeH="0" baseline="0" dirty="0">
                          <a:ln>
                            <a:noFill/>
                          </a:ln>
                          <a:solidFill>
                            <a:schemeClr val="tx1"/>
                          </a:solidFill>
                          <a:effectLst/>
                        </a:rPr>
                        <a:t>Via: asynch/synch virtual classrooms</a:t>
                      </a:r>
                    </a:p>
                    <a:p>
                      <a:pPr marL="342900" marR="0" lvl="0" indent="-342900" algn="l" defTabSz="814388" rtl="0" eaLnBrk="0" fontAlgn="base" latinLnBrk="0" hangingPunct="0">
                        <a:lnSpc>
                          <a:spcPct val="95000"/>
                        </a:lnSpc>
                        <a:spcBef>
                          <a:spcPct val="50000"/>
                        </a:spcBef>
                        <a:spcAft>
                          <a:spcPct val="0"/>
                        </a:spcAft>
                        <a:buClr>
                          <a:schemeClr val="tx2"/>
                        </a:buClr>
                        <a:buSzPct val="100000"/>
                        <a:buFont typeface="Arial" panose="020B0604020202020204" pitchFamily="34" charset="0"/>
                        <a:buChar char="•"/>
                        <a:tabLst/>
                      </a:pPr>
                      <a:r>
                        <a:rPr kumimoji="0" lang="en-US" sz="2000" i="0" u="none" strike="noStrike" cap="none" normalizeH="0" baseline="0" dirty="0">
                          <a:ln>
                            <a:noFill/>
                          </a:ln>
                          <a:solidFill>
                            <a:schemeClr val="tx1"/>
                          </a:solidFill>
                          <a:effectLst/>
                        </a:rPr>
                        <a:t>With: use for Problem-solving e.g. GIS/GPS + search; etc.)</a:t>
                      </a:r>
                      <a:endParaRPr kumimoji="0" lang="en-US" sz="2000" b="0" i="0" u="none" strike="noStrike" cap="none" normalizeH="0" baseline="0" dirty="0">
                        <a:ln>
                          <a:noFill/>
                        </a:ln>
                        <a:solidFill>
                          <a:schemeClr val="tx1"/>
                        </a:solidFill>
                        <a:effectLst/>
                        <a:latin typeface="Arial" pitchFamily="34" charset="0"/>
                      </a:endParaRPr>
                    </a:p>
                  </a:txBody>
                  <a:tcPr/>
                </a:tc>
                <a:extLst>
                  <a:ext uri="{0D108BD9-81ED-4DB2-BD59-A6C34878D82A}">
                    <a16:rowId xmlns:a16="http://schemas.microsoft.com/office/drawing/2014/main" val="3581153410"/>
                  </a:ext>
                </a:extLst>
              </a:tr>
              <a:tr h="1784432">
                <a:tc>
                  <a:txBody>
                    <a:bodyPr/>
                    <a:lstStyle/>
                    <a:p>
                      <a:r>
                        <a:rPr lang="en-US" sz="2800" b="1" dirty="0"/>
                        <a:t>LOW</a:t>
                      </a:r>
                    </a:p>
                  </a:txBody>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2400" b="1" i="0" u="none" strike="noStrike" cap="none" normalizeH="0" baseline="0" dirty="0">
                          <a:ln>
                            <a:noFill/>
                          </a:ln>
                          <a:solidFill>
                            <a:schemeClr val="tx1"/>
                          </a:solidFill>
                          <a:effectLst/>
                        </a:rPr>
                        <a:t>Learning</a:t>
                      </a:r>
                      <a:r>
                        <a:rPr kumimoji="0" lang="en-US" sz="2400" b="1" i="1" u="none" strike="noStrike" cap="none" normalizeH="0" baseline="0" dirty="0">
                          <a:ln>
                            <a:noFill/>
                          </a:ln>
                          <a:solidFill>
                            <a:schemeClr val="tx1"/>
                          </a:solidFill>
                          <a:effectLst/>
                        </a:rPr>
                        <a:t> about </a:t>
                      </a:r>
                      <a:r>
                        <a:rPr kumimoji="0" lang="en-US" sz="2400" b="1" i="0" u="none" strike="noStrike" cap="none" normalizeH="0" baseline="0" dirty="0">
                          <a:ln>
                            <a:noFill/>
                          </a:ln>
                          <a:solidFill>
                            <a:schemeClr val="tx1"/>
                          </a:solidFill>
                          <a:effectLst/>
                        </a:rPr>
                        <a:t>ICT </a:t>
                      </a:r>
                    </a:p>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2000" i="0" u="none" strike="noStrike" cap="none" normalizeH="0" baseline="0" dirty="0">
                          <a:ln>
                            <a:noFill/>
                          </a:ln>
                          <a:solidFill>
                            <a:schemeClr val="tx1"/>
                          </a:solidFill>
                          <a:effectLst/>
                        </a:rPr>
                        <a:t>(Acquire ICT functional knowledge [aka “</a:t>
                      </a:r>
                      <a:r>
                        <a:rPr kumimoji="0" lang="en-US" sz="2000" b="1" i="1" u="none" strike="noStrike" cap="none" normalizeH="0" baseline="0" dirty="0">
                          <a:ln>
                            <a:noFill/>
                          </a:ln>
                          <a:solidFill>
                            <a:srgbClr val="FF0000"/>
                          </a:solidFill>
                          <a:effectLst/>
                        </a:rPr>
                        <a:t>digital literacy</a:t>
                      </a:r>
                      <a:r>
                        <a:rPr kumimoji="0" lang="en-US" sz="2000" i="0" u="none" strike="noStrike" cap="none" normalizeH="0" baseline="0" dirty="0">
                          <a:ln>
                            <a:noFill/>
                          </a:ln>
                          <a:solidFill>
                            <a:schemeClr val="tx1"/>
                          </a:solidFill>
                          <a:effectLst/>
                        </a:rPr>
                        <a:t>”]: e.g. use many apps (e.g. spreadsheets, search, now </a:t>
                      </a:r>
                      <a:r>
                        <a:rPr kumimoji="0" lang="en-US" sz="2000" i="1" u="none" strike="noStrike" cap="none" normalizeH="0" baseline="0" dirty="0">
                          <a:ln>
                            <a:noFill/>
                          </a:ln>
                          <a:solidFill>
                            <a:srgbClr val="FF0000"/>
                          </a:solidFill>
                          <a:effectLst/>
                        </a:rPr>
                        <a:t>AI Literacy</a:t>
                      </a:r>
                      <a:r>
                        <a:rPr kumimoji="0" lang="en-US" sz="2000" i="0" u="none" strike="noStrike" cap="none" normalizeH="0" baseline="0" dirty="0">
                          <a:ln>
                            <a:noFill/>
                          </a:ln>
                          <a:solidFill>
                            <a:schemeClr val="tx1"/>
                          </a:solidFill>
                          <a:effectLst/>
                        </a:rPr>
                        <a:t>, etc.)</a:t>
                      </a:r>
                      <a:endParaRPr kumimoji="0" lang="en-US" sz="2400" i="0" u="none" strike="noStrike" cap="none" normalizeH="0" baseline="0" dirty="0">
                        <a:ln>
                          <a:noFill/>
                        </a:ln>
                        <a:solidFill>
                          <a:schemeClr val="tx1"/>
                        </a:solidFill>
                        <a:effectLst/>
                      </a:endParaRPr>
                    </a:p>
                  </a:txBody>
                  <a:tcPr/>
                </a:tc>
                <a:tc vMerge="1">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2400" i="0" u="none" strike="noStrike" cap="none" normalizeH="0" baseline="0" dirty="0">
                          <a:ln>
                            <a:noFill/>
                          </a:ln>
                          <a:solidFill>
                            <a:schemeClr val="tx1"/>
                          </a:solidFill>
                          <a:effectLst/>
                        </a:rPr>
                        <a:t> </a:t>
                      </a:r>
                      <a:r>
                        <a:rPr kumimoji="0" lang="en-US" sz="2400" b="1" i="0" u="none" strike="noStrike" cap="none" normalizeH="0" baseline="0" dirty="0">
                          <a:ln>
                            <a:noFill/>
                          </a:ln>
                          <a:solidFill>
                            <a:schemeClr val="tx1"/>
                          </a:solidFill>
                          <a:effectLst/>
                        </a:rPr>
                        <a:t>Learning </a:t>
                      </a:r>
                      <a:r>
                        <a:rPr kumimoji="0" lang="en-US" sz="2400" b="1" i="1" u="none" strike="noStrike" cap="none" normalizeH="0" baseline="0" dirty="0">
                          <a:ln>
                            <a:noFill/>
                          </a:ln>
                          <a:solidFill>
                            <a:schemeClr val="tx1"/>
                          </a:solidFill>
                          <a:effectLst/>
                        </a:rPr>
                        <a:t>with</a:t>
                      </a:r>
                      <a:r>
                        <a:rPr kumimoji="0" lang="en-US" sz="2400" b="1" i="0" u="none" strike="noStrike" cap="none" normalizeH="0" baseline="0" dirty="0">
                          <a:ln>
                            <a:noFill/>
                          </a:ln>
                          <a:solidFill>
                            <a:schemeClr val="tx1"/>
                          </a:solidFill>
                          <a:effectLst/>
                        </a:rPr>
                        <a:t> ICT</a:t>
                      </a:r>
                    </a:p>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2000" i="0" u="none" strike="noStrike" cap="none" normalizeH="0" baseline="0" dirty="0">
                          <a:ln>
                            <a:noFill/>
                          </a:ln>
                          <a:solidFill>
                            <a:schemeClr val="tx1"/>
                          </a:solidFill>
                          <a:effectLst/>
                        </a:rPr>
                        <a:t>With: use for Problem-solving e.g. GIS/GPS + search; etc.)</a:t>
                      </a:r>
                      <a:endParaRPr kumimoji="0" lang="en-US" sz="2000" b="0" i="0" u="none" strike="noStrike" cap="none" normalizeH="0" baseline="0" dirty="0">
                        <a:ln>
                          <a:noFill/>
                        </a:ln>
                        <a:solidFill>
                          <a:schemeClr val="tx1"/>
                        </a:solidFill>
                        <a:effectLst/>
                        <a:latin typeface="Arial" pitchFamily="34" charset="0"/>
                      </a:endParaRPr>
                    </a:p>
                  </a:txBody>
                  <a:tcPr/>
                </a:tc>
                <a:extLst>
                  <a:ext uri="{0D108BD9-81ED-4DB2-BD59-A6C34878D82A}">
                    <a16:rowId xmlns:a16="http://schemas.microsoft.com/office/drawing/2014/main" val="2511325189"/>
                  </a:ext>
                </a:extLst>
              </a:tr>
            </a:tbl>
          </a:graphicData>
        </a:graphic>
      </p:graphicFrame>
      <p:sp>
        <p:nvSpPr>
          <p:cNvPr id="2" name="TextBox 1">
            <a:extLst>
              <a:ext uri="{FF2B5EF4-FFF2-40B4-BE49-F238E27FC236}">
                <a16:creationId xmlns:a16="http://schemas.microsoft.com/office/drawing/2014/main" id="{C845E80C-9B3E-446C-BB17-14973707B0B5}"/>
              </a:ext>
            </a:extLst>
          </p:cNvPr>
          <p:cNvSpPr txBox="1"/>
          <p:nvPr/>
        </p:nvSpPr>
        <p:spPr>
          <a:xfrm>
            <a:off x="1295400" y="1752600"/>
            <a:ext cx="3878691" cy="369332"/>
          </a:xfrm>
          <a:prstGeom prst="rect">
            <a:avLst/>
          </a:prstGeom>
          <a:noFill/>
        </p:spPr>
        <p:txBody>
          <a:bodyPr wrap="none" rtlCol="0">
            <a:spAutoFit/>
          </a:bodyPr>
          <a:lstStyle/>
          <a:p>
            <a:r>
              <a:rPr lang="en-US" dirty="0"/>
              <a:t>Source: Center for Curriculum Redesign</a:t>
            </a:r>
          </a:p>
        </p:txBody>
      </p:sp>
      <p:sp>
        <p:nvSpPr>
          <p:cNvPr id="4" name="TextBox 3">
            <a:extLst>
              <a:ext uri="{FF2B5EF4-FFF2-40B4-BE49-F238E27FC236}">
                <a16:creationId xmlns:a16="http://schemas.microsoft.com/office/drawing/2014/main" id="{F540C61F-C0FD-7DDE-D9E9-32AD5AF418A8}"/>
              </a:ext>
            </a:extLst>
          </p:cNvPr>
          <p:cNvSpPr txBox="1"/>
          <p:nvPr/>
        </p:nvSpPr>
        <p:spPr>
          <a:xfrm>
            <a:off x="195697" y="5800629"/>
            <a:ext cx="8871531" cy="461665"/>
          </a:xfrm>
          <a:prstGeom prst="rect">
            <a:avLst/>
          </a:prstGeom>
          <a:noFill/>
        </p:spPr>
        <p:txBody>
          <a:bodyPr wrap="none" rtlCol="0">
            <a:spAutoFit/>
          </a:bodyPr>
          <a:lstStyle/>
          <a:p>
            <a:r>
              <a:rPr lang="en-US" sz="2400" dirty="0"/>
              <a:t>None of this is to be confused with Digital Infrastructure (“plumbing”)</a:t>
            </a:r>
          </a:p>
        </p:txBody>
      </p:sp>
    </p:spTree>
    <p:extLst>
      <p:ext uri="{BB962C8B-B14F-4D97-AF65-F5344CB8AC3E}">
        <p14:creationId xmlns:p14="http://schemas.microsoft.com/office/powerpoint/2010/main" val="4216291160"/>
      </p:ext>
    </p:extLst>
  </p:cSld>
  <p:clrMapOvr>
    <a:masterClrMapping/>
  </p:clrMapOvr>
  <p:transition spd="slow">
    <p:wipe dir="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0FDBB-0EBF-503E-558C-D61DC495229F}"/>
              </a:ext>
            </a:extLst>
          </p:cNvPr>
          <p:cNvSpPr>
            <a:spLocks noGrp="1"/>
          </p:cNvSpPr>
          <p:nvPr>
            <p:ph type="title"/>
          </p:nvPr>
        </p:nvSpPr>
        <p:spPr>
          <a:xfrm>
            <a:off x="457200" y="152400"/>
            <a:ext cx="8229600" cy="639762"/>
          </a:xfrm>
        </p:spPr>
        <p:txBody>
          <a:bodyPr>
            <a:normAutofit fontScale="90000"/>
          </a:bodyPr>
          <a:lstStyle/>
          <a:p>
            <a:r>
              <a:rPr lang="en-US" dirty="0"/>
              <a:t>AI Literacy Course</a:t>
            </a:r>
          </a:p>
        </p:txBody>
      </p:sp>
      <p:sp>
        <p:nvSpPr>
          <p:cNvPr id="3" name="Content Placeholder 2">
            <a:extLst>
              <a:ext uri="{FF2B5EF4-FFF2-40B4-BE49-F238E27FC236}">
                <a16:creationId xmlns:a16="http://schemas.microsoft.com/office/drawing/2014/main" id="{602470CE-88CD-9323-15FB-7AD733C6D064}"/>
              </a:ext>
            </a:extLst>
          </p:cNvPr>
          <p:cNvSpPr>
            <a:spLocks noGrp="1"/>
          </p:cNvSpPr>
          <p:nvPr>
            <p:ph idx="1"/>
          </p:nvPr>
        </p:nvSpPr>
        <p:spPr>
          <a:xfrm>
            <a:off x="457200" y="990600"/>
            <a:ext cx="8229600" cy="5715000"/>
          </a:xfrm>
        </p:spPr>
        <p:txBody>
          <a:bodyPr>
            <a:normAutofit fontScale="92500" lnSpcReduction="10000"/>
          </a:bodyPr>
          <a:lstStyle/>
          <a:p>
            <a:pPr marL="0" indent="0" algn="l">
              <a:buNone/>
            </a:pPr>
            <a:r>
              <a:rPr lang="en-US" sz="2000" b="1" i="0" u="none" strike="noStrike" baseline="0" dirty="0">
                <a:solidFill>
                  <a:srgbClr val="0B5395"/>
                </a:solidFill>
                <a:hlinkClick r:id="rId2"/>
              </a:rPr>
              <a:t>https://4dedu.org/ai-literacy-course/</a:t>
            </a:r>
            <a:r>
              <a:rPr lang="en-US" sz="2000" b="1" i="0" u="none" strike="noStrike" baseline="0" dirty="0">
                <a:solidFill>
                  <a:srgbClr val="0B5395"/>
                </a:solidFill>
              </a:rPr>
              <a:t> </a:t>
            </a:r>
          </a:p>
          <a:p>
            <a:pPr marL="0" indent="0" algn="l">
              <a:buNone/>
            </a:pPr>
            <a:r>
              <a:rPr lang="en-US" sz="2000" b="1" i="0" u="none" strike="noStrike" baseline="0" dirty="0">
                <a:solidFill>
                  <a:srgbClr val="0B5395"/>
                </a:solidFill>
              </a:rPr>
              <a:t>Course Duration: </a:t>
            </a:r>
            <a:r>
              <a:rPr lang="en-US" sz="2000" b="0" i="0" u="none" strike="noStrike" baseline="0" dirty="0">
                <a:solidFill>
                  <a:srgbClr val="000000"/>
                </a:solidFill>
              </a:rPr>
              <a:t>One semester, 2 Hours per Week (Total 36 Hours)</a:t>
            </a:r>
          </a:p>
          <a:p>
            <a:pPr marL="0" indent="0" algn="l">
              <a:buNone/>
            </a:pPr>
            <a:r>
              <a:rPr lang="en-US" sz="2000" b="1" i="0" u="none" strike="noStrike" baseline="0" dirty="0">
                <a:solidFill>
                  <a:srgbClr val="0B5395"/>
                </a:solidFill>
              </a:rPr>
              <a:t>Target Grades: </a:t>
            </a:r>
            <a:r>
              <a:rPr lang="en-US" sz="2000" b="0" i="0" u="none" strike="noStrike" baseline="0" dirty="0">
                <a:solidFill>
                  <a:srgbClr val="000000"/>
                </a:solidFill>
              </a:rPr>
              <a:t>8-9-10</a:t>
            </a:r>
          </a:p>
          <a:p>
            <a:pPr marL="0" indent="0" algn="l">
              <a:buNone/>
            </a:pPr>
            <a:r>
              <a:rPr lang="en-US" sz="2000" b="1" i="0" u="none" strike="noStrike" baseline="0" dirty="0">
                <a:solidFill>
                  <a:srgbClr val="0B5395"/>
                </a:solidFill>
              </a:rPr>
              <a:t>Content description:</a:t>
            </a:r>
          </a:p>
          <a:p>
            <a:r>
              <a:rPr lang="en-US" sz="2000" b="0" i="0" u="none" strike="noStrike" baseline="0" dirty="0">
                <a:solidFill>
                  <a:srgbClr val="000000"/>
                </a:solidFill>
              </a:rPr>
              <a:t>The definition of AI and AI systems</a:t>
            </a:r>
          </a:p>
          <a:p>
            <a:pPr lvl="1"/>
            <a:r>
              <a:rPr lang="en-US" sz="2000" dirty="0">
                <a:solidFill>
                  <a:srgbClr val="000000"/>
                </a:solidFill>
              </a:rPr>
              <a:t>E</a:t>
            </a:r>
            <a:r>
              <a:rPr lang="en-US" sz="2000" b="0" i="0" u="none" strike="noStrike" baseline="0" dirty="0">
                <a:solidFill>
                  <a:srgbClr val="000000"/>
                </a:solidFill>
              </a:rPr>
              <a:t>xploration of visual AI (picture and movie creation)</a:t>
            </a:r>
          </a:p>
          <a:p>
            <a:pPr lvl="1"/>
            <a:r>
              <a:rPr lang="en-US" sz="2000" b="0" i="0" u="none" strike="noStrike" baseline="0" dirty="0">
                <a:solidFill>
                  <a:srgbClr val="000000"/>
                </a:solidFill>
              </a:rPr>
              <a:t>AI ethics - responsible use of AI</a:t>
            </a:r>
          </a:p>
          <a:p>
            <a:r>
              <a:rPr lang="en-US" sz="2000" b="0" i="0" u="none" strike="noStrike" baseline="0" dirty="0">
                <a:solidFill>
                  <a:srgbClr val="000000"/>
                </a:solidFill>
              </a:rPr>
              <a:t>Types of AI Algorithms, and the history of AI</a:t>
            </a:r>
          </a:p>
          <a:p>
            <a:pPr lvl="1"/>
            <a:r>
              <a:rPr lang="en-US" sz="2000" b="0" i="0" u="none" strike="noStrike" baseline="0" dirty="0">
                <a:solidFill>
                  <a:srgbClr val="000000"/>
                </a:solidFill>
              </a:rPr>
              <a:t>Machine learning - deep learning</a:t>
            </a:r>
          </a:p>
          <a:p>
            <a:pPr lvl="1"/>
            <a:r>
              <a:rPr lang="en-US" sz="2000" b="0" i="0" u="none" strike="noStrike" baseline="0" dirty="0">
                <a:solidFill>
                  <a:srgbClr val="000000"/>
                </a:solidFill>
              </a:rPr>
              <a:t>Natural language processing</a:t>
            </a:r>
          </a:p>
          <a:p>
            <a:r>
              <a:rPr lang="en-US" sz="2000" b="0" i="0" u="none" strike="noStrike" baseline="0" dirty="0">
                <a:solidFill>
                  <a:srgbClr val="000000"/>
                </a:solidFill>
              </a:rPr>
              <a:t>Large Language Models (LLM) - How do they work? Strengths and limitations.</a:t>
            </a:r>
          </a:p>
          <a:p>
            <a:r>
              <a:rPr lang="en-US" sz="2000" b="0" i="0" u="none" strike="noStrike" baseline="0" dirty="0">
                <a:solidFill>
                  <a:srgbClr val="000000"/>
                </a:solidFill>
              </a:rPr>
              <a:t>Datasets and their biases, including training and UX biases.</a:t>
            </a:r>
          </a:p>
          <a:p>
            <a:r>
              <a:rPr lang="en-US" sz="2000" b="1" i="1" u="none" strike="noStrike" baseline="0" dirty="0">
                <a:solidFill>
                  <a:srgbClr val="000000"/>
                </a:solidFill>
              </a:rPr>
              <a:t>Computational thinking: using Prompts as “programming with human language”.</a:t>
            </a:r>
          </a:p>
          <a:p>
            <a:pPr algn="l"/>
            <a:endParaRPr lang="en-US" sz="2000" b="1" i="0" u="none" strike="noStrike" baseline="0" dirty="0">
              <a:solidFill>
                <a:srgbClr val="0B5395"/>
              </a:solidFill>
            </a:endParaRPr>
          </a:p>
          <a:p>
            <a:pPr marL="0" indent="0" algn="l">
              <a:buNone/>
            </a:pPr>
            <a:r>
              <a:rPr lang="en-US" sz="2000" b="1" i="0" u="none" strike="noStrike" baseline="0" dirty="0">
                <a:solidFill>
                  <a:srgbClr val="0B5395"/>
                </a:solidFill>
              </a:rPr>
              <a:t>Professional Development:</a:t>
            </a:r>
          </a:p>
          <a:p>
            <a:pPr marL="0" indent="0" algn="l">
              <a:buNone/>
            </a:pPr>
            <a:r>
              <a:rPr lang="en-US" sz="2000" b="0" i="0" u="none" strike="noStrike" baseline="0" dirty="0">
                <a:solidFill>
                  <a:srgbClr val="000000"/>
                </a:solidFill>
              </a:rPr>
              <a:t>Online training modules for school teachers, 2 months, 80% asynchronous 20% synchronous.</a:t>
            </a:r>
            <a:endParaRPr lang="en-US" sz="2000" dirty="0"/>
          </a:p>
        </p:txBody>
      </p:sp>
    </p:spTree>
    <p:extLst>
      <p:ext uri="{BB962C8B-B14F-4D97-AF65-F5344CB8AC3E}">
        <p14:creationId xmlns:p14="http://schemas.microsoft.com/office/powerpoint/2010/main" val="5221395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0" y="5715000"/>
            <a:ext cx="8978900" cy="533400"/>
          </a:xfrm>
        </p:spPr>
        <p:txBody>
          <a:bodyPr>
            <a:noAutofit/>
          </a:bodyPr>
          <a:lstStyle/>
          <a:p>
            <a:pPr marL="0" indent="0">
              <a:buNone/>
            </a:pPr>
            <a:r>
              <a:rPr lang="en-US" sz="2800" dirty="0"/>
              <a:t>“Event Horizon”: What if formal education cannot catch up ?</a:t>
            </a:r>
          </a:p>
        </p:txBody>
      </p:sp>
      <p:pic>
        <p:nvPicPr>
          <p:cNvPr id="60518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52400"/>
            <a:ext cx="9193642" cy="516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4891282"/>
      </p:ext>
    </p:extLst>
  </p:cSld>
  <p:clrMapOvr>
    <a:masterClrMapping/>
  </p:clrMapOvr>
  <p:transition spd="slow">
    <p:wipe dir="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B596-BC8B-4482-9F45-224B48CB3972}"/>
              </a:ext>
            </a:extLst>
          </p:cNvPr>
          <p:cNvSpPr>
            <a:spLocks noGrp="1"/>
          </p:cNvSpPr>
          <p:nvPr>
            <p:ph type="title"/>
          </p:nvPr>
        </p:nvSpPr>
        <p:spPr>
          <a:xfrm>
            <a:off x="457200" y="152400"/>
            <a:ext cx="8229600" cy="639762"/>
          </a:xfrm>
        </p:spPr>
        <p:txBody>
          <a:bodyPr>
            <a:normAutofit fontScale="90000"/>
          </a:bodyPr>
          <a:lstStyle/>
          <a:p>
            <a:r>
              <a:rPr lang="en-US" dirty="0"/>
              <a:t>Necessity for Education</a:t>
            </a:r>
          </a:p>
        </p:txBody>
      </p:sp>
      <p:sp>
        <p:nvSpPr>
          <p:cNvPr id="3" name="Content Placeholder 2">
            <a:extLst>
              <a:ext uri="{FF2B5EF4-FFF2-40B4-BE49-F238E27FC236}">
                <a16:creationId xmlns:a16="http://schemas.microsoft.com/office/drawing/2014/main" id="{D503D4AD-4C42-0671-4CAB-5F96EA0D6F3E}"/>
              </a:ext>
            </a:extLst>
          </p:cNvPr>
          <p:cNvSpPr>
            <a:spLocks noGrp="1"/>
          </p:cNvSpPr>
          <p:nvPr>
            <p:ph idx="1"/>
          </p:nvPr>
        </p:nvSpPr>
        <p:spPr>
          <a:xfrm>
            <a:off x="457200" y="1295400"/>
            <a:ext cx="8382000" cy="1447800"/>
          </a:xfrm>
        </p:spPr>
        <p:txBody>
          <a:bodyPr>
            <a:normAutofit fontScale="77500" lnSpcReduction="20000"/>
          </a:bodyPr>
          <a:lstStyle/>
          <a:p>
            <a:pPr marL="0" indent="0">
              <a:buNone/>
            </a:pPr>
            <a:r>
              <a:rPr lang="en-US" sz="4100" i="1" dirty="0">
                <a:solidFill>
                  <a:srgbClr val="00B050"/>
                </a:solidFill>
              </a:rPr>
              <a:t>“The best time to [start] is yesterday. </a:t>
            </a:r>
          </a:p>
          <a:p>
            <a:pPr marL="0" indent="0">
              <a:buNone/>
            </a:pPr>
            <a:r>
              <a:rPr lang="en-US" sz="4100" i="1" dirty="0">
                <a:solidFill>
                  <a:srgbClr val="00B050"/>
                </a:solidFill>
              </a:rPr>
              <a:t>The next best time is today.” </a:t>
            </a:r>
            <a:r>
              <a:rPr lang="en-US" dirty="0"/>
              <a:t>		</a:t>
            </a:r>
          </a:p>
          <a:p>
            <a:pPr marL="0" indent="0">
              <a:buNone/>
            </a:pPr>
            <a:r>
              <a:rPr lang="en-US" dirty="0"/>
              <a:t>					Sci-Fi author R.A. Lafferty</a:t>
            </a:r>
          </a:p>
        </p:txBody>
      </p:sp>
      <p:pic>
        <p:nvPicPr>
          <p:cNvPr id="4" name="Picture 3">
            <a:extLst>
              <a:ext uri="{FF2B5EF4-FFF2-40B4-BE49-F238E27FC236}">
                <a16:creationId xmlns:a16="http://schemas.microsoft.com/office/drawing/2014/main" id="{3086A00E-0C89-DE0E-AE52-2CFA22DF6690}"/>
              </a:ext>
            </a:extLst>
          </p:cNvPr>
          <p:cNvPicPr>
            <a:picLocks noChangeAspect="1"/>
          </p:cNvPicPr>
          <p:nvPr/>
        </p:nvPicPr>
        <p:blipFill>
          <a:blip r:embed="rId2"/>
          <a:stretch>
            <a:fillRect/>
          </a:stretch>
        </p:blipFill>
        <p:spPr>
          <a:xfrm>
            <a:off x="1828800" y="3505200"/>
            <a:ext cx="5638800" cy="2777109"/>
          </a:xfrm>
          <a:prstGeom prst="rect">
            <a:avLst/>
          </a:prstGeom>
        </p:spPr>
      </p:pic>
    </p:spTree>
    <p:extLst>
      <p:ext uri="{BB962C8B-B14F-4D97-AF65-F5344CB8AC3E}">
        <p14:creationId xmlns:p14="http://schemas.microsoft.com/office/powerpoint/2010/main" val="1608715393"/>
      </p:ext>
    </p:extLst>
  </p:cSld>
  <p:clrMapOvr>
    <a:masterClrMapping/>
  </p:clrMapOvr>
  <p:transition spd="slow">
    <p:wipe dir="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image73.png"/>
          <p:cNvPicPr/>
          <p:nvPr/>
        </p:nvPicPr>
        <p:blipFill>
          <a:blip r:embed="rId2" cstate="email">
            <a:extLst>
              <a:ext uri="{28A0092B-C50C-407E-A947-70E740481C1C}">
                <a14:useLocalDpi xmlns:a14="http://schemas.microsoft.com/office/drawing/2010/main"/>
              </a:ext>
            </a:extLst>
          </a:blip>
          <a:srcRect/>
          <a:stretch>
            <a:fillRect/>
          </a:stretch>
        </p:blipFill>
        <p:spPr>
          <a:xfrm>
            <a:off x="11545" y="-11545"/>
            <a:ext cx="9144000" cy="4411984"/>
          </a:xfrm>
          <a:prstGeom prst="rect">
            <a:avLst/>
          </a:prstGeom>
          <a:ln w="12700">
            <a:miter lim="400000"/>
          </a:ln>
        </p:spPr>
      </p:pic>
      <p:sp>
        <p:nvSpPr>
          <p:cNvPr id="253" name="Shape 253"/>
          <p:cNvSpPr>
            <a:spLocks noGrp="1"/>
          </p:cNvSpPr>
          <p:nvPr>
            <p:ph type="title"/>
          </p:nvPr>
        </p:nvSpPr>
        <p:spPr>
          <a:xfrm>
            <a:off x="0" y="4456155"/>
            <a:ext cx="9144000" cy="1342227"/>
          </a:xfrm>
          <a:prstGeom prst="rect">
            <a:avLst/>
          </a:prstGeom>
        </p:spPr>
        <p:txBody>
          <a:bodyPr vert="horz" lIns="0" tIns="0" rIns="0" bIns="0" rtlCol="0" anchor="ctr">
            <a:noAutofit/>
          </a:bodyPr>
          <a:lstStyle>
            <a:lvl1pPr marL="240944" indent="-236220" algn="l" defTabSz="850391">
              <a:defRPr sz="4092">
                <a:solidFill>
                  <a:srgbClr val="FFFFFF"/>
                </a:solidFill>
                <a:latin typeface="Hoefler Text"/>
                <a:ea typeface="Hoefler Text"/>
                <a:cs typeface="Hoefler Text"/>
                <a:sym typeface="Hoefler Text"/>
              </a:defRPr>
            </a:lvl1pPr>
          </a:lstStyle>
          <a:p>
            <a:pPr lvl="0">
              <a:defRPr sz="1800">
                <a:solidFill>
                  <a:srgbClr val="000000"/>
                </a:solidFill>
              </a:defRPr>
            </a:pPr>
            <a:r>
              <a:rPr sz="4000" dirty="0">
                <a:latin typeface="+mj-lt"/>
              </a:rPr>
              <a:t>“It always seems impossible, until it’s done.”</a:t>
            </a:r>
          </a:p>
        </p:txBody>
      </p:sp>
      <p:sp>
        <p:nvSpPr>
          <p:cNvPr id="254" name="Shape 254"/>
          <p:cNvSpPr/>
          <p:nvPr/>
        </p:nvSpPr>
        <p:spPr>
          <a:xfrm>
            <a:off x="5485558" y="5482621"/>
            <a:ext cx="3200582" cy="6315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r">
              <a:defRPr sz="2700">
                <a:solidFill>
                  <a:srgbClr val="FFFFFF"/>
                </a:solidFill>
                <a:latin typeface="Helvetica Neue Light"/>
                <a:ea typeface="Helvetica Neue Light"/>
                <a:cs typeface="Helvetica Neue Light"/>
                <a:sym typeface="Helvetica Neue Light"/>
              </a:defRPr>
            </a:lvl1pPr>
          </a:lstStyle>
          <a:p>
            <a:pPr marL="0" marR="0" lvl="0" indent="0" algn="r" defTabSz="914400" rtl="0" eaLnBrk="1" fontAlgn="auto" latinLnBrk="0" hangingPunct="1">
              <a:lnSpc>
                <a:spcPct val="100000"/>
              </a:lnSpc>
              <a:spcBef>
                <a:spcPts val="0"/>
              </a:spcBef>
              <a:spcAft>
                <a:spcPts val="0"/>
              </a:spcAft>
              <a:buClrTx/>
              <a:buSzTx/>
              <a:buFontTx/>
              <a:buNone/>
              <a:tabLst/>
              <a:defRPr sz="1800">
                <a:solidFill>
                  <a:srgbClr val="000000"/>
                </a:solidFill>
              </a:defRPr>
            </a:pPr>
            <a:r>
              <a:rPr kumimoji="0" sz="2800" b="0" i="0" u="none" strike="noStrike" kern="1200" cap="none" spc="0" normalizeH="0" baseline="0" noProof="0" dirty="0">
                <a:ln>
                  <a:noFill/>
                </a:ln>
                <a:solidFill>
                  <a:srgbClr val="000000"/>
                </a:solidFill>
                <a:effectLst/>
                <a:uLnTx/>
                <a:uFillTx/>
                <a:latin typeface="Calibri"/>
                <a:sym typeface="Helvetica Neue Light"/>
              </a:rPr>
              <a:t>Nelson Mandela</a:t>
            </a:r>
          </a:p>
        </p:txBody>
      </p:sp>
    </p:spTree>
    <p:extLst>
      <p:ext uri="{BB962C8B-B14F-4D97-AF65-F5344CB8AC3E}">
        <p14:creationId xmlns:p14="http://schemas.microsoft.com/office/powerpoint/2010/main" val="1936132732"/>
      </p:ext>
    </p:extLst>
  </p:cSld>
  <p:clrMapOvr>
    <a:masterClrMapping/>
  </p:clrMapOvr>
  <p:transition spd="slow">
    <p:wipe dir="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791C2-42CC-4EE4-83AD-F5A4143FD956}"/>
              </a:ext>
            </a:extLst>
          </p:cNvPr>
          <p:cNvSpPr/>
          <p:nvPr/>
        </p:nvSpPr>
        <p:spPr>
          <a:xfrm>
            <a:off x="21995" y="187538"/>
            <a:ext cx="5388205" cy="2246769"/>
          </a:xfrm>
          <a:prstGeom prst="rect">
            <a:avLst/>
          </a:prstGeom>
        </p:spPr>
        <p:txBody>
          <a:bodyPr wrap="square">
            <a:spAutoFit/>
          </a:bodyPr>
          <a:lstStyle/>
          <a:p>
            <a:r>
              <a:rPr lang="en-US" sz="2400" dirty="0">
                <a:solidFill>
                  <a:srgbClr val="000000"/>
                </a:solidFill>
                <a:latin typeface="Calibri"/>
              </a:rPr>
              <a:t>“I feel privileged to write the prologue… The combination of theory and practice is the beauty of what CCR has been doing for over a decade.”</a:t>
            </a:r>
          </a:p>
          <a:p>
            <a:pPr algn="r"/>
            <a:r>
              <a:rPr lang="en-US" sz="2400" dirty="0">
                <a:solidFill>
                  <a:srgbClr val="000000"/>
                </a:solidFill>
                <a:latin typeface="Calibri"/>
              </a:rPr>
              <a:t> </a:t>
            </a:r>
            <a:r>
              <a:rPr lang="en-US" dirty="0">
                <a:solidFill>
                  <a:srgbClr val="000000"/>
                </a:solidFill>
                <a:latin typeface="Calibri"/>
              </a:rPr>
              <a:t>- Olli-Pekka Heinonen</a:t>
            </a:r>
          </a:p>
          <a:p>
            <a:pPr algn="r"/>
            <a:r>
              <a:rPr lang="en-US" sz="2000" b="1" dirty="0">
                <a:solidFill>
                  <a:srgbClr val="000000"/>
                </a:solidFill>
                <a:latin typeface="Calibri"/>
              </a:rPr>
              <a:t>International Baccalaureate</a:t>
            </a:r>
            <a:endParaRPr lang="en-US" sz="1600" b="1" dirty="0"/>
          </a:p>
        </p:txBody>
      </p:sp>
      <p:pic>
        <p:nvPicPr>
          <p:cNvPr id="7" name="Picture 6">
            <a:extLst>
              <a:ext uri="{FF2B5EF4-FFF2-40B4-BE49-F238E27FC236}">
                <a16:creationId xmlns:a16="http://schemas.microsoft.com/office/drawing/2014/main" id="{A6D63C06-D3B9-0C12-85AB-4D6B5C432654}"/>
              </a:ext>
            </a:extLst>
          </p:cNvPr>
          <p:cNvPicPr>
            <a:picLocks noChangeAspect="1"/>
          </p:cNvPicPr>
          <p:nvPr/>
        </p:nvPicPr>
        <p:blipFill>
          <a:blip r:embed="rId3"/>
          <a:stretch>
            <a:fillRect/>
          </a:stretch>
        </p:blipFill>
        <p:spPr>
          <a:xfrm>
            <a:off x="5454822" y="152400"/>
            <a:ext cx="3570482" cy="3886200"/>
          </a:xfrm>
          <a:prstGeom prst="rect">
            <a:avLst/>
          </a:prstGeom>
        </p:spPr>
      </p:pic>
      <p:sp>
        <p:nvSpPr>
          <p:cNvPr id="9" name="Rectangle 8">
            <a:extLst>
              <a:ext uri="{FF2B5EF4-FFF2-40B4-BE49-F238E27FC236}">
                <a16:creationId xmlns:a16="http://schemas.microsoft.com/office/drawing/2014/main" id="{5F576A02-49F2-5B45-F5A6-EFF70F01F1CD}"/>
              </a:ext>
            </a:extLst>
          </p:cNvPr>
          <p:cNvSpPr/>
          <p:nvPr/>
        </p:nvSpPr>
        <p:spPr>
          <a:xfrm>
            <a:off x="75144" y="2494708"/>
            <a:ext cx="5355997" cy="1415772"/>
          </a:xfrm>
          <a:prstGeom prst="rect">
            <a:avLst/>
          </a:prstGeom>
        </p:spPr>
        <p:txBody>
          <a:bodyPr wrap="square">
            <a:spAutoFit/>
          </a:bodyPr>
          <a:lstStyle/>
          <a:p>
            <a:r>
              <a:rPr lang="en-US" sz="2400" dirty="0">
                <a:solidFill>
                  <a:srgbClr val="000000"/>
                </a:solidFill>
                <a:latin typeface="Calibri"/>
              </a:rPr>
              <a:t>“…exceptionally deep and exceptionally broad…”</a:t>
            </a:r>
          </a:p>
          <a:p>
            <a:pPr algn="r"/>
            <a:r>
              <a:rPr lang="en-US" dirty="0">
                <a:solidFill>
                  <a:srgbClr val="000000"/>
                </a:solidFill>
                <a:latin typeface="Calibri"/>
              </a:rPr>
              <a:t> - Dr. Chris Dede</a:t>
            </a:r>
          </a:p>
          <a:p>
            <a:pPr algn="r"/>
            <a:r>
              <a:rPr lang="en-US" sz="2000" b="1" dirty="0">
                <a:solidFill>
                  <a:srgbClr val="000000"/>
                </a:solidFill>
                <a:latin typeface="Calibri"/>
              </a:rPr>
              <a:t>Harvard Graduate School of Education</a:t>
            </a:r>
            <a:endParaRPr lang="en-US" sz="1600" b="1" dirty="0"/>
          </a:p>
        </p:txBody>
      </p:sp>
      <p:sp>
        <p:nvSpPr>
          <p:cNvPr id="11" name="Rectangle 10">
            <a:extLst>
              <a:ext uri="{FF2B5EF4-FFF2-40B4-BE49-F238E27FC236}">
                <a16:creationId xmlns:a16="http://schemas.microsoft.com/office/drawing/2014/main" id="{05BB26B2-AD58-E440-A42E-455A39D19C7B}"/>
              </a:ext>
            </a:extLst>
          </p:cNvPr>
          <p:cNvSpPr/>
          <p:nvPr/>
        </p:nvSpPr>
        <p:spPr>
          <a:xfrm>
            <a:off x="54203" y="3970881"/>
            <a:ext cx="5355997" cy="1415772"/>
          </a:xfrm>
          <a:prstGeom prst="rect">
            <a:avLst/>
          </a:prstGeom>
        </p:spPr>
        <p:txBody>
          <a:bodyPr wrap="square">
            <a:spAutoFit/>
          </a:bodyPr>
          <a:lstStyle/>
          <a:p>
            <a:r>
              <a:rPr lang="en-US" sz="2400" dirty="0">
                <a:solidFill>
                  <a:srgbClr val="000000"/>
                </a:solidFill>
                <a:latin typeface="Calibri"/>
              </a:rPr>
              <a:t>“…a stunning and fantastic journey into our new world of… Education.”</a:t>
            </a:r>
          </a:p>
          <a:p>
            <a:pPr algn="r"/>
            <a:r>
              <a:rPr lang="en-US" dirty="0">
                <a:solidFill>
                  <a:srgbClr val="000000"/>
                </a:solidFill>
                <a:latin typeface="Calibri"/>
              </a:rPr>
              <a:t> - Dr. Michael Fullan</a:t>
            </a:r>
          </a:p>
          <a:p>
            <a:pPr algn="r"/>
            <a:r>
              <a:rPr lang="en-US" sz="2000" b="1" dirty="0">
                <a:solidFill>
                  <a:srgbClr val="000000"/>
                </a:solidFill>
                <a:latin typeface="Calibri"/>
              </a:rPr>
              <a:t>University Of Toronto</a:t>
            </a:r>
            <a:endParaRPr lang="en-US" sz="1600" b="1" dirty="0"/>
          </a:p>
        </p:txBody>
      </p:sp>
      <p:sp>
        <p:nvSpPr>
          <p:cNvPr id="12" name="Rectangle 11">
            <a:extLst>
              <a:ext uri="{FF2B5EF4-FFF2-40B4-BE49-F238E27FC236}">
                <a16:creationId xmlns:a16="http://schemas.microsoft.com/office/drawing/2014/main" id="{1230AC78-B1DF-33BE-2760-82CF4091094B}"/>
              </a:ext>
            </a:extLst>
          </p:cNvPr>
          <p:cNvSpPr/>
          <p:nvPr/>
        </p:nvSpPr>
        <p:spPr>
          <a:xfrm>
            <a:off x="96086" y="5488238"/>
            <a:ext cx="5314114" cy="1415772"/>
          </a:xfrm>
          <a:prstGeom prst="rect">
            <a:avLst/>
          </a:prstGeom>
        </p:spPr>
        <p:txBody>
          <a:bodyPr wrap="square">
            <a:spAutoFit/>
          </a:bodyPr>
          <a:lstStyle/>
          <a:p>
            <a:r>
              <a:rPr lang="en-US" sz="2400" dirty="0">
                <a:solidFill>
                  <a:srgbClr val="000000"/>
                </a:solidFill>
                <a:latin typeface="Calibri"/>
              </a:rPr>
              <a:t>“I truly enjoyed reading </a:t>
            </a:r>
            <a:r>
              <a:rPr lang="en-US" sz="2400" i="1" dirty="0">
                <a:solidFill>
                  <a:srgbClr val="000000"/>
                </a:solidFill>
                <a:latin typeface="Calibri"/>
              </a:rPr>
              <a:t>Education for the Age of AI</a:t>
            </a:r>
            <a:r>
              <a:rPr lang="en-US" sz="2400" dirty="0">
                <a:solidFill>
                  <a:srgbClr val="000000"/>
                </a:solidFill>
                <a:latin typeface="Calibri"/>
              </a:rPr>
              <a:t>.”</a:t>
            </a:r>
          </a:p>
          <a:p>
            <a:pPr algn="r"/>
            <a:r>
              <a:rPr lang="en-US" dirty="0">
                <a:solidFill>
                  <a:srgbClr val="000000"/>
                </a:solidFill>
                <a:latin typeface="Calibri"/>
              </a:rPr>
              <a:t> - Andreas Schleicher</a:t>
            </a:r>
          </a:p>
          <a:p>
            <a:pPr algn="r"/>
            <a:r>
              <a:rPr lang="en-US" sz="2000" b="1" dirty="0">
                <a:solidFill>
                  <a:srgbClr val="000000"/>
                </a:solidFill>
                <a:latin typeface="Calibri"/>
              </a:rPr>
              <a:t>OECD</a:t>
            </a:r>
            <a:endParaRPr lang="en-US" sz="1600" b="1" dirty="0"/>
          </a:p>
        </p:txBody>
      </p:sp>
      <p:sp>
        <p:nvSpPr>
          <p:cNvPr id="4" name="TextBox 3">
            <a:extLst>
              <a:ext uri="{FF2B5EF4-FFF2-40B4-BE49-F238E27FC236}">
                <a16:creationId xmlns:a16="http://schemas.microsoft.com/office/drawing/2014/main" id="{667C9271-AA2F-EE9F-B890-CF8EE3672C32}"/>
              </a:ext>
            </a:extLst>
          </p:cNvPr>
          <p:cNvSpPr txBox="1"/>
          <p:nvPr/>
        </p:nvSpPr>
        <p:spPr>
          <a:xfrm>
            <a:off x="5254857" y="3970881"/>
            <a:ext cx="3970412" cy="584775"/>
          </a:xfrm>
          <a:prstGeom prst="rect">
            <a:avLst/>
          </a:prstGeom>
          <a:noFill/>
        </p:spPr>
        <p:txBody>
          <a:bodyPr wrap="square">
            <a:spAutoFit/>
          </a:bodyPr>
          <a:lstStyle/>
          <a:p>
            <a:r>
              <a:rPr lang="en-US" sz="3200" b="1" dirty="0">
                <a:hlinkClick r:id="rId4"/>
              </a:rPr>
              <a:t>https://bit.ly/IBO-CCR</a:t>
            </a:r>
            <a:r>
              <a:rPr lang="en-US" sz="3200" b="1" dirty="0"/>
              <a:t> </a:t>
            </a:r>
          </a:p>
        </p:txBody>
      </p:sp>
      <p:pic>
        <p:nvPicPr>
          <p:cNvPr id="5" name="Picture 4">
            <a:extLst>
              <a:ext uri="{FF2B5EF4-FFF2-40B4-BE49-F238E27FC236}">
                <a16:creationId xmlns:a16="http://schemas.microsoft.com/office/drawing/2014/main" id="{CFC56694-8039-8A56-C485-E3757BA486D8}"/>
              </a:ext>
            </a:extLst>
          </p:cNvPr>
          <p:cNvPicPr>
            <a:picLocks noChangeAspect="1"/>
          </p:cNvPicPr>
          <p:nvPr/>
        </p:nvPicPr>
        <p:blipFill rotWithShape="1">
          <a:blip r:embed="rId5"/>
          <a:srcRect l="7731" t="7428" r="7731" b="7428"/>
          <a:stretch/>
        </p:blipFill>
        <p:spPr>
          <a:xfrm>
            <a:off x="6248400" y="4555656"/>
            <a:ext cx="2285999" cy="2302344"/>
          </a:xfrm>
          <a:prstGeom prst="rect">
            <a:avLst/>
          </a:prstGeom>
        </p:spPr>
      </p:pic>
    </p:spTree>
    <p:extLst>
      <p:ext uri="{BB962C8B-B14F-4D97-AF65-F5344CB8AC3E}">
        <p14:creationId xmlns:p14="http://schemas.microsoft.com/office/powerpoint/2010/main" val="3925197642"/>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A8A56-69E4-ABEE-3372-D9B4026EB39C}"/>
              </a:ext>
            </a:extLst>
          </p:cNvPr>
          <p:cNvSpPr>
            <a:spLocks noGrp="1"/>
          </p:cNvSpPr>
          <p:nvPr>
            <p:ph type="title"/>
          </p:nvPr>
        </p:nvSpPr>
        <p:spPr>
          <a:xfrm>
            <a:off x="457200" y="177228"/>
            <a:ext cx="8229600" cy="639762"/>
          </a:xfrm>
        </p:spPr>
        <p:txBody>
          <a:bodyPr>
            <a:normAutofit fontScale="90000"/>
          </a:bodyPr>
          <a:lstStyle/>
          <a:p>
            <a:r>
              <a:rPr lang="en-US" dirty="0"/>
              <a:t>Homework: Essential Movies &amp; Books</a:t>
            </a:r>
          </a:p>
        </p:txBody>
      </p:sp>
      <p:sp>
        <p:nvSpPr>
          <p:cNvPr id="3" name="Content Placeholder 2">
            <a:extLst>
              <a:ext uri="{FF2B5EF4-FFF2-40B4-BE49-F238E27FC236}">
                <a16:creationId xmlns:a16="http://schemas.microsoft.com/office/drawing/2014/main" id="{FD8962F9-2B82-C134-4CB2-648808333E79}"/>
              </a:ext>
            </a:extLst>
          </p:cNvPr>
          <p:cNvSpPr>
            <a:spLocks noGrp="1"/>
          </p:cNvSpPr>
          <p:nvPr>
            <p:ph idx="1"/>
          </p:nvPr>
        </p:nvSpPr>
        <p:spPr>
          <a:xfrm>
            <a:off x="990600" y="838200"/>
            <a:ext cx="7315200" cy="5699125"/>
          </a:xfrm>
        </p:spPr>
        <p:txBody>
          <a:bodyPr>
            <a:noAutofit/>
          </a:bodyPr>
          <a:lstStyle/>
          <a:p>
            <a:pPr marL="0" indent="0">
              <a:buNone/>
            </a:pPr>
            <a:r>
              <a:rPr lang="en-US" sz="2800" dirty="0"/>
              <a:t>Movies:</a:t>
            </a:r>
          </a:p>
          <a:p>
            <a:r>
              <a:rPr lang="en-US" sz="2800" dirty="0"/>
              <a:t>2001, A Space Odyssey</a:t>
            </a:r>
          </a:p>
          <a:p>
            <a:r>
              <a:rPr lang="en-US" sz="2800" dirty="0"/>
              <a:t>WarGames</a:t>
            </a:r>
          </a:p>
          <a:p>
            <a:r>
              <a:rPr lang="en-US" sz="2800" dirty="0"/>
              <a:t>Her</a:t>
            </a:r>
          </a:p>
          <a:p>
            <a:r>
              <a:rPr lang="en-US" sz="2800" dirty="0"/>
              <a:t>HUMANS (TV – 1</a:t>
            </a:r>
            <a:r>
              <a:rPr lang="en-US" sz="2800" baseline="30000" dirty="0"/>
              <a:t>st</a:t>
            </a:r>
            <a:r>
              <a:rPr lang="en-US" sz="2800" dirty="0"/>
              <a:t> season only)</a:t>
            </a:r>
          </a:p>
          <a:p>
            <a:r>
              <a:rPr lang="en-US" sz="2800" dirty="0"/>
              <a:t>DeepMind AlphaGo documentary</a:t>
            </a:r>
          </a:p>
          <a:p>
            <a:r>
              <a:rPr lang="en-US" sz="2800" dirty="0"/>
              <a:t>The Last Screenwriter (written by AI)</a:t>
            </a:r>
          </a:p>
          <a:p>
            <a:pPr marL="0" indent="0">
              <a:buNone/>
            </a:pPr>
            <a:endParaRPr lang="en-US" sz="1600" dirty="0"/>
          </a:p>
          <a:p>
            <a:pPr marL="0" indent="0">
              <a:buNone/>
            </a:pPr>
            <a:r>
              <a:rPr lang="en-US" sz="2800" dirty="0"/>
              <a:t>Books:</a:t>
            </a:r>
          </a:p>
          <a:p>
            <a:r>
              <a:rPr lang="en-US" sz="2800" dirty="0"/>
              <a:t>I, Robot</a:t>
            </a:r>
          </a:p>
          <a:p>
            <a:r>
              <a:rPr lang="en-US" sz="2800" dirty="0"/>
              <a:t>Love and Sex with Robots</a:t>
            </a:r>
          </a:p>
          <a:p>
            <a:endParaRPr lang="en-US" sz="2800" dirty="0"/>
          </a:p>
        </p:txBody>
      </p:sp>
    </p:spTree>
    <p:extLst>
      <p:ext uri="{BB962C8B-B14F-4D97-AF65-F5344CB8AC3E}">
        <p14:creationId xmlns:p14="http://schemas.microsoft.com/office/powerpoint/2010/main" val="34326409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fade">
                                      <p:cBhvr>
                                        <p:cTn id="10" dur="500"/>
                                        <p:tgtEl>
                                          <p:spTgt spid="3">
                                            <p:txEl>
                                              <p:pRg st="9" end="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Effect transition="in" filter="fade">
                                      <p:cBhvr>
                                        <p:cTn id="1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62" name="Rectangle 2"/>
          <p:cNvSpPr>
            <a:spLocks noChangeArrowheads="1"/>
          </p:cNvSpPr>
          <p:nvPr/>
        </p:nvSpPr>
        <p:spPr bwMode="auto">
          <a:xfrm>
            <a:off x="4724400" y="1646238"/>
            <a:ext cx="1774825" cy="4754562"/>
          </a:xfrm>
          <a:prstGeom prst="rect">
            <a:avLst/>
          </a:prstGeom>
          <a:gradFill rotWithShape="1">
            <a:gsLst>
              <a:gs pos="0">
                <a:schemeClr val="bg1">
                  <a:alpha val="70000"/>
                </a:schemeClr>
              </a:gs>
              <a:gs pos="100000">
                <a:srgbClr val="336599">
                  <a:alpha val="78999"/>
                </a:srgbClr>
              </a:gs>
            </a:gsLst>
            <a:lin ang="5400000" scaled="1"/>
          </a:gradFill>
          <a:ln>
            <a:noFill/>
          </a:ln>
          <a:effectLst/>
          <a:extLst>
            <a:ext uri="{91240B29-F687-4F45-9708-019B960494DF}">
              <a14:hiddenLine xmlns:a14="http://schemas.microsoft.com/office/drawing/2010/main" w="9525" algn="ctr">
                <a:solidFill>
                  <a:srgbClr val="4798AB"/>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363" name="Rectangle 3"/>
          <p:cNvSpPr>
            <a:spLocks noChangeArrowheads="1"/>
          </p:cNvSpPr>
          <p:nvPr/>
        </p:nvSpPr>
        <p:spPr bwMode="auto">
          <a:xfrm>
            <a:off x="457200" y="1646238"/>
            <a:ext cx="1774825" cy="4754562"/>
          </a:xfrm>
          <a:prstGeom prst="rect">
            <a:avLst/>
          </a:prstGeom>
          <a:gradFill rotWithShape="1">
            <a:gsLst>
              <a:gs pos="0">
                <a:schemeClr val="bg1">
                  <a:alpha val="70000"/>
                </a:schemeClr>
              </a:gs>
              <a:gs pos="100000">
                <a:srgbClr val="C3C16F">
                  <a:alpha val="78999"/>
                </a:srgbClr>
              </a:gs>
            </a:gsLst>
            <a:lin ang="5400000" scaled="1"/>
          </a:gradFill>
          <a:ln>
            <a:noFill/>
          </a:ln>
          <a:effectLst/>
          <a:extLst>
            <a:ext uri="{91240B29-F687-4F45-9708-019B960494DF}">
              <a14:hiddenLine xmlns:a14="http://schemas.microsoft.com/office/drawing/2010/main" w="9525" algn="ctr">
                <a:solidFill>
                  <a:srgbClr val="4798AB"/>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364" name="Rectangle 4"/>
          <p:cNvSpPr>
            <a:spLocks noChangeArrowheads="1"/>
          </p:cNvSpPr>
          <p:nvPr/>
        </p:nvSpPr>
        <p:spPr bwMode="auto">
          <a:xfrm>
            <a:off x="6805613" y="1644650"/>
            <a:ext cx="1774825" cy="4754563"/>
          </a:xfrm>
          <a:prstGeom prst="rect">
            <a:avLst/>
          </a:prstGeom>
          <a:gradFill rotWithShape="1">
            <a:gsLst>
              <a:gs pos="0">
                <a:schemeClr val="bg1">
                  <a:alpha val="70000"/>
                </a:schemeClr>
              </a:gs>
              <a:gs pos="100000">
                <a:srgbClr val="336599">
                  <a:alpha val="78999"/>
                </a:srgbClr>
              </a:gs>
            </a:gsLst>
            <a:lin ang="5400000" scaled="1"/>
          </a:gradFill>
          <a:ln>
            <a:noFill/>
          </a:ln>
          <a:effectLst/>
          <a:extLst>
            <a:ext uri="{91240B29-F687-4F45-9708-019B960494DF}">
              <a14:hiddenLine xmlns:a14="http://schemas.microsoft.com/office/drawing/2010/main" w="9525" algn="ctr">
                <a:solidFill>
                  <a:srgbClr val="4798AB"/>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365" name="Rectangle 5"/>
          <p:cNvSpPr>
            <a:spLocks noChangeArrowheads="1"/>
          </p:cNvSpPr>
          <p:nvPr/>
        </p:nvSpPr>
        <p:spPr bwMode="auto">
          <a:xfrm>
            <a:off x="2576513" y="1649413"/>
            <a:ext cx="1774825" cy="4754562"/>
          </a:xfrm>
          <a:prstGeom prst="rect">
            <a:avLst/>
          </a:prstGeom>
          <a:gradFill rotWithShape="1">
            <a:gsLst>
              <a:gs pos="0">
                <a:schemeClr val="bg1">
                  <a:alpha val="70000"/>
                </a:schemeClr>
              </a:gs>
              <a:gs pos="100000">
                <a:srgbClr val="C3C16F">
                  <a:alpha val="78999"/>
                </a:srgbClr>
              </a:gs>
            </a:gsLst>
            <a:lin ang="5400000" scaled="1"/>
          </a:gradFill>
          <a:ln>
            <a:noFill/>
          </a:ln>
          <a:effectLst/>
          <a:extLst>
            <a:ext uri="{91240B29-F687-4F45-9708-019B960494DF}">
              <a14:hiddenLine xmlns:a14="http://schemas.microsoft.com/office/drawing/2010/main" w="9525" algn="ctr">
                <a:solidFill>
                  <a:srgbClr val="4798AB"/>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366" name="Freeform 6"/>
          <p:cNvSpPr>
            <a:spLocks/>
          </p:cNvSpPr>
          <p:nvPr/>
        </p:nvSpPr>
        <p:spPr bwMode="auto">
          <a:xfrm>
            <a:off x="471488" y="1238250"/>
            <a:ext cx="7875587" cy="5148263"/>
          </a:xfrm>
          <a:custGeom>
            <a:avLst/>
            <a:gdLst>
              <a:gd name="T0" fmla="*/ 0 w 4961"/>
              <a:gd name="T1" fmla="*/ 3243 h 3243"/>
              <a:gd name="T2" fmla="*/ 353 w 4961"/>
              <a:gd name="T3" fmla="*/ 3168 h 3243"/>
              <a:gd name="T4" fmla="*/ 548 w 4961"/>
              <a:gd name="T5" fmla="*/ 3168 h 3243"/>
              <a:gd name="T6" fmla="*/ 1115 w 4961"/>
              <a:gd name="T7" fmla="*/ 3159 h 3243"/>
              <a:gd name="T8" fmla="*/ 1357 w 4961"/>
              <a:gd name="T9" fmla="*/ 3141 h 3243"/>
              <a:gd name="T10" fmla="*/ 1487 w 4961"/>
              <a:gd name="T11" fmla="*/ 3113 h 3243"/>
              <a:gd name="T12" fmla="*/ 1570 w 4961"/>
              <a:gd name="T13" fmla="*/ 3020 h 3243"/>
              <a:gd name="T14" fmla="*/ 1617 w 4961"/>
              <a:gd name="T15" fmla="*/ 2843 h 3243"/>
              <a:gd name="T16" fmla="*/ 1710 w 4961"/>
              <a:gd name="T17" fmla="*/ 2778 h 3243"/>
              <a:gd name="T18" fmla="*/ 2202 w 4961"/>
              <a:gd name="T19" fmla="*/ 2704 h 3243"/>
              <a:gd name="T20" fmla="*/ 2481 w 4961"/>
              <a:gd name="T21" fmla="*/ 2695 h 3243"/>
              <a:gd name="T22" fmla="*/ 2639 w 4961"/>
              <a:gd name="T23" fmla="*/ 2620 h 3243"/>
              <a:gd name="T24" fmla="*/ 2899 w 4961"/>
              <a:gd name="T25" fmla="*/ 2314 h 3243"/>
              <a:gd name="T26" fmla="*/ 3029 w 4961"/>
              <a:gd name="T27" fmla="*/ 2184 h 3243"/>
              <a:gd name="T28" fmla="*/ 3113 w 4961"/>
              <a:gd name="T29" fmla="*/ 2119 h 3243"/>
              <a:gd name="T30" fmla="*/ 3243 w 4961"/>
              <a:gd name="T31" fmla="*/ 2100 h 3243"/>
              <a:gd name="T32" fmla="*/ 3726 w 4961"/>
              <a:gd name="T33" fmla="*/ 2072 h 3243"/>
              <a:gd name="T34" fmla="*/ 4162 w 4961"/>
              <a:gd name="T35" fmla="*/ 1998 h 3243"/>
              <a:gd name="T36" fmla="*/ 4439 w 4961"/>
              <a:gd name="T37" fmla="*/ 1890 h 3243"/>
              <a:gd name="T38" fmla="*/ 4558 w 4961"/>
              <a:gd name="T39" fmla="*/ 1771 h 3243"/>
              <a:gd name="T40" fmla="*/ 4627 w 4961"/>
              <a:gd name="T41" fmla="*/ 1598 h 3243"/>
              <a:gd name="T42" fmla="*/ 4794 w 4961"/>
              <a:gd name="T43" fmla="*/ 939 h 3243"/>
              <a:gd name="T44" fmla="*/ 4961 w 4961"/>
              <a:gd name="T45" fmla="*/ 0 h 3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61" h="3243">
                <a:moveTo>
                  <a:pt x="0" y="3243"/>
                </a:moveTo>
                <a:cubicBezTo>
                  <a:pt x="131" y="3211"/>
                  <a:pt x="262" y="3180"/>
                  <a:pt x="353" y="3168"/>
                </a:cubicBezTo>
                <a:cubicBezTo>
                  <a:pt x="444" y="3156"/>
                  <a:pt x="421" y="3170"/>
                  <a:pt x="548" y="3168"/>
                </a:cubicBezTo>
                <a:cubicBezTo>
                  <a:pt x="675" y="3166"/>
                  <a:pt x="980" y="3163"/>
                  <a:pt x="1115" y="3159"/>
                </a:cubicBezTo>
                <a:cubicBezTo>
                  <a:pt x="1250" y="3155"/>
                  <a:pt x="1295" y="3149"/>
                  <a:pt x="1357" y="3141"/>
                </a:cubicBezTo>
                <a:cubicBezTo>
                  <a:pt x="1419" y="3133"/>
                  <a:pt x="1451" y="3133"/>
                  <a:pt x="1487" y="3113"/>
                </a:cubicBezTo>
                <a:cubicBezTo>
                  <a:pt x="1523" y="3093"/>
                  <a:pt x="1548" y="3065"/>
                  <a:pt x="1570" y="3020"/>
                </a:cubicBezTo>
                <a:cubicBezTo>
                  <a:pt x="1592" y="2975"/>
                  <a:pt x="1594" y="2883"/>
                  <a:pt x="1617" y="2843"/>
                </a:cubicBezTo>
                <a:cubicBezTo>
                  <a:pt x="1640" y="2803"/>
                  <a:pt x="1613" y="2801"/>
                  <a:pt x="1710" y="2778"/>
                </a:cubicBezTo>
                <a:cubicBezTo>
                  <a:pt x="1807" y="2755"/>
                  <a:pt x="2074" y="2718"/>
                  <a:pt x="2202" y="2704"/>
                </a:cubicBezTo>
                <a:cubicBezTo>
                  <a:pt x="2330" y="2690"/>
                  <a:pt x="2408" y="2709"/>
                  <a:pt x="2481" y="2695"/>
                </a:cubicBezTo>
                <a:cubicBezTo>
                  <a:pt x="2554" y="2681"/>
                  <a:pt x="2569" y="2684"/>
                  <a:pt x="2639" y="2620"/>
                </a:cubicBezTo>
                <a:cubicBezTo>
                  <a:pt x="2709" y="2556"/>
                  <a:pt x="2834" y="2387"/>
                  <a:pt x="2899" y="2314"/>
                </a:cubicBezTo>
                <a:cubicBezTo>
                  <a:pt x="2964" y="2241"/>
                  <a:pt x="2993" y="2216"/>
                  <a:pt x="3029" y="2184"/>
                </a:cubicBezTo>
                <a:cubicBezTo>
                  <a:pt x="3065" y="2152"/>
                  <a:pt x="3077" y="2133"/>
                  <a:pt x="3113" y="2119"/>
                </a:cubicBezTo>
                <a:cubicBezTo>
                  <a:pt x="3149" y="2105"/>
                  <a:pt x="3141" y="2108"/>
                  <a:pt x="3243" y="2100"/>
                </a:cubicBezTo>
                <a:cubicBezTo>
                  <a:pt x="3345" y="2092"/>
                  <a:pt x="3573" y="2089"/>
                  <a:pt x="3726" y="2072"/>
                </a:cubicBezTo>
                <a:cubicBezTo>
                  <a:pt x="3879" y="2055"/>
                  <a:pt x="4043" y="2028"/>
                  <a:pt x="4162" y="1998"/>
                </a:cubicBezTo>
                <a:cubicBezTo>
                  <a:pt x="4281" y="1968"/>
                  <a:pt x="4373" y="1928"/>
                  <a:pt x="4439" y="1890"/>
                </a:cubicBezTo>
                <a:cubicBezTo>
                  <a:pt x="4505" y="1852"/>
                  <a:pt x="4527" y="1820"/>
                  <a:pt x="4558" y="1771"/>
                </a:cubicBezTo>
                <a:cubicBezTo>
                  <a:pt x="4589" y="1722"/>
                  <a:pt x="4588" y="1737"/>
                  <a:pt x="4627" y="1598"/>
                </a:cubicBezTo>
                <a:cubicBezTo>
                  <a:pt x="4666" y="1459"/>
                  <a:pt x="4738" y="1205"/>
                  <a:pt x="4794" y="939"/>
                </a:cubicBezTo>
                <a:cubicBezTo>
                  <a:pt x="4850" y="673"/>
                  <a:pt x="4905" y="336"/>
                  <a:pt x="4961" y="0"/>
                </a:cubicBezTo>
              </a:path>
            </a:pathLst>
          </a:custGeom>
          <a:noFill/>
          <a:ln w="571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367" name="Line 7"/>
          <p:cNvSpPr>
            <a:spLocks noChangeShapeType="1"/>
          </p:cNvSpPr>
          <p:nvPr/>
        </p:nvSpPr>
        <p:spPr bwMode="auto">
          <a:xfrm flipV="1">
            <a:off x="457200" y="1752600"/>
            <a:ext cx="0" cy="4648200"/>
          </a:xfrm>
          <a:prstGeom prst="line">
            <a:avLst/>
          </a:prstGeom>
          <a:noFill/>
          <a:ln w="38100">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025" tIns="36512" rIns="73025" bIns="3651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368" name="Line 8"/>
          <p:cNvSpPr>
            <a:spLocks noChangeShapeType="1"/>
          </p:cNvSpPr>
          <p:nvPr/>
        </p:nvSpPr>
        <p:spPr bwMode="auto">
          <a:xfrm>
            <a:off x="457200" y="6400800"/>
            <a:ext cx="8153400" cy="0"/>
          </a:xfrm>
          <a:prstGeom prst="line">
            <a:avLst/>
          </a:prstGeom>
          <a:noFill/>
          <a:ln w="38100">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025" tIns="36512" rIns="73025" bIns="3651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369" name="Text Box 9"/>
          <p:cNvSpPr txBox="1">
            <a:spLocks noChangeArrowheads="1"/>
          </p:cNvSpPr>
          <p:nvPr/>
        </p:nvSpPr>
        <p:spPr bwMode="auto">
          <a:xfrm>
            <a:off x="7924800" y="6400800"/>
            <a:ext cx="7191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Time</a:t>
            </a:r>
          </a:p>
        </p:txBody>
      </p:sp>
      <p:sp>
        <p:nvSpPr>
          <p:cNvPr id="1423370" name="Text Box 10"/>
          <p:cNvSpPr txBox="1">
            <a:spLocks noChangeArrowheads="1"/>
          </p:cNvSpPr>
          <p:nvPr/>
        </p:nvSpPr>
        <p:spPr bwMode="auto">
          <a:xfrm>
            <a:off x="76201" y="1066800"/>
            <a:ext cx="114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Quantity x Velocity</a:t>
            </a:r>
          </a:p>
        </p:txBody>
      </p:sp>
      <p:pic>
        <p:nvPicPr>
          <p:cNvPr id="1423371" name="Picture 11" descr="Scribe with papyrus"/>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3400" y="5257800"/>
            <a:ext cx="6096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1423372" name="Picture 12" descr="book-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12849" y="4786312"/>
            <a:ext cx="9652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423373" name="Picture 13" descr="desktop comput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86425" y="3452813"/>
            <a:ext cx="736600" cy="855662"/>
          </a:xfrm>
          <a:prstGeom prst="rect">
            <a:avLst/>
          </a:prstGeom>
          <a:noFill/>
          <a:extLst>
            <a:ext uri="{909E8E84-426E-40DD-AFC4-6F175D3DCCD1}">
              <a14:hiddenFill xmlns:a14="http://schemas.microsoft.com/office/drawing/2010/main">
                <a:solidFill>
                  <a:srgbClr val="FFFFFF"/>
                </a:solidFill>
              </a14:hiddenFill>
            </a:ext>
          </a:extLst>
        </p:spPr>
      </p:pic>
      <p:grpSp>
        <p:nvGrpSpPr>
          <p:cNvPr id="1423375" name="Group 15"/>
          <p:cNvGrpSpPr>
            <a:grpSpLocks/>
          </p:cNvGrpSpPr>
          <p:nvPr/>
        </p:nvGrpSpPr>
        <p:grpSpPr bwMode="auto">
          <a:xfrm>
            <a:off x="4894262" y="3917157"/>
            <a:ext cx="747713" cy="533400"/>
            <a:chOff x="4130" y="3035"/>
            <a:chExt cx="471" cy="354"/>
          </a:xfrm>
        </p:grpSpPr>
        <p:sp>
          <p:nvSpPr>
            <p:cNvPr id="1423376" name="Rectangle 16"/>
            <p:cNvSpPr>
              <a:spLocks noChangeArrowheads="1"/>
            </p:cNvSpPr>
            <p:nvPr/>
          </p:nvSpPr>
          <p:spPr bwMode="auto">
            <a:xfrm>
              <a:off x="4138" y="3035"/>
              <a:ext cx="450" cy="354"/>
            </a:xfrm>
            <a:prstGeom prst="rect">
              <a:avLst/>
            </a:prstGeom>
            <a:solidFill>
              <a:srgbClr val="666699"/>
            </a:solidFill>
            <a:ln>
              <a:noFill/>
            </a:ln>
            <a:effectLst/>
            <a:extLst>
              <a:ext uri="{91240B29-F687-4F45-9708-019B960494DF}">
                <a14:hiddenLine xmlns:a14="http://schemas.microsoft.com/office/drawing/2010/main" w="9525" algn="ctr">
                  <a:solidFill>
                    <a:srgbClr val="4798AB"/>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23377" name="Picture 17" descr="telephon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30" y="3035"/>
              <a:ext cx="471" cy="317"/>
            </a:xfrm>
            <a:prstGeom prst="rect">
              <a:avLst/>
            </a:prstGeom>
            <a:noFill/>
            <a:extLst>
              <a:ext uri="{909E8E84-426E-40DD-AFC4-6F175D3DCCD1}">
                <a14:hiddenFill xmlns:a14="http://schemas.microsoft.com/office/drawing/2010/main">
                  <a:solidFill>
                    <a:srgbClr val="FFFFFF"/>
                  </a:solidFill>
                </a14:hiddenFill>
              </a:ext>
            </a:extLst>
          </p:spPr>
        </p:pic>
      </p:grpSp>
      <p:pic>
        <p:nvPicPr>
          <p:cNvPr id="1423381" name="Picture 21" descr="laptop approved with CCX"/>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34200" y="2971800"/>
            <a:ext cx="1001713" cy="785813"/>
          </a:xfrm>
          <a:prstGeom prst="rect">
            <a:avLst/>
          </a:prstGeom>
          <a:noFill/>
          <a:extLst>
            <a:ext uri="{909E8E84-426E-40DD-AFC4-6F175D3DCCD1}">
              <a14:hiddenFill xmlns:a14="http://schemas.microsoft.com/office/drawing/2010/main">
                <a:solidFill>
                  <a:srgbClr val="FFFFFF"/>
                </a:solidFill>
              </a14:hiddenFill>
            </a:ext>
          </a:extLst>
        </p:spPr>
      </p:pic>
      <p:pic>
        <p:nvPicPr>
          <p:cNvPr id="1423382" name="Picture 22" descr="globe-connected"/>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8531" y="1071370"/>
            <a:ext cx="1181323" cy="1027330"/>
          </a:xfrm>
          <a:prstGeom prst="rect">
            <a:avLst/>
          </a:prstGeom>
          <a:noFill/>
          <a:extLst>
            <a:ext uri="{909E8E84-426E-40DD-AFC4-6F175D3DCCD1}">
              <a14:hiddenFill xmlns:a14="http://schemas.microsoft.com/office/drawing/2010/main">
                <a:solidFill>
                  <a:srgbClr val="FFFFFF"/>
                </a:solidFill>
              </a14:hiddenFill>
            </a:ext>
          </a:extLst>
        </p:spPr>
      </p:pic>
      <p:pic>
        <p:nvPicPr>
          <p:cNvPr id="1423383" name="Picture 2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667000" y="4648200"/>
            <a:ext cx="8096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
        <p:nvSpPr>
          <p:cNvPr id="1423384" name="Text Box 24"/>
          <p:cNvSpPr txBox="1">
            <a:spLocks noChangeArrowheads="1"/>
          </p:cNvSpPr>
          <p:nvPr/>
        </p:nvSpPr>
        <p:spPr bwMode="auto">
          <a:xfrm>
            <a:off x="749385" y="1990725"/>
            <a:ext cx="1055519" cy="32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spAutoFit/>
          </a:bodyPr>
          <a:lstStyle>
            <a:lvl1pPr algn="l" defTabSz="814388">
              <a:defRPr sz="2400">
                <a:solidFill>
                  <a:schemeClr val="tx1"/>
                </a:solidFill>
                <a:latin typeface="Arial" charset="0"/>
              </a:defRPr>
            </a:lvl1pPr>
            <a:lvl2pPr algn="l" defTabSz="814388">
              <a:defRPr sz="2400">
                <a:solidFill>
                  <a:schemeClr val="tx1"/>
                </a:solidFill>
                <a:latin typeface="Arial" charset="0"/>
              </a:defRPr>
            </a:lvl2pPr>
            <a:lvl3pPr algn="l" defTabSz="814388">
              <a:defRPr sz="2400">
                <a:solidFill>
                  <a:schemeClr val="tx1"/>
                </a:solidFill>
                <a:latin typeface="Arial" charset="0"/>
              </a:defRPr>
            </a:lvl3pPr>
            <a:lvl4pPr algn="l" defTabSz="814388">
              <a:defRPr sz="2400">
                <a:solidFill>
                  <a:schemeClr val="tx1"/>
                </a:solidFill>
                <a:latin typeface="Arial" charset="0"/>
              </a:defRPr>
            </a:lvl4pPr>
            <a:lvl5pPr algn="l" defTabSz="814388">
              <a:defRPr sz="2400">
                <a:solidFill>
                  <a:schemeClr val="tx1"/>
                </a:solidFill>
                <a:latin typeface="Arial" charset="0"/>
              </a:defRPr>
            </a:lvl5pPr>
            <a:lvl6pPr defTabSz="814388" eaLnBrk="0" fontAlgn="base" hangingPunct="0">
              <a:spcBef>
                <a:spcPct val="0"/>
              </a:spcBef>
              <a:spcAft>
                <a:spcPct val="0"/>
              </a:spcAft>
              <a:defRPr sz="2400">
                <a:solidFill>
                  <a:schemeClr val="tx1"/>
                </a:solidFill>
                <a:latin typeface="Arial" charset="0"/>
              </a:defRPr>
            </a:lvl6pPr>
            <a:lvl7pPr defTabSz="814388" eaLnBrk="0" fontAlgn="base" hangingPunct="0">
              <a:spcBef>
                <a:spcPct val="0"/>
              </a:spcBef>
              <a:spcAft>
                <a:spcPct val="0"/>
              </a:spcAft>
              <a:defRPr sz="2400">
                <a:solidFill>
                  <a:schemeClr val="tx1"/>
                </a:solidFill>
                <a:latin typeface="Arial" charset="0"/>
              </a:defRPr>
            </a:lvl7pPr>
            <a:lvl8pPr defTabSz="814388" eaLnBrk="0" fontAlgn="base" hangingPunct="0">
              <a:spcBef>
                <a:spcPct val="0"/>
              </a:spcBef>
              <a:spcAft>
                <a:spcPct val="0"/>
              </a:spcAft>
              <a:defRPr sz="2400">
                <a:solidFill>
                  <a:schemeClr val="tx1"/>
                </a:solidFill>
                <a:latin typeface="Arial" charset="0"/>
              </a:defRPr>
            </a:lvl8pPr>
            <a:lvl9pPr defTabSz="814388" eaLnBrk="0" fontAlgn="base" hangingPunct="0">
              <a:spcBef>
                <a:spcPct val="0"/>
              </a:spcBef>
              <a:spcAft>
                <a:spcPct val="0"/>
              </a:spcAft>
              <a:defRPr sz="2400">
                <a:solidFill>
                  <a:schemeClr val="tx1"/>
                </a:solidFill>
                <a:latin typeface="Arial" charset="0"/>
              </a:defRPr>
            </a:lvl9pPr>
          </a:lstStyle>
          <a:p>
            <a:pPr marL="0" marR="0" lvl="0" indent="0" algn="ctr" defTabSz="8143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Antiquity</a:t>
            </a:r>
          </a:p>
        </p:txBody>
      </p:sp>
      <p:sp>
        <p:nvSpPr>
          <p:cNvPr id="1423385" name="Text Box 25"/>
          <p:cNvSpPr txBox="1">
            <a:spLocks noChangeArrowheads="1"/>
          </p:cNvSpPr>
          <p:nvPr/>
        </p:nvSpPr>
        <p:spPr bwMode="auto">
          <a:xfrm>
            <a:off x="7015700" y="2000511"/>
            <a:ext cx="1345662" cy="32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spAutoFit/>
          </a:bodyPr>
          <a:lstStyle>
            <a:lvl1pPr algn="l" defTabSz="814388">
              <a:defRPr sz="2400">
                <a:solidFill>
                  <a:schemeClr val="tx1"/>
                </a:solidFill>
                <a:latin typeface="Arial" charset="0"/>
              </a:defRPr>
            </a:lvl1pPr>
            <a:lvl2pPr algn="l" defTabSz="814388">
              <a:defRPr sz="2400">
                <a:solidFill>
                  <a:schemeClr val="tx1"/>
                </a:solidFill>
                <a:latin typeface="Arial" charset="0"/>
              </a:defRPr>
            </a:lvl2pPr>
            <a:lvl3pPr algn="l" defTabSz="814388">
              <a:defRPr sz="2400">
                <a:solidFill>
                  <a:schemeClr val="tx1"/>
                </a:solidFill>
                <a:latin typeface="Arial" charset="0"/>
              </a:defRPr>
            </a:lvl3pPr>
            <a:lvl4pPr algn="l" defTabSz="814388">
              <a:defRPr sz="2400">
                <a:solidFill>
                  <a:schemeClr val="tx1"/>
                </a:solidFill>
                <a:latin typeface="Arial" charset="0"/>
              </a:defRPr>
            </a:lvl4pPr>
            <a:lvl5pPr algn="l" defTabSz="814388">
              <a:defRPr sz="2400">
                <a:solidFill>
                  <a:schemeClr val="tx1"/>
                </a:solidFill>
                <a:latin typeface="Arial" charset="0"/>
              </a:defRPr>
            </a:lvl5pPr>
            <a:lvl6pPr defTabSz="814388" eaLnBrk="0" fontAlgn="base" hangingPunct="0">
              <a:spcBef>
                <a:spcPct val="0"/>
              </a:spcBef>
              <a:spcAft>
                <a:spcPct val="0"/>
              </a:spcAft>
              <a:defRPr sz="2400">
                <a:solidFill>
                  <a:schemeClr val="tx1"/>
                </a:solidFill>
                <a:latin typeface="Arial" charset="0"/>
              </a:defRPr>
            </a:lvl6pPr>
            <a:lvl7pPr defTabSz="814388" eaLnBrk="0" fontAlgn="base" hangingPunct="0">
              <a:spcBef>
                <a:spcPct val="0"/>
              </a:spcBef>
              <a:spcAft>
                <a:spcPct val="0"/>
              </a:spcAft>
              <a:defRPr sz="2400">
                <a:solidFill>
                  <a:schemeClr val="tx1"/>
                </a:solidFill>
                <a:latin typeface="Arial" charset="0"/>
              </a:defRPr>
            </a:lvl7pPr>
            <a:lvl8pPr defTabSz="814388" eaLnBrk="0" fontAlgn="base" hangingPunct="0">
              <a:spcBef>
                <a:spcPct val="0"/>
              </a:spcBef>
              <a:spcAft>
                <a:spcPct val="0"/>
              </a:spcAft>
              <a:defRPr sz="2400">
                <a:solidFill>
                  <a:schemeClr val="tx1"/>
                </a:solidFill>
                <a:latin typeface="Arial" charset="0"/>
              </a:defRPr>
            </a:lvl8pPr>
            <a:lvl9pPr defTabSz="814388" eaLnBrk="0" fontAlgn="base" hangingPunct="0">
              <a:spcBef>
                <a:spcPct val="0"/>
              </a:spcBef>
              <a:spcAft>
                <a:spcPct val="0"/>
              </a:spcAft>
              <a:defRPr sz="2400">
                <a:solidFill>
                  <a:schemeClr val="tx1"/>
                </a:solidFill>
                <a:latin typeface="Arial" charset="0"/>
              </a:defRPr>
            </a:lvl9pPr>
          </a:lstStyle>
          <a:p>
            <a:pPr marL="0" marR="0" lvl="0" indent="0" algn="ctr" defTabSz="8143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21</a:t>
            </a:r>
            <a:r>
              <a:rPr kumimoji="0" lang="en-US" sz="1600" b="1" i="0" u="none" strike="noStrike" kern="1200" cap="none" spc="0" normalizeH="0" baseline="30000" noProof="0" dirty="0">
                <a:ln>
                  <a:noFill/>
                </a:ln>
                <a:solidFill>
                  <a:prstClr val="black"/>
                </a:solidFill>
                <a:effectLst/>
                <a:uLnTx/>
                <a:uFillTx/>
                <a:latin typeface="Arial" charset="0"/>
                <a:ea typeface="+mn-ea"/>
                <a:cs typeface="+mn-cs"/>
              </a:rPr>
              <a:t>st</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 Century</a:t>
            </a:r>
          </a:p>
        </p:txBody>
      </p:sp>
      <p:sp>
        <p:nvSpPr>
          <p:cNvPr id="1423386" name="Text Box 26"/>
          <p:cNvSpPr txBox="1">
            <a:spLocks noChangeArrowheads="1"/>
          </p:cNvSpPr>
          <p:nvPr/>
        </p:nvSpPr>
        <p:spPr bwMode="auto">
          <a:xfrm>
            <a:off x="2714545" y="2057400"/>
            <a:ext cx="1417798" cy="32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spAutoFit/>
          </a:bodyPr>
          <a:lstStyle>
            <a:lvl1pPr algn="l" defTabSz="814388">
              <a:defRPr sz="2400">
                <a:solidFill>
                  <a:schemeClr val="tx1"/>
                </a:solidFill>
                <a:latin typeface="Arial" charset="0"/>
              </a:defRPr>
            </a:lvl1pPr>
            <a:lvl2pPr algn="l" defTabSz="814388">
              <a:defRPr sz="2400">
                <a:solidFill>
                  <a:schemeClr val="tx1"/>
                </a:solidFill>
                <a:latin typeface="Arial" charset="0"/>
              </a:defRPr>
            </a:lvl2pPr>
            <a:lvl3pPr algn="l" defTabSz="814388">
              <a:defRPr sz="2400">
                <a:solidFill>
                  <a:schemeClr val="tx1"/>
                </a:solidFill>
                <a:latin typeface="Arial" charset="0"/>
              </a:defRPr>
            </a:lvl3pPr>
            <a:lvl4pPr algn="l" defTabSz="814388">
              <a:defRPr sz="2400">
                <a:solidFill>
                  <a:schemeClr val="tx1"/>
                </a:solidFill>
                <a:latin typeface="Arial" charset="0"/>
              </a:defRPr>
            </a:lvl4pPr>
            <a:lvl5pPr algn="l" defTabSz="814388">
              <a:defRPr sz="2400">
                <a:solidFill>
                  <a:schemeClr val="tx1"/>
                </a:solidFill>
                <a:latin typeface="Arial" charset="0"/>
              </a:defRPr>
            </a:lvl5pPr>
            <a:lvl6pPr defTabSz="814388" eaLnBrk="0" fontAlgn="base" hangingPunct="0">
              <a:spcBef>
                <a:spcPct val="0"/>
              </a:spcBef>
              <a:spcAft>
                <a:spcPct val="0"/>
              </a:spcAft>
              <a:defRPr sz="2400">
                <a:solidFill>
                  <a:schemeClr val="tx1"/>
                </a:solidFill>
                <a:latin typeface="Arial" charset="0"/>
              </a:defRPr>
            </a:lvl6pPr>
            <a:lvl7pPr defTabSz="814388" eaLnBrk="0" fontAlgn="base" hangingPunct="0">
              <a:spcBef>
                <a:spcPct val="0"/>
              </a:spcBef>
              <a:spcAft>
                <a:spcPct val="0"/>
              </a:spcAft>
              <a:defRPr sz="2400">
                <a:solidFill>
                  <a:schemeClr val="tx1"/>
                </a:solidFill>
                <a:latin typeface="Arial" charset="0"/>
              </a:defRPr>
            </a:lvl7pPr>
            <a:lvl8pPr defTabSz="814388" eaLnBrk="0" fontAlgn="base" hangingPunct="0">
              <a:spcBef>
                <a:spcPct val="0"/>
              </a:spcBef>
              <a:spcAft>
                <a:spcPct val="0"/>
              </a:spcAft>
              <a:defRPr sz="2400">
                <a:solidFill>
                  <a:schemeClr val="tx1"/>
                </a:solidFill>
                <a:latin typeface="Arial" charset="0"/>
              </a:defRPr>
            </a:lvl8pPr>
            <a:lvl9pPr defTabSz="814388" eaLnBrk="0" fontAlgn="base" hangingPunct="0">
              <a:spcBef>
                <a:spcPct val="0"/>
              </a:spcBef>
              <a:spcAft>
                <a:spcPct val="0"/>
              </a:spcAft>
              <a:defRPr sz="2400">
                <a:solidFill>
                  <a:schemeClr val="tx1"/>
                </a:solidFill>
                <a:latin typeface="Arial" charset="0"/>
              </a:defRPr>
            </a:lvl9pPr>
          </a:lstStyle>
          <a:p>
            <a:pPr marL="0" marR="0" lvl="0" indent="0" algn="ctr" defTabSz="8143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mn-cs"/>
              </a:rPr>
              <a:t>Renaissance</a:t>
            </a:r>
          </a:p>
        </p:txBody>
      </p:sp>
      <p:sp>
        <p:nvSpPr>
          <p:cNvPr id="1423387" name="Text Box 27"/>
          <p:cNvSpPr txBox="1">
            <a:spLocks noChangeArrowheads="1"/>
          </p:cNvSpPr>
          <p:nvPr/>
        </p:nvSpPr>
        <p:spPr bwMode="auto">
          <a:xfrm>
            <a:off x="4953000" y="1981200"/>
            <a:ext cx="1385888" cy="32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lIns="82124" tIns="41061" rIns="82124" bIns="41061">
            <a:spAutoFit/>
          </a:bodyPr>
          <a:lstStyle>
            <a:lvl1pPr algn="l" defTabSz="814388">
              <a:defRPr sz="2400">
                <a:solidFill>
                  <a:schemeClr val="tx1"/>
                </a:solidFill>
                <a:latin typeface="Arial" charset="0"/>
              </a:defRPr>
            </a:lvl1pPr>
            <a:lvl2pPr algn="l" defTabSz="814388">
              <a:defRPr sz="2400">
                <a:solidFill>
                  <a:schemeClr val="tx1"/>
                </a:solidFill>
                <a:latin typeface="Arial" charset="0"/>
              </a:defRPr>
            </a:lvl2pPr>
            <a:lvl3pPr algn="l" defTabSz="814388">
              <a:defRPr sz="2400">
                <a:solidFill>
                  <a:schemeClr val="tx1"/>
                </a:solidFill>
                <a:latin typeface="Arial" charset="0"/>
              </a:defRPr>
            </a:lvl3pPr>
            <a:lvl4pPr algn="l" defTabSz="814388">
              <a:defRPr sz="2400">
                <a:solidFill>
                  <a:schemeClr val="tx1"/>
                </a:solidFill>
                <a:latin typeface="Arial" charset="0"/>
              </a:defRPr>
            </a:lvl4pPr>
            <a:lvl5pPr algn="l" defTabSz="814388">
              <a:defRPr sz="2400">
                <a:solidFill>
                  <a:schemeClr val="tx1"/>
                </a:solidFill>
                <a:latin typeface="Arial" charset="0"/>
              </a:defRPr>
            </a:lvl5pPr>
            <a:lvl6pPr defTabSz="814388" eaLnBrk="0" fontAlgn="base" hangingPunct="0">
              <a:spcBef>
                <a:spcPct val="0"/>
              </a:spcBef>
              <a:spcAft>
                <a:spcPct val="0"/>
              </a:spcAft>
              <a:defRPr sz="2400">
                <a:solidFill>
                  <a:schemeClr val="tx1"/>
                </a:solidFill>
                <a:latin typeface="Arial" charset="0"/>
              </a:defRPr>
            </a:lvl6pPr>
            <a:lvl7pPr defTabSz="814388" eaLnBrk="0" fontAlgn="base" hangingPunct="0">
              <a:spcBef>
                <a:spcPct val="0"/>
              </a:spcBef>
              <a:spcAft>
                <a:spcPct val="0"/>
              </a:spcAft>
              <a:defRPr sz="2400">
                <a:solidFill>
                  <a:schemeClr val="tx1"/>
                </a:solidFill>
                <a:latin typeface="Arial" charset="0"/>
              </a:defRPr>
            </a:lvl7pPr>
            <a:lvl8pPr defTabSz="814388" eaLnBrk="0" fontAlgn="base" hangingPunct="0">
              <a:spcBef>
                <a:spcPct val="0"/>
              </a:spcBef>
              <a:spcAft>
                <a:spcPct val="0"/>
              </a:spcAft>
              <a:defRPr sz="2400">
                <a:solidFill>
                  <a:schemeClr val="tx1"/>
                </a:solidFill>
                <a:latin typeface="Arial" charset="0"/>
              </a:defRPr>
            </a:lvl8pPr>
            <a:lvl9pPr defTabSz="814388" eaLnBrk="0" fontAlgn="base" hangingPunct="0">
              <a:spcBef>
                <a:spcPct val="0"/>
              </a:spcBef>
              <a:spcAft>
                <a:spcPct val="0"/>
              </a:spcAft>
              <a:defRPr sz="2400">
                <a:solidFill>
                  <a:schemeClr val="tx1"/>
                </a:solidFill>
                <a:latin typeface="Arial" charset="0"/>
              </a:defRPr>
            </a:lvl9pPr>
          </a:lstStyle>
          <a:p>
            <a:pPr marL="0" marR="0" lvl="0" indent="0" algn="ctr" defTabSz="8143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20</a:t>
            </a:r>
            <a:r>
              <a:rPr kumimoji="0" lang="en-US" sz="1600" b="1" i="0" u="none" strike="noStrike" kern="1200" cap="none" spc="0" normalizeH="0" baseline="30000" noProof="0" dirty="0">
                <a:ln>
                  <a:noFill/>
                </a:ln>
                <a:solidFill>
                  <a:prstClr val="black"/>
                </a:solidFill>
                <a:effectLst/>
                <a:uLnTx/>
                <a:uFillTx/>
                <a:latin typeface="Arial" charset="0"/>
                <a:ea typeface="+mn-ea"/>
                <a:cs typeface="+mn-cs"/>
              </a:rPr>
              <a:t>th</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 Century</a:t>
            </a:r>
          </a:p>
        </p:txBody>
      </p:sp>
      <p:pic>
        <p:nvPicPr>
          <p:cNvPr id="1423388" name="Picture 2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352800" y="5689600"/>
            <a:ext cx="9144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pic>
        <p:nvPicPr>
          <p:cNvPr id="1423389" name="Picture 29"/>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219200" y="51054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pic>
        <p:nvPicPr>
          <p:cNvPr id="1423390" name="Picture 30" descr="Radio Old MRj03140850000"/>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966045" y="5864622"/>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423392" name="Picture 32" descr="Old TV cropped"/>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715000" y="5562600"/>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423393" name="Picture 33" descr="car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815492" y="5295106"/>
            <a:ext cx="814388" cy="534988"/>
          </a:xfrm>
          <a:prstGeom prst="rect">
            <a:avLst/>
          </a:prstGeom>
          <a:noFill/>
          <a:extLst>
            <a:ext uri="{909E8E84-426E-40DD-AFC4-6F175D3DCCD1}">
              <a14:hiddenFill xmlns:a14="http://schemas.microsoft.com/office/drawing/2010/main">
                <a:solidFill>
                  <a:srgbClr val="FFFFFF"/>
                </a:solidFill>
              </a14:hiddenFill>
            </a:ext>
          </a:extLst>
        </p:spPr>
      </p:pic>
      <p:pic>
        <p:nvPicPr>
          <p:cNvPr id="1423394" name="Picture 34" descr="airplane in the sky"/>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674944" y="4642046"/>
            <a:ext cx="782638" cy="527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84DA11-2EED-4676-8982-2F74B38FEF99}"/>
              </a:ext>
            </a:extLst>
          </p:cNvPr>
          <p:cNvSpPr>
            <a:spLocks noGrp="1"/>
          </p:cNvSpPr>
          <p:nvPr>
            <p:ph type="title"/>
          </p:nvPr>
        </p:nvSpPr>
        <p:spPr/>
        <p:txBody>
          <a:bodyPr>
            <a:normAutofit fontScale="90000"/>
          </a:bodyPr>
          <a:lstStyle/>
          <a:p>
            <a:r>
              <a:rPr lang="en-US" sz="4000" dirty="0"/>
              <a:t>Communication</a:t>
            </a:r>
          </a:p>
        </p:txBody>
      </p:sp>
      <p:pic>
        <p:nvPicPr>
          <p:cNvPr id="3" name="Picture 2">
            <a:extLst>
              <a:ext uri="{FF2B5EF4-FFF2-40B4-BE49-F238E27FC236}">
                <a16:creationId xmlns:a16="http://schemas.microsoft.com/office/drawing/2014/main" id="{69CF9195-2630-4AD1-B38C-C234B0D29B7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flipH="1">
            <a:off x="8139636" y="2552750"/>
            <a:ext cx="376478" cy="701209"/>
          </a:xfrm>
          <a:prstGeom prst="rect">
            <a:avLst/>
          </a:prstGeom>
        </p:spPr>
      </p:pic>
      <p:pic>
        <p:nvPicPr>
          <p:cNvPr id="4" name="Picture 3">
            <a:extLst>
              <a:ext uri="{FF2B5EF4-FFF2-40B4-BE49-F238E27FC236}">
                <a16:creationId xmlns:a16="http://schemas.microsoft.com/office/drawing/2014/main" id="{6632EDA9-EE93-8EC0-A58B-5550337E308C}"/>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7015700" y="4519076"/>
            <a:ext cx="1278843" cy="1096448"/>
          </a:xfrm>
          <a:prstGeom prst="rect">
            <a:avLst/>
          </a:prstGeom>
        </p:spPr>
      </p:pic>
      <p:sp>
        <p:nvSpPr>
          <p:cNvPr id="5" name="TextBox 4">
            <a:extLst>
              <a:ext uri="{FF2B5EF4-FFF2-40B4-BE49-F238E27FC236}">
                <a16:creationId xmlns:a16="http://schemas.microsoft.com/office/drawing/2014/main" id="{3F0BBD64-1AB4-40FF-CED6-3BDC270C0300}"/>
              </a:ext>
            </a:extLst>
          </p:cNvPr>
          <p:cNvSpPr txBox="1"/>
          <p:nvPr/>
        </p:nvSpPr>
        <p:spPr>
          <a:xfrm>
            <a:off x="398115" y="6442597"/>
            <a:ext cx="39463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18"/>
              </a:rPr>
              <a:t>Charles.Fadel@CurriculumRedesign.org</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734062261"/>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4CDFB-CF10-B70C-FF46-FC9F355A9B2A}"/>
            </a:ext>
          </a:extLst>
        </p:cNvPr>
        <p:cNvGrpSpPr/>
        <p:nvPr/>
      </p:nvGrpSpPr>
      <p:grpSpPr>
        <a:xfrm>
          <a:off x="0" y="0"/>
          <a:ext cx="0" cy="0"/>
          <a:chOff x="0" y="0"/>
          <a:chExt cx="0" cy="0"/>
        </a:xfrm>
      </p:grpSpPr>
      <p:sp>
        <p:nvSpPr>
          <p:cNvPr id="1423362" name="Rectangle 2">
            <a:extLst>
              <a:ext uri="{FF2B5EF4-FFF2-40B4-BE49-F238E27FC236}">
                <a16:creationId xmlns:a16="http://schemas.microsoft.com/office/drawing/2014/main" id="{38DD4ACF-0903-90EE-928B-FCC5A2D03964}"/>
              </a:ext>
            </a:extLst>
          </p:cNvPr>
          <p:cNvSpPr>
            <a:spLocks noChangeArrowheads="1"/>
          </p:cNvSpPr>
          <p:nvPr/>
        </p:nvSpPr>
        <p:spPr bwMode="auto">
          <a:xfrm>
            <a:off x="4724400" y="1646238"/>
            <a:ext cx="1774825" cy="4754562"/>
          </a:xfrm>
          <a:prstGeom prst="rect">
            <a:avLst/>
          </a:prstGeom>
          <a:gradFill rotWithShape="1">
            <a:gsLst>
              <a:gs pos="0">
                <a:schemeClr val="bg1">
                  <a:alpha val="70000"/>
                </a:schemeClr>
              </a:gs>
              <a:gs pos="100000">
                <a:srgbClr val="336599">
                  <a:alpha val="78999"/>
                </a:srgbClr>
              </a:gs>
            </a:gsLst>
            <a:lin ang="5400000" scaled="1"/>
          </a:gradFill>
          <a:ln>
            <a:noFill/>
          </a:ln>
          <a:effectLst/>
          <a:extLst>
            <a:ext uri="{91240B29-F687-4F45-9708-019B960494DF}">
              <a14:hiddenLine xmlns:a14="http://schemas.microsoft.com/office/drawing/2010/main" w="9525" algn="ctr">
                <a:solidFill>
                  <a:srgbClr val="4798AB"/>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363" name="Rectangle 3">
            <a:extLst>
              <a:ext uri="{FF2B5EF4-FFF2-40B4-BE49-F238E27FC236}">
                <a16:creationId xmlns:a16="http://schemas.microsoft.com/office/drawing/2014/main" id="{8C6ED851-601D-D6DF-C038-3B990BE7D62F}"/>
              </a:ext>
            </a:extLst>
          </p:cNvPr>
          <p:cNvSpPr>
            <a:spLocks noChangeArrowheads="1"/>
          </p:cNvSpPr>
          <p:nvPr/>
        </p:nvSpPr>
        <p:spPr bwMode="auto">
          <a:xfrm>
            <a:off x="457200" y="1646238"/>
            <a:ext cx="1774825" cy="4754562"/>
          </a:xfrm>
          <a:prstGeom prst="rect">
            <a:avLst/>
          </a:prstGeom>
          <a:gradFill rotWithShape="1">
            <a:gsLst>
              <a:gs pos="0">
                <a:schemeClr val="bg1">
                  <a:alpha val="70000"/>
                </a:schemeClr>
              </a:gs>
              <a:gs pos="100000">
                <a:srgbClr val="C3C16F">
                  <a:alpha val="78999"/>
                </a:srgbClr>
              </a:gs>
            </a:gsLst>
            <a:lin ang="5400000" scaled="1"/>
          </a:gradFill>
          <a:ln>
            <a:noFill/>
          </a:ln>
          <a:effectLst/>
          <a:extLst>
            <a:ext uri="{91240B29-F687-4F45-9708-019B960494DF}">
              <a14:hiddenLine xmlns:a14="http://schemas.microsoft.com/office/drawing/2010/main" w="9525" algn="ctr">
                <a:solidFill>
                  <a:srgbClr val="4798AB"/>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364" name="Rectangle 4">
            <a:extLst>
              <a:ext uri="{FF2B5EF4-FFF2-40B4-BE49-F238E27FC236}">
                <a16:creationId xmlns:a16="http://schemas.microsoft.com/office/drawing/2014/main" id="{96758AF0-4EE4-887D-AFF5-CFF0098470A7}"/>
              </a:ext>
            </a:extLst>
          </p:cNvPr>
          <p:cNvSpPr>
            <a:spLocks noChangeArrowheads="1"/>
          </p:cNvSpPr>
          <p:nvPr/>
        </p:nvSpPr>
        <p:spPr bwMode="auto">
          <a:xfrm>
            <a:off x="6805613" y="1644650"/>
            <a:ext cx="1774825" cy="4754563"/>
          </a:xfrm>
          <a:prstGeom prst="rect">
            <a:avLst/>
          </a:prstGeom>
          <a:gradFill rotWithShape="1">
            <a:gsLst>
              <a:gs pos="0">
                <a:schemeClr val="bg1">
                  <a:alpha val="70000"/>
                </a:schemeClr>
              </a:gs>
              <a:gs pos="100000">
                <a:srgbClr val="336599">
                  <a:alpha val="78999"/>
                </a:srgbClr>
              </a:gs>
            </a:gsLst>
            <a:lin ang="5400000" scaled="1"/>
          </a:gradFill>
          <a:ln>
            <a:noFill/>
          </a:ln>
          <a:effectLst/>
          <a:extLst>
            <a:ext uri="{91240B29-F687-4F45-9708-019B960494DF}">
              <a14:hiddenLine xmlns:a14="http://schemas.microsoft.com/office/drawing/2010/main" w="9525" algn="ctr">
                <a:solidFill>
                  <a:srgbClr val="4798AB"/>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365" name="Rectangle 5">
            <a:extLst>
              <a:ext uri="{FF2B5EF4-FFF2-40B4-BE49-F238E27FC236}">
                <a16:creationId xmlns:a16="http://schemas.microsoft.com/office/drawing/2014/main" id="{3E313E09-9691-737B-C466-48C04584C066}"/>
              </a:ext>
            </a:extLst>
          </p:cNvPr>
          <p:cNvSpPr>
            <a:spLocks noChangeArrowheads="1"/>
          </p:cNvSpPr>
          <p:nvPr/>
        </p:nvSpPr>
        <p:spPr bwMode="auto">
          <a:xfrm>
            <a:off x="2576513" y="1649413"/>
            <a:ext cx="1774825" cy="4754562"/>
          </a:xfrm>
          <a:prstGeom prst="rect">
            <a:avLst/>
          </a:prstGeom>
          <a:gradFill rotWithShape="1">
            <a:gsLst>
              <a:gs pos="0">
                <a:schemeClr val="bg1">
                  <a:alpha val="70000"/>
                </a:schemeClr>
              </a:gs>
              <a:gs pos="100000">
                <a:srgbClr val="C3C16F">
                  <a:alpha val="78999"/>
                </a:srgbClr>
              </a:gs>
            </a:gsLst>
            <a:lin ang="5400000" scaled="1"/>
          </a:gradFill>
          <a:ln>
            <a:noFill/>
          </a:ln>
          <a:effectLst/>
          <a:extLst>
            <a:ext uri="{91240B29-F687-4F45-9708-019B960494DF}">
              <a14:hiddenLine xmlns:a14="http://schemas.microsoft.com/office/drawing/2010/main" w="9525" algn="ctr">
                <a:solidFill>
                  <a:srgbClr val="4798AB"/>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367" name="Line 7">
            <a:extLst>
              <a:ext uri="{FF2B5EF4-FFF2-40B4-BE49-F238E27FC236}">
                <a16:creationId xmlns:a16="http://schemas.microsoft.com/office/drawing/2014/main" id="{ADB68CC4-D609-8C2D-1914-88569A723958}"/>
              </a:ext>
            </a:extLst>
          </p:cNvPr>
          <p:cNvSpPr>
            <a:spLocks noChangeShapeType="1"/>
          </p:cNvSpPr>
          <p:nvPr/>
        </p:nvSpPr>
        <p:spPr bwMode="auto">
          <a:xfrm flipV="1">
            <a:off x="457200" y="1752600"/>
            <a:ext cx="0" cy="4648200"/>
          </a:xfrm>
          <a:prstGeom prst="line">
            <a:avLst/>
          </a:prstGeom>
          <a:noFill/>
          <a:ln w="38100">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025" tIns="36512" rIns="73025" bIns="3651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369" name="Text Box 9">
            <a:extLst>
              <a:ext uri="{FF2B5EF4-FFF2-40B4-BE49-F238E27FC236}">
                <a16:creationId xmlns:a16="http://schemas.microsoft.com/office/drawing/2014/main" id="{8AFE1A11-E10E-B4C5-FA5A-6945AC294B00}"/>
              </a:ext>
            </a:extLst>
          </p:cNvPr>
          <p:cNvSpPr txBox="1">
            <a:spLocks noChangeArrowheads="1"/>
          </p:cNvSpPr>
          <p:nvPr/>
        </p:nvSpPr>
        <p:spPr bwMode="auto">
          <a:xfrm>
            <a:off x="7924800" y="6400800"/>
            <a:ext cx="7191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Time</a:t>
            </a:r>
          </a:p>
        </p:txBody>
      </p:sp>
      <p:sp>
        <p:nvSpPr>
          <p:cNvPr id="1423370" name="Text Box 10">
            <a:extLst>
              <a:ext uri="{FF2B5EF4-FFF2-40B4-BE49-F238E27FC236}">
                <a16:creationId xmlns:a16="http://schemas.microsoft.com/office/drawing/2014/main" id="{ABF7DFC7-6F51-C5A5-7933-2CBFBF1B8317}"/>
              </a:ext>
            </a:extLst>
          </p:cNvPr>
          <p:cNvSpPr txBox="1">
            <a:spLocks noChangeArrowheads="1"/>
          </p:cNvSpPr>
          <p:nvPr/>
        </p:nvSpPr>
        <p:spPr bwMode="auto">
          <a:xfrm>
            <a:off x="76200" y="1066800"/>
            <a:ext cx="131923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Computing x Storage</a:t>
            </a:r>
          </a:p>
        </p:txBody>
      </p:sp>
      <p:pic>
        <p:nvPicPr>
          <p:cNvPr id="1423373" name="Picture 13" descr="desktop computer">
            <a:extLst>
              <a:ext uri="{FF2B5EF4-FFF2-40B4-BE49-F238E27FC236}">
                <a16:creationId xmlns:a16="http://schemas.microsoft.com/office/drawing/2014/main" id="{5A056FFA-03A4-0687-2D7C-59B55F74FD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45408" y="4176727"/>
            <a:ext cx="736600" cy="855662"/>
          </a:xfrm>
          <a:prstGeom prst="rect">
            <a:avLst/>
          </a:prstGeom>
          <a:noFill/>
          <a:extLst>
            <a:ext uri="{909E8E84-426E-40DD-AFC4-6F175D3DCCD1}">
              <a14:hiddenFill xmlns:a14="http://schemas.microsoft.com/office/drawing/2010/main">
                <a:solidFill>
                  <a:srgbClr val="FFFFFF"/>
                </a:solidFill>
              </a14:hiddenFill>
            </a:ext>
          </a:extLst>
        </p:spPr>
      </p:pic>
      <p:pic>
        <p:nvPicPr>
          <p:cNvPr id="1423381" name="Picture 21" descr="laptop approved with CCX">
            <a:extLst>
              <a:ext uri="{FF2B5EF4-FFF2-40B4-BE49-F238E27FC236}">
                <a16:creationId xmlns:a16="http://schemas.microsoft.com/office/drawing/2014/main" id="{5C12D91D-1112-ABAA-DAEE-E93758AB173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40987" y="4980933"/>
            <a:ext cx="1001713" cy="785813"/>
          </a:xfrm>
          <a:prstGeom prst="rect">
            <a:avLst/>
          </a:prstGeom>
          <a:noFill/>
          <a:extLst>
            <a:ext uri="{909E8E84-426E-40DD-AFC4-6F175D3DCCD1}">
              <a14:hiddenFill xmlns:a14="http://schemas.microsoft.com/office/drawing/2010/main">
                <a:solidFill>
                  <a:srgbClr val="FFFFFF"/>
                </a:solidFill>
              </a14:hiddenFill>
            </a:ext>
          </a:extLst>
        </p:spPr>
      </p:pic>
      <p:sp>
        <p:nvSpPr>
          <p:cNvPr id="1423384" name="Text Box 24">
            <a:extLst>
              <a:ext uri="{FF2B5EF4-FFF2-40B4-BE49-F238E27FC236}">
                <a16:creationId xmlns:a16="http://schemas.microsoft.com/office/drawing/2014/main" id="{885359BE-A487-5433-3EB2-7B7091DD1287}"/>
              </a:ext>
            </a:extLst>
          </p:cNvPr>
          <p:cNvSpPr txBox="1">
            <a:spLocks noChangeArrowheads="1"/>
          </p:cNvSpPr>
          <p:nvPr/>
        </p:nvSpPr>
        <p:spPr bwMode="auto">
          <a:xfrm>
            <a:off x="749385" y="1990725"/>
            <a:ext cx="1055519" cy="32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spAutoFit/>
          </a:bodyPr>
          <a:lstStyle>
            <a:lvl1pPr algn="l" defTabSz="814388">
              <a:defRPr sz="2400">
                <a:solidFill>
                  <a:schemeClr val="tx1"/>
                </a:solidFill>
                <a:latin typeface="Arial" charset="0"/>
              </a:defRPr>
            </a:lvl1pPr>
            <a:lvl2pPr algn="l" defTabSz="814388">
              <a:defRPr sz="2400">
                <a:solidFill>
                  <a:schemeClr val="tx1"/>
                </a:solidFill>
                <a:latin typeface="Arial" charset="0"/>
              </a:defRPr>
            </a:lvl2pPr>
            <a:lvl3pPr algn="l" defTabSz="814388">
              <a:defRPr sz="2400">
                <a:solidFill>
                  <a:schemeClr val="tx1"/>
                </a:solidFill>
                <a:latin typeface="Arial" charset="0"/>
              </a:defRPr>
            </a:lvl3pPr>
            <a:lvl4pPr algn="l" defTabSz="814388">
              <a:defRPr sz="2400">
                <a:solidFill>
                  <a:schemeClr val="tx1"/>
                </a:solidFill>
                <a:latin typeface="Arial" charset="0"/>
              </a:defRPr>
            </a:lvl4pPr>
            <a:lvl5pPr algn="l" defTabSz="814388">
              <a:defRPr sz="2400">
                <a:solidFill>
                  <a:schemeClr val="tx1"/>
                </a:solidFill>
                <a:latin typeface="Arial" charset="0"/>
              </a:defRPr>
            </a:lvl5pPr>
            <a:lvl6pPr defTabSz="814388" eaLnBrk="0" fontAlgn="base" hangingPunct="0">
              <a:spcBef>
                <a:spcPct val="0"/>
              </a:spcBef>
              <a:spcAft>
                <a:spcPct val="0"/>
              </a:spcAft>
              <a:defRPr sz="2400">
                <a:solidFill>
                  <a:schemeClr val="tx1"/>
                </a:solidFill>
                <a:latin typeface="Arial" charset="0"/>
              </a:defRPr>
            </a:lvl6pPr>
            <a:lvl7pPr defTabSz="814388" eaLnBrk="0" fontAlgn="base" hangingPunct="0">
              <a:spcBef>
                <a:spcPct val="0"/>
              </a:spcBef>
              <a:spcAft>
                <a:spcPct val="0"/>
              </a:spcAft>
              <a:defRPr sz="2400">
                <a:solidFill>
                  <a:schemeClr val="tx1"/>
                </a:solidFill>
                <a:latin typeface="Arial" charset="0"/>
              </a:defRPr>
            </a:lvl7pPr>
            <a:lvl8pPr defTabSz="814388" eaLnBrk="0" fontAlgn="base" hangingPunct="0">
              <a:spcBef>
                <a:spcPct val="0"/>
              </a:spcBef>
              <a:spcAft>
                <a:spcPct val="0"/>
              </a:spcAft>
              <a:defRPr sz="2400">
                <a:solidFill>
                  <a:schemeClr val="tx1"/>
                </a:solidFill>
                <a:latin typeface="Arial" charset="0"/>
              </a:defRPr>
            </a:lvl8pPr>
            <a:lvl9pPr defTabSz="814388" eaLnBrk="0" fontAlgn="base" hangingPunct="0">
              <a:spcBef>
                <a:spcPct val="0"/>
              </a:spcBef>
              <a:spcAft>
                <a:spcPct val="0"/>
              </a:spcAft>
              <a:defRPr sz="2400">
                <a:solidFill>
                  <a:schemeClr val="tx1"/>
                </a:solidFill>
                <a:latin typeface="Arial" charset="0"/>
              </a:defRPr>
            </a:lvl9pPr>
          </a:lstStyle>
          <a:p>
            <a:pPr marL="0" marR="0" lvl="0" indent="0" algn="ctr" defTabSz="8143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Antiquity</a:t>
            </a:r>
          </a:p>
        </p:txBody>
      </p:sp>
      <p:sp>
        <p:nvSpPr>
          <p:cNvPr id="1423385" name="Text Box 25">
            <a:extLst>
              <a:ext uri="{FF2B5EF4-FFF2-40B4-BE49-F238E27FC236}">
                <a16:creationId xmlns:a16="http://schemas.microsoft.com/office/drawing/2014/main" id="{57086BC1-2706-5204-8EC0-F6D10E9EDF20}"/>
              </a:ext>
            </a:extLst>
          </p:cNvPr>
          <p:cNvSpPr txBox="1">
            <a:spLocks noChangeArrowheads="1"/>
          </p:cNvSpPr>
          <p:nvPr/>
        </p:nvSpPr>
        <p:spPr bwMode="auto">
          <a:xfrm>
            <a:off x="7010400" y="1981200"/>
            <a:ext cx="1345662" cy="32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spAutoFit/>
          </a:bodyPr>
          <a:lstStyle>
            <a:lvl1pPr algn="l" defTabSz="814388">
              <a:defRPr sz="2400">
                <a:solidFill>
                  <a:schemeClr val="tx1"/>
                </a:solidFill>
                <a:latin typeface="Arial" charset="0"/>
              </a:defRPr>
            </a:lvl1pPr>
            <a:lvl2pPr algn="l" defTabSz="814388">
              <a:defRPr sz="2400">
                <a:solidFill>
                  <a:schemeClr val="tx1"/>
                </a:solidFill>
                <a:latin typeface="Arial" charset="0"/>
              </a:defRPr>
            </a:lvl2pPr>
            <a:lvl3pPr algn="l" defTabSz="814388">
              <a:defRPr sz="2400">
                <a:solidFill>
                  <a:schemeClr val="tx1"/>
                </a:solidFill>
                <a:latin typeface="Arial" charset="0"/>
              </a:defRPr>
            </a:lvl3pPr>
            <a:lvl4pPr algn="l" defTabSz="814388">
              <a:defRPr sz="2400">
                <a:solidFill>
                  <a:schemeClr val="tx1"/>
                </a:solidFill>
                <a:latin typeface="Arial" charset="0"/>
              </a:defRPr>
            </a:lvl4pPr>
            <a:lvl5pPr algn="l" defTabSz="814388">
              <a:defRPr sz="2400">
                <a:solidFill>
                  <a:schemeClr val="tx1"/>
                </a:solidFill>
                <a:latin typeface="Arial" charset="0"/>
              </a:defRPr>
            </a:lvl5pPr>
            <a:lvl6pPr defTabSz="814388" eaLnBrk="0" fontAlgn="base" hangingPunct="0">
              <a:spcBef>
                <a:spcPct val="0"/>
              </a:spcBef>
              <a:spcAft>
                <a:spcPct val="0"/>
              </a:spcAft>
              <a:defRPr sz="2400">
                <a:solidFill>
                  <a:schemeClr val="tx1"/>
                </a:solidFill>
                <a:latin typeface="Arial" charset="0"/>
              </a:defRPr>
            </a:lvl6pPr>
            <a:lvl7pPr defTabSz="814388" eaLnBrk="0" fontAlgn="base" hangingPunct="0">
              <a:spcBef>
                <a:spcPct val="0"/>
              </a:spcBef>
              <a:spcAft>
                <a:spcPct val="0"/>
              </a:spcAft>
              <a:defRPr sz="2400">
                <a:solidFill>
                  <a:schemeClr val="tx1"/>
                </a:solidFill>
                <a:latin typeface="Arial" charset="0"/>
              </a:defRPr>
            </a:lvl7pPr>
            <a:lvl8pPr defTabSz="814388" eaLnBrk="0" fontAlgn="base" hangingPunct="0">
              <a:spcBef>
                <a:spcPct val="0"/>
              </a:spcBef>
              <a:spcAft>
                <a:spcPct val="0"/>
              </a:spcAft>
              <a:defRPr sz="2400">
                <a:solidFill>
                  <a:schemeClr val="tx1"/>
                </a:solidFill>
                <a:latin typeface="Arial" charset="0"/>
              </a:defRPr>
            </a:lvl8pPr>
            <a:lvl9pPr defTabSz="814388" eaLnBrk="0" fontAlgn="base" hangingPunct="0">
              <a:spcBef>
                <a:spcPct val="0"/>
              </a:spcBef>
              <a:spcAft>
                <a:spcPct val="0"/>
              </a:spcAft>
              <a:defRPr sz="2400">
                <a:solidFill>
                  <a:schemeClr val="tx1"/>
                </a:solidFill>
                <a:latin typeface="Arial" charset="0"/>
              </a:defRPr>
            </a:lvl9pPr>
          </a:lstStyle>
          <a:p>
            <a:pPr marL="0" marR="0" lvl="0" indent="0" algn="ctr" defTabSz="8143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21</a:t>
            </a:r>
            <a:r>
              <a:rPr kumimoji="0" lang="en-US" sz="1600" b="1" i="0" u="none" strike="noStrike" kern="1200" cap="none" spc="0" normalizeH="0" baseline="30000" noProof="0" dirty="0">
                <a:ln>
                  <a:noFill/>
                </a:ln>
                <a:solidFill>
                  <a:prstClr val="black"/>
                </a:solidFill>
                <a:effectLst/>
                <a:uLnTx/>
                <a:uFillTx/>
                <a:latin typeface="Arial" charset="0"/>
                <a:ea typeface="+mn-ea"/>
                <a:cs typeface="+mn-cs"/>
              </a:rPr>
              <a:t>st</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 Century</a:t>
            </a:r>
          </a:p>
        </p:txBody>
      </p:sp>
      <p:sp>
        <p:nvSpPr>
          <p:cNvPr id="1423386" name="Text Box 26">
            <a:extLst>
              <a:ext uri="{FF2B5EF4-FFF2-40B4-BE49-F238E27FC236}">
                <a16:creationId xmlns:a16="http://schemas.microsoft.com/office/drawing/2014/main" id="{346F021E-36A8-1136-D5DA-F1EE3BE82FC7}"/>
              </a:ext>
            </a:extLst>
          </p:cNvPr>
          <p:cNvSpPr txBox="1">
            <a:spLocks noChangeArrowheads="1"/>
          </p:cNvSpPr>
          <p:nvPr/>
        </p:nvSpPr>
        <p:spPr bwMode="auto">
          <a:xfrm>
            <a:off x="2714545" y="2057400"/>
            <a:ext cx="1417798" cy="32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spAutoFit/>
          </a:bodyPr>
          <a:lstStyle>
            <a:lvl1pPr algn="l" defTabSz="814388">
              <a:defRPr sz="2400">
                <a:solidFill>
                  <a:schemeClr val="tx1"/>
                </a:solidFill>
                <a:latin typeface="Arial" charset="0"/>
              </a:defRPr>
            </a:lvl1pPr>
            <a:lvl2pPr algn="l" defTabSz="814388">
              <a:defRPr sz="2400">
                <a:solidFill>
                  <a:schemeClr val="tx1"/>
                </a:solidFill>
                <a:latin typeface="Arial" charset="0"/>
              </a:defRPr>
            </a:lvl2pPr>
            <a:lvl3pPr algn="l" defTabSz="814388">
              <a:defRPr sz="2400">
                <a:solidFill>
                  <a:schemeClr val="tx1"/>
                </a:solidFill>
                <a:latin typeface="Arial" charset="0"/>
              </a:defRPr>
            </a:lvl3pPr>
            <a:lvl4pPr algn="l" defTabSz="814388">
              <a:defRPr sz="2400">
                <a:solidFill>
                  <a:schemeClr val="tx1"/>
                </a:solidFill>
                <a:latin typeface="Arial" charset="0"/>
              </a:defRPr>
            </a:lvl4pPr>
            <a:lvl5pPr algn="l" defTabSz="814388">
              <a:defRPr sz="2400">
                <a:solidFill>
                  <a:schemeClr val="tx1"/>
                </a:solidFill>
                <a:latin typeface="Arial" charset="0"/>
              </a:defRPr>
            </a:lvl5pPr>
            <a:lvl6pPr defTabSz="814388" eaLnBrk="0" fontAlgn="base" hangingPunct="0">
              <a:spcBef>
                <a:spcPct val="0"/>
              </a:spcBef>
              <a:spcAft>
                <a:spcPct val="0"/>
              </a:spcAft>
              <a:defRPr sz="2400">
                <a:solidFill>
                  <a:schemeClr val="tx1"/>
                </a:solidFill>
                <a:latin typeface="Arial" charset="0"/>
              </a:defRPr>
            </a:lvl6pPr>
            <a:lvl7pPr defTabSz="814388" eaLnBrk="0" fontAlgn="base" hangingPunct="0">
              <a:spcBef>
                <a:spcPct val="0"/>
              </a:spcBef>
              <a:spcAft>
                <a:spcPct val="0"/>
              </a:spcAft>
              <a:defRPr sz="2400">
                <a:solidFill>
                  <a:schemeClr val="tx1"/>
                </a:solidFill>
                <a:latin typeface="Arial" charset="0"/>
              </a:defRPr>
            </a:lvl7pPr>
            <a:lvl8pPr defTabSz="814388" eaLnBrk="0" fontAlgn="base" hangingPunct="0">
              <a:spcBef>
                <a:spcPct val="0"/>
              </a:spcBef>
              <a:spcAft>
                <a:spcPct val="0"/>
              </a:spcAft>
              <a:defRPr sz="2400">
                <a:solidFill>
                  <a:schemeClr val="tx1"/>
                </a:solidFill>
                <a:latin typeface="Arial" charset="0"/>
              </a:defRPr>
            </a:lvl8pPr>
            <a:lvl9pPr defTabSz="814388" eaLnBrk="0" fontAlgn="base" hangingPunct="0">
              <a:spcBef>
                <a:spcPct val="0"/>
              </a:spcBef>
              <a:spcAft>
                <a:spcPct val="0"/>
              </a:spcAft>
              <a:defRPr sz="2400">
                <a:solidFill>
                  <a:schemeClr val="tx1"/>
                </a:solidFill>
                <a:latin typeface="Arial" charset="0"/>
              </a:defRPr>
            </a:lvl9pPr>
          </a:lstStyle>
          <a:p>
            <a:pPr marL="0" marR="0" lvl="0" indent="0" algn="ctr" defTabSz="8143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Renaissance</a:t>
            </a:r>
          </a:p>
        </p:txBody>
      </p:sp>
      <p:sp>
        <p:nvSpPr>
          <p:cNvPr id="1423387" name="Text Box 27">
            <a:extLst>
              <a:ext uri="{FF2B5EF4-FFF2-40B4-BE49-F238E27FC236}">
                <a16:creationId xmlns:a16="http://schemas.microsoft.com/office/drawing/2014/main" id="{0A878CA5-4E7B-721B-5553-53F28CB89FDC}"/>
              </a:ext>
            </a:extLst>
          </p:cNvPr>
          <p:cNvSpPr txBox="1">
            <a:spLocks noChangeArrowheads="1"/>
          </p:cNvSpPr>
          <p:nvPr/>
        </p:nvSpPr>
        <p:spPr bwMode="auto">
          <a:xfrm>
            <a:off x="4953000" y="1981200"/>
            <a:ext cx="1425492" cy="32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lIns="82124" tIns="41061" rIns="82124" bIns="41061">
            <a:spAutoFit/>
          </a:bodyPr>
          <a:lstStyle>
            <a:lvl1pPr algn="l" defTabSz="814388">
              <a:defRPr sz="2400">
                <a:solidFill>
                  <a:schemeClr val="tx1"/>
                </a:solidFill>
                <a:latin typeface="Arial" charset="0"/>
              </a:defRPr>
            </a:lvl1pPr>
            <a:lvl2pPr algn="l" defTabSz="814388">
              <a:defRPr sz="2400">
                <a:solidFill>
                  <a:schemeClr val="tx1"/>
                </a:solidFill>
                <a:latin typeface="Arial" charset="0"/>
              </a:defRPr>
            </a:lvl2pPr>
            <a:lvl3pPr algn="l" defTabSz="814388">
              <a:defRPr sz="2400">
                <a:solidFill>
                  <a:schemeClr val="tx1"/>
                </a:solidFill>
                <a:latin typeface="Arial" charset="0"/>
              </a:defRPr>
            </a:lvl3pPr>
            <a:lvl4pPr algn="l" defTabSz="814388">
              <a:defRPr sz="2400">
                <a:solidFill>
                  <a:schemeClr val="tx1"/>
                </a:solidFill>
                <a:latin typeface="Arial" charset="0"/>
              </a:defRPr>
            </a:lvl4pPr>
            <a:lvl5pPr algn="l" defTabSz="814388">
              <a:defRPr sz="2400">
                <a:solidFill>
                  <a:schemeClr val="tx1"/>
                </a:solidFill>
                <a:latin typeface="Arial" charset="0"/>
              </a:defRPr>
            </a:lvl5pPr>
            <a:lvl6pPr defTabSz="814388" eaLnBrk="0" fontAlgn="base" hangingPunct="0">
              <a:spcBef>
                <a:spcPct val="0"/>
              </a:spcBef>
              <a:spcAft>
                <a:spcPct val="0"/>
              </a:spcAft>
              <a:defRPr sz="2400">
                <a:solidFill>
                  <a:schemeClr val="tx1"/>
                </a:solidFill>
                <a:latin typeface="Arial" charset="0"/>
              </a:defRPr>
            </a:lvl6pPr>
            <a:lvl7pPr defTabSz="814388" eaLnBrk="0" fontAlgn="base" hangingPunct="0">
              <a:spcBef>
                <a:spcPct val="0"/>
              </a:spcBef>
              <a:spcAft>
                <a:spcPct val="0"/>
              </a:spcAft>
              <a:defRPr sz="2400">
                <a:solidFill>
                  <a:schemeClr val="tx1"/>
                </a:solidFill>
                <a:latin typeface="Arial" charset="0"/>
              </a:defRPr>
            </a:lvl7pPr>
            <a:lvl8pPr defTabSz="814388" eaLnBrk="0" fontAlgn="base" hangingPunct="0">
              <a:spcBef>
                <a:spcPct val="0"/>
              </a:spcBef>
              <a:spcAft>
                <a:spcPct val="0"/>
              </a:spcAft>
              <a:defRPr sz="2400">
                <a:solidFill>
                  <a:schemeClr val="tx1"/>
                </a:solidFill>
                <a:latin typeface="Arial" charset="0"/>
              </a:defRPr>
            </a:lvl8pPr>
            <a:lvl9pPr defTabSz="814388" eaLnBrk="0" fontAlgn="base" hangingPunct="0">
              <a:spcBef>
                <a:spcPct val="0"/>
              </a:spcBef>
              <a:spcAft>
                <a:spcPct val="0"/>
              </a:spcAft>
              <a:defRPr sz="2400">
                <a:solidFill>
                  <a:schemeClr val="tx1"/>
                </a:solidFill>
                <a:latin typeface="Arial" charset="0"/>
              </a:defRPr>
            </a:lvl9pPr>
          </a:lstStyle>
          <a:p>
            <a:pPr marL="0" marR="0" lvl="0" indent="0" algn="ctr" defTabSz="8143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20</a:t>
            </a:r>
            <a:r>
              <a:rPr kumimoji="0" lang="en-US" sz="1600" b="1" i="0" u="none" strike="noStrike" kern="1200" cap="none" spc="0" normalizeH="0" baseline="30000" noProof="0" dirty="0">
                <a:ln>
                  <a:noFill/>
                </a:ln>
                <a:solidFill>
                  <a:prstClr val="black"/>
                </a:solidFill>
                <a:effectLst/>
                <a:uLnTx/>
                <a:uFillTx/>
                <a:latin typeface="Arial" charset="0"/>
                <a:ea typeface="+mn-ea"/>
                <a:cs typeface="+mn-cs"/>
              </a:rPr>
              <a:t>th</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 Century</a:t>
            </a:r>
          </a:p>
        </p:txBody>
      </p:sp>
      <p:sp>
        <p:nvSpPr>
          <p:cNvPr id="2" name="Title 1">
            <a:extLst>
              <a:ext uri="{FF2B5EF4-FFF2-40B4-BE49-F238E27FC236}">
                <a16:creationId xmlns:a16="http://schemas.microsoft.com/office/drawing/2014/main" id="{36FBF6BA-C31E-081F-1202-A7EC10D89113}"/>
              </a:ext>
            </a:extLst>
          </p:cNvPr>
          <p:cNvSpPr>
            <a:spLocks noGrp="1"/>
          </p:cNvSpPr>
          <p:nvPr>
            <p:ph type="title"/>
          </p:nvPr>
        </p:nvSpPr>
        <p:spPr/>
        <p:txBody>
          <a:bodyPr>
            <a:normAutofit fontScale="90000"/>
          </a:bodyPr>
          <a:lstStyle/>
          <a:p>
            <a:r>
              <a:rPr lang="en-US" sz="4000" dirty="0"/>
              <a:t>Computing</a:t>
            </a:r>
          </a:p>
        </p:txBody>
      </p:sp>
      <p:pic>
        <p:nvPicPr>
          <p:cNvPr id="3" name="Picture 2">
            <a:extLst>
              <a:ext uri="{FF2B5EF4-FFF2-40B4-BE49-F238E27FC236}">
                <a16:creationId xmlns:a16="http://schemas.microsoft.com/office/drawing/2014/main" id="{4AADEECE-A632-EB44-0A1D-A25E949370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6995822" y="4655224"/>
            <a:ext cx="376478" cy="701209"/>
          </a:xfrm>
          <a:prstGeom prst="rect">
            <a:avLst/>
          </a:prstGeom>
        </p:spPr>
      </p:pic>
      <p:sp>
        <p:nvSpPr>
          <p:cNvPr id="4" name="Arc 3">
            <a:extLst>
              <a:ext uri="{FF2B5EF4-FFF2-40B4-BE49-F238E27FC236}">
                <a16:creationId xmlns:a16="http://schemas.microsoft.com/office/drawing/2014/main" id="{4C11B9D5-D4B1-0AED-8647-0D44CCD688BE}"/>
              </a:ext>
            </a:extLst>
          </p:cNvPr>
          <p:cNvSpPr/>
          <p:nvPr/>
        </p:nvSpPr>
        <p:spPr>
          <a:xfrm rot="5400000">
            <a:off x="1845741" y="-472975"/>
            <a:ext cx="5391672" cy="8077722"/>
          </a:xfrm>
          <a:prstGeom prst="arc">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778A7792-49C4-28A0-B7AB-F3E7ABDA021D}"/>
              </a:ext>
            </a:extLst>
          </p:cNvPr>
          <p:cNvCxnSpPr>
            <a:cxnSpLocks/>
            <a:stCxn id="4" idx="2"/>
            <a:endCxn id="1423367" idx="0"/>
          </p:cNvCxnSpPr>
          <p:nvPr/>
        </p:nvCxnSpPr>
        <p:spPr>
          <a:xfrm flipH="1">
            <a:off x="457200" y="6261722"/>
            <a:ext cx="4084377" cy="1390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F1C5865-6C45-515A-DB08-DD16DCC595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95822" y="3810443"/>
            <a:ext cx="1219198" cy="686138"/>
          </a:xfrm>
          <a:prstGeom prst="rect">
            <a:avLst/>
          </a:prstGeom>
        </p:spPr>
      </p:pic>
      <p:pic>
        <p:nvPicPr>
          <p:cNvPr id="14" name="Picture 13">
            <a:extLst>
              <a:ext uri="{FF2B5EF4-FFF2-40B4-BE49-F238E27FC236}">
                <a16:creationId xmlns:a16="http://schemas.microsoft.com/office/drawing/2014/main" id="{F14D9FF6-5E75-177C-59F7-350E70A598EA}"/>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889707" y="5171467"/>
            <a:ext cx="1077708" cy="757834"/>
          </a:xfrm>
          <a:prstGeom prst="rect">
            <a:avLst/>
          </a:prstGeom>
        </p:spPr>
      </p:pic>
      <p:pic>
        <p:nvPicPr>
          <p:cNvPr id="15" name="Picture 14">
            <a:extLst>
              <a:ext uri="{FF2B5EF4-FFF2-40B4-BE49-F238E27FC236}">
                <a16:creationId xmlns:a16="http://schemas.microsoft.com/office/drawing/2014/main" id="{8EAFA417-0456-68D5-5EA9-0D6AE83AB2D4}"/>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395431" y="5005829"/>
            <a:ext cx="772216" cy="736019"/>
          </a:xfrm>
          <a:prstGeom prst="rect">
            <a:avLst/>
          </a:prstGeom>
        </p:spPr>
      </p:pic>
      <p:pic>
        <p:nvPicPr>
          <p:cNvPr id="16" name="Picture 15">
            <a:extLst>
              <a:ext uri="{FF2B5EF4-FFF2-40B4-BE49-F238E27FC236}">
                <a16:creationId xmlns:a16="http://schemas.microsoft.com/office/drawing/2014/main" id="{2C1E1BAF-0EF1-EA6D-F432-928F5998058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34869" y="5334000"/>
            <a:ext cx="544580" cy="861047"/>
          </a:xfrm>
          <a:prstGeom prst="rect">
            <a:avLst/>
          </a:prstGeom>
        </p:spPr>
      </p:pic>
      <p:pic>
        <p:nvPicPr>
          <p:cNvPr id="17" name="Picture 16">
            <a:extLst>
              <a:ext uri="{FF2B5EF4-FFF2-40B4-BE49-F238E27FC236}">
                <a16:creationId xmlns:a16="http://schemas.microsoft.com/office/drawing/2014/main" id="{F95EE1D8-AA0C-C555-1581-4DF76273A763}"/>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2705902" y="4977393"/>
            <a:ext cx="1516045" cy="689264"/>
          </a:xfrm>
          <a:prstGeom prst="rect">
            <a:avLst/>
          </a:prstGeom>
        </p:spPr>
      </p:pic>
      <p:pic>
        <p:nvPicPr>
          <p:cNvPr id="18" name="Picture 17">
            <a:extLst>
              <a:ext uri="{FF2B5EF4-FFF2-40B4-BE49-F238E27FC236}">
                <a16:creationId xmlns:a16="http://schemas.microsoft.com/office/drawing/2014/main" id="{2843B76E-8341-9469-1FA5-6A0E238651A8}"/>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8085138" y="2601704"/>
            <a:ext cx="990600" cy="979696"/>
          </a:xfrm>
          <a:prstGeom prst="rect">
            <a:avLst/>
          </a:prstGeom>
        </p:spPr>
      </p:pic>
      <p:sp>
        <p:nvSpPr>
          <p:cNvPr id="5" name="Line 8">
            <a:extLst>
              <a:ext uri="{FF2B5EF4-FFF2-40B4-BE49-F238E27FC236}">
                <a16:creationId xmlns:a16="http://schemas.microsoft.com/office/drawing/2014/main" id="{60378B18-48DA-A08C-EE8F-A4B6B5BA32CA}"/>
              </a:ext>
            </a:extLst>
          </p:cNvPr>
          <p:cNvSpPr>
            <a:spLocks noChangeShapeType="1"/>
          </p:cNvSpPr>
          <p:nvPr/>
        </p:nvSpPr>
        <p:spPr bwMode="auto">
          <a:xfrm>
            <a:off x="495300" y="6399213"/>
            <a:ext cx="8153400" cy="0"/>
          </a:xfrm>
          <a:prstGeom prst="line">
            <a:avLst/>
          </a:prstGeom>
          <a:noFill/>
          <a:ln w="38100">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025" tIns="36512" rIns="73025" bIns="3651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E3D9750F-92B9-CCD4-1E65-D838C0BDA537}"/>
              </a:ext>
            </a:extLst>
          </p:cNvPr>
          <p:cNvSpPr txBox="1"/>
          <p:nvPr/>
        </p:nvSpPr>
        <p:spPr>
          <a:xfrm>
            <a:off x="398115" y="6442597"/>
            <a:ext cx="39463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12"/>
              </a:rPr>
              <a:t>Charles.Fadel@CurriculumRedesign.org</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599260617"/>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A6117-498A-4CD1-AE09-79081A657C65}"/>
            </a:ext>
          </a:extLst>
        </p:cNvPr>
        <p:cNvGrpSpPr/>
        <p:nvPr/>
      </p:nvGrpSpPr>
      <p:grpSpPr>
        <a:xfrm>
          <a:off x="0" y="0"/>
          <a:ext cx="0" cy="0"/>
          <a:chOff x="0" y="0"/>
          <a:chExt cx="0" cy="0"/>
        </a:xfrm>
      </p:grpSpPr>
      <p:sp>
        <p:nvSpPr>
          <p:cNvPr id="5" name="Rectangle 5">
            <a:extLst>
              <a:ext uri="{FF2B5EF4-FFF2-40B4-BE49-F238E27FC236}">
                <a16:creationId xmlns:a16="http://schemas.microsoft.com/office/drawing/2014/main" id="{AF795664-5F4A-99C0-6302-13BA36657604}"/>
              </a:ext>
            </a:extLst>
          </p:cNvPr>
          <p:cNvSpPr>
            <a:spLocks noChangeArrowheads="1"/>
          </p:cNvSpPr>
          <p:nvPr/>
        </p:nvSpPr>
        <p:spPr bwMode="auto">
          <a:xfrm>
            <a:off x="4686300" y="1644651"/>
            <a:ext cx="1774825" cy="4754562"/>
          </a:xfrm>
          <a:prstGeom prst="rect">
            <a:avLst/>
          </a:prstGeom>
          <a:gradFill rotWithShape="1">
            <a:gsLst>
              <a:gs pos="0">
                <a:schemeClr val="bg1">
                  <a:alpha val="70000"/>
                </a:schemeClr>
              </a:gs>
              <a:gs pos="100000">
                <a:srgbClr val="C3C16F">
                  <a:alpha val="78999"/>
                </a:srgbClr>
              </a:gs>
            </a:gsLst>
            <a:lin ang="5400000" scaled="1"/>
          </a:gradFill>
          <a:ln>
            <a:noFill/>
          </a:ln>
          <a:effectLst/>
          <a:extLst>
            <a:ext uri="{91240B29-F687-4F45-9708-019B960494DF}">
              <a14:hiddenLine xmlns:a14="http://schemas.microsoft.com/office/drawing/2010/main" w="9525" algn="ctr">
                <a:solidFill>
                  <a:srgbClr val="4798AB"/>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363" name="Rectangle 3">
            <a:extLst>
              <a:ext uri="{FF2B5EF4-FFF2-40B4-BE49-F238E27FC236}">
                <a16:creationId xmlns:a16="http://schemas.microsoft.com/office/drawing/2014/main" id="{E9B830EB-9B1B-144D-C9D9-E773F1576B88}"/>
              </a:ext>
            </a:extLst>
          </p:cNvPr>
          <p:cNvSpPr>
            <a:spLocks noChangeArrowheads="1"/>
          </p:cNvSpPr>
          <p:nvPr/>
        </p:nvSpPr>
        <p:spPr bwMode="auto">
          <a:xfrm>
            <a:off x="457200" y="1646238"/>
            <a:ext cx="1774825" cy="4754562"/>
          </a:xfrm>
          <a:prstGeom prst="rect">
            <a:avLst/>
          </a:prstGeom>
          <a:gradFill rotWithShape="1">
            <a:gsLst>
              <a:gs pos="0">
                <a:schemeClr val="bg1">
                  <a:alpha val="70000"/>
                </a:schemeClr>
              </a:gs>
              <a:gs pos="100000">
                <a:srgbClr val="C3C16F">
                  <a:alpha val="78999"/>
                </a:srgbClr>
              </a:gs>
            </a:gsLst>
            <a:lin ang="5400000" scaled="1"/>
          </a:gradFill>
          <a:ln>
            <a:noFill/>
          </a:ln>
          <a:effectLst/>
          <a:extLst>
            <a:ext uri="{91240B29-F687-4F45-9708-019B960494DF}">
              <a14:hiddenLine xmlns:a14="http://schemas.microsoft.com/office/drawing/2010/main" w="9525" algn="ctr">
                <a:solidFill>
                  <a:srgbClr val="4798AB"/>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364" name="Rectangle 4">
            <a:extLst>
              <a:ext uri="{FF2B5EF4-FFF2-40B4-BE49-F238E27FC236}">
                <a16:creationId xmlns:a16="http://schemas.microsoft.com/office/drawing/2014/main" id="{B70CA5DC-D286-1164-65BC-9B8E9A296DF9}"/>
              </a:ext>
            </a:extLst>
          </p:cNvPr>
          <p:cNvSpPr>
            <a:spLocks noChangeArrowheads="1"/>
          </p:cNvSpPr>
          <p:nvPr/>
        </p:nvSpPr>
        <p:spPr bwMode="auto">
          <a:xfrm>
            <a:off x="6805613" y="1644650"/>
            <a:ext cx="1774825" cy="4754563"/>
          </a:xfrm>
          <a:prstGeom prst="rect">
            <a:avLst/>
          </a:prstGeom>
          <a:gradFill rotWithShape="1">
            <a:gsLst>
              <a:gs pos="0">
                <a:schemeClr val="bg1">
                  <a:alpha val="70000"/>
                </a:schemeClr>
              </a:gs>
              <a:gs pos="100000">
                <a:srgbClr val="336599">
                  <a:alpha val="78999"/>
                </a:srgbClr>
              </a:gs>
            </a:gsLst>
            <a:lin ang="5400000" scaled="1"/>
          </a:gradFill>
          <a:ln>
            <a:noFill/>
          </a:ln>
          <a:effectLst/>
          <a:extLst>
            <a:ext uri="{91240B29-F687-4F45-9708-019B960494DF}">
              <a14:hiddenLine xmlns:a14="http://schemas.microsoft.com/office/drawing/2010/main" w="9525" algn="ctr">
                <a:solidFill>
                  <a:srgbClr val="4798AB"/>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365" name="Rectangle 5">
            <a:extLst>
              <a:ext uri="{FF2B5EF4-FFF2-40B4-BE49-F238E27FC236}">
                <a16:creationId xmlns:a16="http://schemas.microsoft.com/office/drawing/2014/main" id="{7061CB7E-CFD8-C5F1-4FCE-6A046041C472}"/>
              </a:ext>
            </a:extLst>
          </p:cNvPr>
          <p:cNvSpPr>
            <a:spLocks noChangeArrowheads="1"/>
          </p:cNvSpPr>
          <p:nvPr/>
        </p:nvSpPr>
        <p:spPr bwMode="auto">
          <a:xfrm>
            <a:off x="2576513" y="1649413"/>
            <a:ext cx="1774825" cy="4754562"/>
          </a:xfrm>
          <a:prstGeom prst="rect">
            <a:avLst/>
          </a:prstGeom>
          <a:gradFill rotWithShape="1">
            <a:gsLst>
              <a:gs pos="0">
                <a:schemeClr val="bg1">
                  <a:alpha val="70000"/>
                </a:schemeClr>
              </a:gs>
              <a:gs pos="100000">
                <a:srgbClr val="C3C16F">
                  <a:alpha val="78999"/>
                </a:srgbClr>
              </a:gs>
            </a:gsLst>
            <a:lin ang="5400000" scaled="1"/>
          </a:gradFill>
          <a:ln>
            <a:noFill/>
          </a:ln>
          <a:effectLst/>
          <a:extLst>
            <a:ext uri="{91240B29-F687-4F45-9708-019B960494DF}">
              <a14:hiddenLine xmlns:a14="http://schemas.microsoft.com/office/drawing/2010/main" w="9525" algn="ctr">
                <a:solidFill>
                  <a:srgbClr val="4798AB"/>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367" name="Line 7">
            <a:extLst>
              <a:ext uri="{FF2B5EF4-FFF2-40B4-BE49-F238E27FC236}">
                <a16:creationId xmlns:a16="http://schemas.microsoft.com/office/drawing/2014/main" id="{9ECCA75C-F5A1-FF51-7B15-D42305C406A7}"/>
              </a:ext>
            </a:extLst>
          </p:cNvPr>
          <p:cNvSpPr>
            <a:spLocks noChangeShapeType="1"/>
          </p:cNvSpPr>
          <p:nvPr/>
        </p:nvSpPr>
        <p:spPr bwMode="auto">
          <a:xfrm flipV="1">
            <a:off x="457200" y="1752600"/>
            <a:ext cx="0" cy="4648200"/>
          </a:xfrm>
          <a:prstGeom prst="line">
            <a:avLst/>
          </a:prstGeom>
          <a:noFill/>
          <a:ln w="38100">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025" tIns="36512" rIns="73025" bIns="3651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369" name="Text Box 9">
            <a:extLst>
              <a:ext uri="{FF2B5EF4-FFF2-40B4-BE49-F238E27FC236}">
                <a16:creationId xmlns:a16="http://schemas.microsoft.com/office/drawing/2014/main" id="{E16CF5C8-4672-E0EB-0058-2E6EDD4A34B8}"/>
              </a:ext>
            </a:extLst>
          </p:cNvPr>
          <p:cNvSpPr txBox="1">
            <a:spLocks noChangeArrowheads="1"/>
          </p:cNvSpPr>
          <p:nvPr/>
        </p:nvSpPr>
        <p:spPr bwMode="auto">
          <a:xfrm>
            <a:off x="7924800" y="6400800"/>
            <a:ext cx="7191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Time</a:t>
            </a:r>
          </a:p>
        </p:txBody>
      </p:sp>
      <p:sp>
        <p:nvSpPr>
          <p:cNvPr id="1423384" name="Text Box 24">
            <a:extLst>
              <a:ext uri="{FF2B5EF4-FFF2-40B4-BE49-F238E27FC236}">
                <a16:creationId xmlns:a16="http://schemas.microsoft.com/office/drawing/2014/main" id="{84678DC9-04D2-979E-8740-00FBA72B4B28}"/>
              </a:ext>
            </a:extLst>
          </p:cNvPr>
          <p:cNvSpPr txBox="1">
            <a:spLocks noChangeArrowheads="1"/>
          </p:cNvSpPr>
          <p:nvPr/>
        </p:nvSpPr>
        <p:spPr bwMode="auto">
          <a:xfrm>
            <a:off x="749385" y="1990725"/>
            <a:ext cx="1055519" cy="32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spAutoFit/>
          </a:bodyPr>
          <a:lstStyle>
            <a:lvl1pPr algn="l" defTabSz="814388">
              <a:defRPr sz="2400">
                <a:solidFill>
                  <a:schemeClr val="tx1"/>
                </a:solidFill>
                <a:latin typeface="Arial" charset="0"/>
              </a:defRPr>
            </a:lvl1pPr>
            <a:lvl2pPr algn="l" defTabSz="814388">
              <a:defRPr sz="2400">
                <a:solidFill>
                  <a:schemeClr val="tx1"/>
                </a:solidFill>
                <a:latin typeface="Arial" charset="0"/>
              </a:defRPr>
            </a:lvl2pPr>
            <a:lvl3pPr algn="l" defTabSz="814388">
              <a:defRPr sz="2400">
                <a:solidFill>
                  <a:schemeClr val="tx1"/>
                </a:solidFill>
                <a:latin typeface="Arial" charset="0"/>
              </a:defRPr>
            </a:lvl3pPr>
            <a:lvl4pPr algn="l" defTabSz="814388">
              <a:defRPr sz="2400">
                <a:solidFill>
                  <a:schemeClr val="tx1"/>
                </a:solidFill>
                <a:latin typeface="Arial" charset="0"/>
              </a:defRPr>
            </a:lvl4pPr>
            <a:lvl5pPr algn="l" defTabSz="814388">
              <a:defRPr sz="2400">
                <a:solidFill>
                  <a:schemeClr val="tx1"/>
                </a:solidFill>
                <a:latin typeface="Arial" charset="0"/>
              </a:defRPr>
            </a:lvl5pPr>
            <a:lvl6pPr defTabSz="814388" eaLnBrk="0" fontAlgn="base" hangingPunct="0">
              <a:spcBef>
                <a:spcPct val="0"/>
              </a:spcBef>
              <a:spcAft>
                <a:spcPct val="0"/>
              </a:spcAft>
              <a:defRPr sz="2400">
                <a:solidFill>
                  <a:schemeClr val="tx1"/>
                </a:solidFill>
                <a:latin typeface="Arial" charset="0"/>
              </a:defRPr>
            </a:lvl6pPr>
            <a:lvl7pPr defTabSz="814388" eaLnBrk="0" fontAlgn="base" hangingPunct="0">
              <a:spcBef>
                <a:spcPct val="0"/>
              </a:spcBef>
              <a:spcAft>
                <a:spcPct val="0"/>
              </a:spcAft>
              <a:defRPr sz="2400">
                <a:solidFill>
                  <a:schemeClr val="tx1"/>
                </a:solidFill>
                <a:latin typeface="Arial" charset="0"/>
              </a:defRPr>
            </a:lvl7pPr>
            <a:lvl8pPr defTabSz="814388" eaLnBrk="0" fontAlgn="base" hangingPunct="0">
              <a:spcBef>
                <a:spcPct val="0"/>
              </a:spcBef>
              <a:spcAft>
                <a:spcPct val="0"/>
              </a:spcAft>
              <a:defRPr sz="2400">
                <a:solidFill>
                  <a:schemeClr val="tx1"/>
                </a:solidFill>
                <a:latin typeface="Arial" charset="0"/>
              </a:defRPr>
            </a:lvl8pPr>
            <a:lvl9pPr defTabSz="814388" eaLnBrk="0" fontAlgn="base" hangingPunct="0">
              <a:spcBef>
                <a:spcPct val="0"/>
              </a:spcBef>
              <a:spcAft>
                <a:spcPct val="0"/>
              </a:spcAft>
              <a:defRPr sz="2400">
                <a:solidFill>
                  <a:schemeClr val="tx1"/>
                </a:solidFill>
                <a:latin typeface="Arial" charset="0"/>
              </a:defRPr>
            </a:lvl9pPr>
          </a:lstStyle>
          <a:p>
            <a:pPr marL="0" marR="0" lvl="0" indent="0" algn="ctr" defTabSz="8143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Antiquity</a:t>
            </a:r>
          </a:p>
        </p:txBody>
      </p:sp>
      <p:sp>
        <p:nvSpPr>
          <p:cNvPr id="1423385" name="Text Box 25">
            <a:extLst>
              <a:ext uri="{FF2B5EF4-FFF2-40B4-BE49-F238E27FC236}">
                <a16:creationId xmlns:a16="http://schemas.microsoft.com/office/drawing/2014/main" id="{21BEFC79-CC0D-2E9B-9F9D-ACA6BFD4CEDA}"/>
              </a:ext>
            </a:extLst>
          </p:cNvPr>
          <p:cNvSpPr txBox="1">
            <a:spLocks noChangeArrowheads="1"/>
          </p:cNvSpPr>
          <p:nvPr/>
        </p:nvSpPr>
        <p:spPr bwMode="auto">
          <a:xfrm>
            <a:off x="6893075" y="2000511"/>
            <a:ext cx="1590922" cy="32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spAutoFit/>
          </a:bodyPr>
          <a:lstStyle>
            <a:lvl1pPr algn="l" defTabSz="814388">
              <a:defRPr sz="2400">
                <a:solidFill>
                  <a:schemeClr val="tx1"/>
                </a:solidFill>
                <a:latin typeface="Arial" charset="0"/>
              </a:defRPr>
            </a:lvl1pPr>
            <a:lvl2pPr algn="l" defTabSz="814388">
              <a:defRPr sz="2400">
                <a:solidFill>
                  <a:schemeClr val="tx1"/>
                </a:solidFill>
                <a:latin typeface="Arial" charset="0"/>
              </a:defRPr>
            </a:lvl2pPr>
            <a:lvl3pPr algn="l" defTabSz="814388">
              <a:defRPr sz="2400">
                <a:solidFill>
                  <a:schemeClr val="tx1"/>
                </a:solidFill>
                <a:latin typeface="Arial" charset="0"/>
              </a:defRPr>
            </a:lvl3pPr>
            <a:lvl4pPr algn="l" defTabSz="814388">
              <a:defRPr sz="2400">
                <a:solidFill>
                  <a:schemeClr val="tx1"/>
                </a:solidFill>
                <a:latin typeface="Arial" charset="0"/>
              </a:defRPr>
            </a:lvl4pPr>
            <a:lvl5pPr algn="l" defTabSz="814388">
              <a:defRPr sz="2400">
                <a:solidFill>
                  <a:schemeClr val="tx1"/>
                </a:solidFill>
                <a:latin typeface="Arial" charset="0"/>
              </a:defRPr>
            </a:lvl5pPr>
            <a:lvl6pPr defTabSz="814388" eaLnBrk="0" fontAlgn="base" hangingPunct="0">
              <a:spcBef>
                <a:spcPct val="0"/>
              </a:spcBef>
              <a:spcAft>
                <a:spcPct val="0"/>
              </a:spcAft>
              <a:defRPr sz="2400">
                <a:solidFill>
                  <a:schemeClr val="tx1"/>
                </a:solidFill>
                <a:latin typeface="Arial" charset="0"/>
              </a:defRPr>
            </a:lvl6pPr>
            <a:lvl7pPr defTabSz="814388" eaLnBrk="0" fontAlgn="base" hangingPunct="0">
              <a:spcBef>
                <a:spcPct val="0"/>
              </a:spcBef>
              <a:spcAft>
                <a:spcPct val="0"/>
              </a:spcAft>
              <a:defRPr sz="2400">
                <a:solidFill>
                  <a:schemeClr val="tx1"/>
                </a:solidFill>
                <a:latin typeface="Arial" charset="0"/>
              </a:defRPr>
            </a:lvl7pPr>
            <a:lvl8pPr defTabSz="814388" eaLnBrk="0" fontAlgn="base" hangingPunct="0">
              <a:spcBef>
                <a:spcPct val="0"/>
              </a:spcBef>
              <a:spcAft>
                <a:spcPct val="0"/>
              </a:spcAft>
              <a:defRPr sz="2400">
                <a:solidFill>
                  <a:schemeClr val="tx1"/>
                </a:solidFill>
                <a:latin typeface="Arial" charset="0"/>
              </a:defRPr>
            </a:lvl8pPr>
            <a:lvl9pPr defTabSz="814388" eaLnBrk="0" fontAlgn="base" hangingPunct="0">
              <a:spcBef>
                <a:spcPct val="0"/>
              </a:spcBef>
              <a:spcAft>
                <a:spcPct val="0"/>
              </a:spcAft>
              <a:defRPr sz="2400">
                <a:solidFill>
                  <a:schemeClr val="tx1"/>
                </a:solidFill>
                <a:latin typeface="Arial" charset="0"/>
              </a:defRPr>
            </a:lvl9pPr>
          </a:lstStyle>
          <a:p>
            <a:pPr marL="0" marR="0" lvl="0" indent="0" algn="ctr" defTabSz="8143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Past 100 years</a:t>
            </a:r>
          </a:p>
        </p:txBody>
      </p:sp>
      <p:sp>
        <p:nvSpPr>
          <p:cNvPr id="1423386" name="Text Box 26">
            <a:extLst>
              <a:ext uri="{FF2B5EF4-FFF2-40B4-BE49-F238E27FC236}">
                <a16:creationId xmlns:a16="http://schemas.microsoft.com/office/drawing/2014/main" id="{09271E61-975B-BD9C-7DC3-653B2E688DA6}"/>
              </a:ext>
            </a:extLst>
          </p:cNvPr>
          <p:cNvSpPr txBox="1">
            <a:spLocks noChangeArrowheads="1"/>
          </p:cNvSpPr>
          <p:nvPr/>
        </p:nvSpPr>
        <p:spPr bwMode="auto">
          <a:xfrm>
            <a:off x="2714545" y="1981200"/>
            <a:ext cx="1417798" cy="32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2124" tIns="41061" rIns="82124" bIns="41061">
            <a:spAutoFit/>
          </a:bodyPr>
          <a:lstStyle>
            <a:lvl1pPr algn="l" defTabSz="814388">
              <a:defRPr sz="2400">
                <a:solidFill>
                  <a:schemeClr val="tx1"/>
                </a:solidFill>
                <a:latin typeface="Arial" charset="0"/>
              </a:defRPr>
            </a:lvl1pPr>
            <a:lvl2pPr algn="l" defTabSz="814388">
              <a:defRPr sz="2400">
                <a:solidFill>
                  <a:schemeClr val="tx1"/>
                </a:solidFill>
                <a:latin typeface="Arial" charset="0"/>
              </a:defRPr>
            </a:lvl2pPr>
            <a:lvl3pPr algn="l" defTabSz="814388">
              <a:defRPr sz="2400">
                <a:solidFill>
                  <a:schemeClr val="tx1"/>
                </a:solidFill>
                <a:latin typeface="Arial" charset="0"/>
              </a:defRPr>
            </a:lvl3pPr>
            <a:lvl4pPr algn="l" defTabSz="814388">
              <a:defRPr sz="2400">
                <a:solidFill>
                  <a:schemeClr val="tx1"/>
                </a:solidFill>
                <a:latin typeface="Arial" charset="0"/>
              </a:defRPr>
            </a:lvl4pPr>
            <a:lvl5pPr algn="l" defTabSz="814388">
              <a:defRPr sz="2400">
                <a:solidFill>
                  <a:schemeClr val="tx1"/>
                </a:solidFill>
                <a:latin typeface="Arial" charset="0"/>
              </a:defRPr>
            </a:lvl5pPr>
            <a:lvl6pPr defTabSz="814388" eaLnBrk="0" fontAlgn="base" hangingPunct="0">
              <a:spcBef>
                <a:spcPct val="0"/>
              </a:spcBef>
              <a:spcAft>
                <a:spcPct val="0"/>
              </a:spcAft>
              <a:defRPr sz="2400">
                <a:solidFill>
                  <a:schemeClr val="tx1"/>
                </a:solidFill>
                <a:latin typeface="Arial" charset="0"/>
              </a:defRPr>
            </a:lvl6pPr>
            <a:lvl7pPr defTabSz="814388" eaLnBrk="0" fontAlgn="base" hangingPunct="0">
              <a:spcBef>
                <a:spcPct val="0"/>
              </a:spcBef>
              <a:spcAft>
                <a:spcPct val="0"/>
              </a:spcAft>
              <a:defRPr sz="2400">
                <a:solidFill>
                  <a:schemeClr val="tx1"/>
                </a:solidFill>
                <a:latin typeface="Arial" charset="0"/>
              </a:defRPr>
            </a:lvl7pPr>
            <a:lvl8pPr defTabSz="814388" eaLnBrk="0" fontAlgn="base" hangingPunct="0">
              <a:spcBef>
                <a:spcPct val="0"/>
              </a:spcBef>
              <a:spcAft>
                <a:spcPct val="0"/>
              </a:spcAft>
              <a:defRPr sz="2400">
                <a:solidFill>
                  <a:schemeClr val="tx1"/>
                </a:solidFill>
                <a:latin typeface="Arial" charset="0"/>
              </a:defRPr>
            </a:lvl8pPr>
            <a:lvl9pPr defTabSz="814388" eaLnBrk="0" fontAlgn="base" hangingPunct="0">
              <a:spcBef>
                <a:spcPct val="0"/>
              </a:spcBef>
              <a:spcAft>
                <a:spcPct val="0"/>
              </a:spcAft>
              <a:defRPr sz="2400">
                <a:solidFill>
                  <a:schemeClr val="tx1"/>
                </a:solidFill>
                <a:latin typeface="Arial" charset="0"/>
              </a:defRPr>
            </a:lvl9pPr>
          </a:lstStyle>
          <a:p>
            <a:pPr marL="0" marR="0" lvl="0" indent="0" algn="ctr" defTabSz="8143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Renaissance</a:t>
            </a:r>
          </a:p>
        </p:txBody>
      </p:sp>
      <p:sp>
        <p:nvSpPr>
          <p:cNvPr id="1423387" name="Text Box 27">
            <a:extLst>
              <a:ext uri="{FF2B5EF4-FFF2-40B4-BE49-F238E27FC236}">
                <a16:creationId xmlns:a16="http://schemas.microsoft.com/office/drawing/2014/main" id="{C859CFA7-A9FC-85A8-FF4D-857049335DC5}"/>
              </a:ext>
            </a:extLst>
          </p:cNvPr>
          <p:cNvSpPr txBox="1">
            <a:spLocks noChangeArrowheads="1"/>
          </p:cNvSpPr>
          <p:nvPr/>
        </p:nvSpPr>
        <p:spPr bwMode="auto">
          <a:xfrm>
            <a:off x="4724400" y="1990724"/>
            <a:ext cx="1681162" cy="32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lIns="82124" tIns="41061" rIns="82124" bIns="41061">
            <a:spAutoFit/>
          </a:bodyPr>
          <a:lstStyle>
            <a:lvl1pPr algn="l" defTabSz="814388">
              <a:defRPr sz="2400">
                <a:solidFill>
                  <a:schemeClr val="tx1"/>
                </a:solidFill>
                <a:latin typeface="Arial" charset="0"/>
              </a:defRPr>
            </a:lvl1pPr>
            <a:lvl2pPr algn="l" defTabSz="814388">
              <a:defRPr sz="2400">
                <a:solidFill>
                  <a:schemeClr val="tx1"/>
                </a:solidFill>
                <a:latin typeface="Arial" charset="0"/>
              </a:defRPr>
            </a:lvl2pPr>
            <a:lvl3pPr algn="l" defTabSz="814388">
              <a:defRPr sz="2400">
                <a:solidFill>
                  <a:schemeClr val="tx1"/>
                </a:solidFill>
                <a:latin typeface="Arial" charset="0"/>
              </a:defRPr>
            </a:lvl3pPr>
            <a:lvl4pPr algn="l" defTabSz="814388">
              <a:defRPr sz="2400">
                <a:solidFill>
                  <a:schemeClr val="tx1"/>
                </a:solidFill>
                <a:latin typeface="Arial" charset="0"/>
              </a:defRPr>
            </a:lvl4pPr>
            <a:lvl5pPr algn="l" defTabSz="814388">
              <a:defRPr sz="2400">
                <a:solidFill>
                  <a:schemeClr val="tx1"/>
                </a:solidFill>
                <a:latin typeface="Arial" charset="0"/>
              </a:defRPr>
            </a:lvl5pPr>
            <a:lvl6pPr defTabSz="814388" eaLnBrk="0" fontAlgn="base" hangingPunct="0">
              <a:spcBef>
                <a:spcPct val="0"/>
              </a:spcBef>
              <a:spcAft>
                <a:spcPct val="0"/>
              </a:spcAft>
              <a:defRPr sz="2400">
                <a:solidFill>
                  <a:schemeClr val="tx1"/>
                </a:solidFill>
                <a:latin typeface="Arial" charset="0"/>
              </a:defRPr>
            </a:lvl6pPr>
            <a:lvl7pPr defTabSz="814388" eaLnBrk="0" fontAlgn="base" hangingPunct="0">
              <a:spcBef>
                <a:spcPct val="0"/>
              </a:spcBef>
              <a:spcAft>
                <a:spcPct val="0"/>
              </a:spcAft>
              <a:defRPr sz="2400">
                <a:solidFill>
                  <a:schemeClr val="tx1"/>
                </a:solidFill>
                <a:latin typeface="Arial" charset="0"/>
              </a:defRPr>
            </a:lvl7pPr>
            <a:lvl8pPr defTabSz="814388" eaLnBrk="0" fontAlgn="base" hangingPunct="0">
              <a:spcBef>
                <a:spcPct val="0"/>
              </a:spcBef>
              <a:spcAft>
                <a:spcPct val="0"/>
              </a:spcAft>
              <a:defRPr sz="2400">
                <a:solidFill>
                  <a:schemeClr val="tx1"/>
                </a:solidFill>
                <a:latin typeface="Arial" charset="0"/>
              </a:defRPr>
            </a:lvl8pPr>
            <a:lvl9pPr defTabSz="814388" eaLnBrk="0" fontAlgn="base" hangingPunct="0">
              <a:spcBef>
                <a:spcPct val="0"/>
              </a:spcBef>
              <a:spcAft>
                <a:spcPct val="0"/>
              </a:spcAft>
              <a:defRPr sz="2400">
                <a:solidFill>
                  <a:schemeClr val="tx1"/>
                </a:solidFill>
                <a:latin typeface="Arial" charset="0"/>
              </a:defRPr>
            </a:lvl9pPr>
          </a:lstStyle>
          <a:p>
            <a:pPr marL="0" marR="0" lvl="0" indent="0" algn="ctr" defTabSz="8143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Enlightenment</a:t>
            </a:r>
          </a:p>
        </p:txBody>
      </p:sp>
      <p:sp>
        <p:nvSpPr>
          <p:cNvPr id="2" name="Title 1">
            <a:extLst>
              <a:ext uri="{FF2B5EF4-FFF2-40B4-BE49-F238E27FC236}">
                <a16:creationId xmlns:a16="http://schemas.microsoft.com/office/drawing/2014/main" id="{4E9C063B-05A5-C3D8-C39F-C3ECDAA2CA53}"/>
              </a:ext>
            </a:extLst>
          </p:cNvPr>
          <p:cNvSpPr>
            <a:spLocks noGrp="1"/>
          </p:cNvSpPr>
          <p:nvPr>
            <p:ph type="title"/>
          </p:nvPr>
        </p:nvSpPr>
        <p:spPr>
          <a:xfrm>
            <a:off x="38100" y="152353"/>
            <a:ext cx="9067800" cy="744350"/>
          </a:xfrm>
        </p:spPr>
        <p:txBody>
          <a:bodyPr>
            <a:normAutofit/>
          </a:bodyPr>
          <a:lstStyle/>
          <a:p>
            <a:r>
              <a:rPr lang="en-US" sz="4000" dirty="0"/>
              <a:t>Cultural Evolution</a:t>
            </a:r>
          </a:p>
        </p:txBody>
      </p:sp>
      <p:sp>
        <p:nvSpPr>
          <p:cNvPr id="6" name="Freeform 7">
            <a:extLst>
              <a:ext uri="{FF2B5EF4-FFF2-40B4-BE49-F238E27FC236}">
                <a16:creationId xmlns:a16="http://schemas.microsoft.com/office/drawing/2014/main" id="{00D00FB7-09F2-3D7B-F797-A1240BF6465D}"/>
              </a:ext>
            </a:extLst>
          </p:cNvPr>
          <p:cNvSpPr>
            <a:spLocks/>
          </p:cNvSpPr>
          <p:nvPr/>
        </p:nvSpPr>
        <p:spPr bwMode="auto">
          <a:xfrm>
            <a:off x="457469" y="5385262"/>
            <a:ext cx="1774549" cy="1013951"/>
          </a:xfrm>
          <a:custGeom>
            <a:avLst/>
            <a:gdLst/>
            <a:ahLst/>
            <a:cxnLst>
              <a:cxn ang="0">
                <a:pos x="0" y="1872"/>
              </a:cxn>
              <a:cxn ang="0">
                <a:pos x="1776" y="1824"/>
              </a:cxn>
              <a:cxn ang="0">
                <a:pos x="2256" y="1584"/>
              </a:cxn>
              <a:cxn ang="0">
                <a:pos x="2448" y="1008"/>
              </a:cxn>
              <a:cxn ang="0">
                <a:pos x="2496" y="624"/>
              </a:cxn>
              <a:cxn ang="0">
                <a:pos x="2640" y="288"/>
              </a:cxn>
              <a:cxn ang="0">
                <a:pos x="2832" y="144"/>
              </a:cxn>
              <a:cxn ang="0">
                <a:pos x="3216" y="48"/>
              </a:cxn>
              <a:cxn ang="0">
                <a:pos x="4416" y="0"/>
              </a:cxn>
            </a:cxnLst>
            <a:rect l="0" t="0" r="r" b="b"/>
            <a:pathLst>
              <a:path w="4416" h="1872">
                <a:moveTo>
                  <a:pt x="0" y="1872"/>
                </a:moveTo>
                <a:cubicBezTo>
                  <a:pt x="700" y="1872"/>
                  <a:pt x="1400" y="1872"/>
                  <a:pt x="1776" y="1824"/>
                </a:cubicBezTo>
                <a:cubicBezTo>
                  <a:pt x="2152" y="1776"/>
                  <a:pt x="2144" y="1720"/>
                  <a:pt x="2256" y="1584"/>
                </a:cubicBezTo>
                <a:cubicBezTo>
                  <a:pt x="2368" y="1448"/>
                  <a:pt x="2408" y="1168"/>
                  <a:pt x="2448" y="1008"/>
                </a:cubicBezTo>
                <a:cubicBezTo>
                  <a:pt x="2488" y="848"/>
                  <a:pt x="2464" y="744"/>
                  <a:pt x="2496" y="624"/>
                </a:cubicBezTo>
                <a:cubicBezTo>
                  <a:pt x="2528" y="504"/>
                  <a:pt x="2584" y="368"/>
                  <a:pt x="2640" y="288"/>
                </a:cubicBezTo>
                <a:cubicBezTo>
                  <a:pt x="2696" y="208"/>
                  <a:pt x="2736" y="184"/>
                  <a:pt x="2832" y="144"/>
                </a:cubicBezTo>
                <a:cubicBezTo>
                  <a:pt x="2928" y="104"/>
                  <a:pt x="2952" y="72"/>
                  <a:pt x="3216" y="48"/>
                </a:cubicBezTo>
                <a:cubicBezTo>
                  <a:pt x="3480" y="24"/>
                  <a:pt x="4072" y="0"/>
                  <a:pt x="4416" y="0"/>
                </a:cubicBezTo>
              </a:path>
            </a:pathLst>
          </a:custGeom>
          <a:noFill/>
          <a:ln w="5715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AEBD7812-995B-FDA5-5E7C-170B79C409D2}"/>
              </a:ext>
            </a:extLst>
          </p:cNvPr>
          <p:cNvSpPr>
            <a:spLocks/>
          </p:cNvSpPr>
          <p:nvPr/>
        </p:nvSpPr>
        <p:spPr bwMode="auto">
          <a:xfrm>
            <a:off x="2189463" y="4639325"/>
            <a:ext cx="2144441" cy="744350"/>
          </a:xfrm>
          <a:custGeom>
            <a:avLst/>
            <a:gdLst/>
            <a:ahLst/>
            <a:cxnLst>
              <a:cxn ang="0">
                <a:pos x="0" y="1872"/>
              </a:cxn>
              <a:cxn ang="0">
                <a:pos x="1776" y="1824"/>
              </a:cxn>
              <a:cxn ang="0">
                <a:pos x="2256" y="1584"/>
              </a:cxn>
              <a:cxn ang="0">
                <a:pos x="2448" y="1008"/>
              </a:cxn>
              <a:cxn ang="0">
                <a:pos x="2496" y="624"/>
              </a:cxn>
              <a:cxn ang="0">
                <a:pos x="2640" y="288"/>
              </a:cxn>
              <a:cxn ang="0">
                <a:pos x="2832" y="144"/>
              </a:cxn>
              <a:cxn ang="0">
                <a:pos x="3216" y="48"/>
              </a:cxn>
              <a:cxn ang="0">
                <a:pos x="4416" y="0"/>
              </a:cxn>
            </a:cxnLst>
            <a:rect l="0" t="0" r="r" b="b"/>
            <a:pathLst>
              <a:path w="4416" h="1872">
                <a:moveTo>
                  <a:pt x="0" y="1872"/>
                </a:moveTo>
                <a:cubicBezTo>
                  <a:pt x="700" y="1872"/>
                  <a:pt x="1400" y="1872"/>
                  <a:pt x="1776" y="1824"/>
                </a:cubicBezTo>
                <a:cubicBezTo>
                  <a:pt x="2152" y="1776"/>
                  <a:pt x="2144" y="1720"/>
                  <a:pt x="2256" y="1584"/>
                </a:cubicBezTo>
                <a:cubicBezTo>
                  <a:pt x="2368" y="1448"/>
                  <a:pt x="2408" y="1168"/>
                  <a:pt x="2448" y="1008"/>
                </a:cubicBezTo>
                <a:cubicBezTo>
                  <a:pt x="2488" y="848"/>
                  <a:pt x="2464" y="744"/>
                  <a:pt x="2496" y="624"/>
                </a:cubicBezTo>
                <a:cubicBezTo>
                  <a:pt x="2528" y="504"/>
                  <a:pt x="2584" y="368"/>
                  <a:pt x="2640" y="288"/>
                </a:cubicBezTo>
                <a:cubicBezTo>
                  <a:pt x="2696" y="208"/>
                  <a:pt x="2736" y="184"/>
                  <a:pt x="2832" y="144"/>
                </a:cubicBezTo>
                <a:cubicBezTo>
                  <a:pt x="2928" y="104"/>
                  <a:pt x="2952" y="72"/>
                  <a:pt x="3216" y="48"/>
                </a:cubicBezTo>
                <a:cubicBezTo>
                  <a:pt x="3480" y="24"/>
                  <a:pt x="4072" y="0"/>
                  <a:pt x="4416" y="0"/>
                </a:cubicBezTo>
              </a:path>
            </a:pathLst>
          </a:custGeom>
          <a:noFill/>
          <a:ln w="5715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7">
            <a:extLst>
              <a:ext uri="{FF2B5EF4-FFF2-40B4-BE49-F238E27FC236}">
                <a16:creationId xmlns:a16="http://schemas.microsoft.com/office/drawing/2014/main" id="{1484883A-6EA2-75E7-0687-9A1AA72AFEFF}"/>
              </a:ext>
            </a:extLst>
          </p:cNvPr>
          <p:cNvSpPr>
            <a:spLocks/>
          </p:cNvSpPr>
          <p:nvPr/>
        </p:nvSpPr>
        <p:spPr bwMode="auto">
          <a:xfrm>
            <a:off x="4316684" y="4188353"/>
            <a:ext cx="2144441" cy="459847"/>
          </a:xfrm>
          <a:custGeom>
            <a:avLst/>
            <a:gdLst/>
            <a:ahLst/>
            <a:cxnLst>
              <a:cxn ang="0">
                <a:pos x="0" y="1872"/>
              </a:cxn>
              <a:cxn ang="0">
                <a:pos x="1776" y="1824"/>
              </a:cxn>
              <a:cxn ang="0">
                <a:pos x="2256" y="1584"/>
              </a:cxn>
              <a:cxn ang="0">
                <a:pos x="2448" y="1008"/>
              </a:cxn>
              <a:cxn ang="0">
                <a:pos x="2496" y="624"/>
              </a:cxn>
              <a:cxn ang="0">
                <a:pos x="2640" y="288"/>
              </a:cxn>
              <a:cxn ang="0">
                <a:pos x="2832" y="144"/>
              </a:cxn>
              <a:cxn ang="0">
                <a:pos x="3216" y="48"/>
              </a:cxn>
              <a:cxn ang="0">
                <a:pos x="4416" y="0"/>
              </a:cxn>
            </a:cxnLst>
            <a:rect l="0" t="0" r="r" b="b"/>
            <a:pathLst>
              <a:path w="4416" h="1872">
                <a:moveTo>
                  <a:pt x="0" y="1872"/>
                </a:moveTo>
                <a:cubicBezTo>
                  <a:pt x="700" y="1872"/>
                  <a:pt x="1400" y="1872"/>
                  <a:pt x="1776" y="1824"/>
                </a:cubicBezTo>
                <a:cubicBezTo>
                  <a:pt x="2152" y="1776"/>
                  <a:pt x="2144" y="1720"/>
                  <a:pt x="2256" y="1584"/>
                </a:cubicBezTo>
                <a:cubicBezTo>
                  <a:pt x="2368" y="1448"/>
                  <a:pt x="2408" y="1168"/>
                  <a:pt x="2448" y="1008"/>
                </a:cubicBezTo>
                <a:cubicBezTo>
                  <a:pt x="2488" y="848"/>
                  <a:pt x="2464" y="744"/>
                  <a:pt x="2496" y="624"/>
                </a:cubicBezTo>
                <a:cubicBezTo>
                  <a:pt x="2528" y="504"/>
                  <a:pt x="2584" y="368"/>
                  <a:pt x="2640" y="288"/>
                </a:cubicBezTo>
                <a:cubicBezTo>
                  <a:pt x="2696" y="208"/>
                  <a:pt x="2736" y="184"/>
                  <a:pt x="2832" y="144"/>
                </a:cubicBezTo>
                <a:cubicBezTo>
                  <a:pt x="2928" y="104"/>
                  <a:pt x="2952" y="72"/>
                  <a:pt x="3216" y="48"/>
                </a:cubicBezTo>
                <a:cubicBezTo>
                  <a:pt x="3480" y="24"/>
                  <a:pt x="4072" y="0"/>
                  <a:pt x="4416" y="0"/>
                </a:cubicBezTo>
              </a:path>
            </a:pathLst>
          </a:custGeom>
          <a:noFill/>
          <a:ln w="5715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7">
            <a:extLst>
              <a:ext uri="{FF2B5EF4-FFF2-40B4-BE49-F238E27FC236}">
                <a16:creationId xmlns:a16="http://schemas.microsoft.com/office/drawing/2014/main" id="{81A3B0D4-59CD-9854-B15F-955558E14DBA}"/>
              </a:ext>
            </a:extLst>
          </p:cNvPr>
          <p:cNvSpPr>
            <a:spLocks/>
          </p:cNvSpPr>
          <p:nvPr/>
        </p:nvSpPr>
        <p:spPr bwMode="auto">
          <a:xfrm>
            <a:off x="6461125" y="3884894"/>
            <a:ext cx="2144441" cy="306105"/>
          </a:xfrm>
          <a:custGeom>
            <a:avLst/>
            <a:gdLst/>
            <a:ahLst/>
            <a:cxnLst>
              <a:cxn ang="0">
                <a:pos x="0" y="1872"/>
              </a:cxn>
              <a:cxn ang="0">
                <a:pos x="1776" y="1824"/>
              </a:cxn>
              <a:cxn ang="0">
                <a:pos x="2256" y="1584"/>
              </a:cxn>
              <a:cxn ang="0">
                <a:pos x="2448" y="1008"/>
              </a:cxn>
              <a:cxn ang="0">
                <a:pos x="2496" y="624"/>
              </a:cxn>
              <a:cxn ang="0">
                <a:pos x="2640" y="288"/>
              </a:cxn>
              <a:cxn ang="0">
                <a:pos x="2832" y="144"/>
              </a:cxn>
              <a:cxn ang="0">
                <a:pos x="3216" y="48"/>
              </a:cxn>
              <a:cxn ang="0">
                <a:pos x="4416" y="0"/>
              </a:cxn>
            </a:cxnLst>
            <a:rect l="0" t="0" r="r" b="b"/>
            <a:pathLst>
              <a:path w="4416" h="1872">
                <a:moveTo>
                  <a:pt x="0" y="1872"/>
                </a:moveTo>
                <a:cubicBezTo>
                  <a:pt x="700" y="1872"/>
                  <a:pt x="1400" y="1872"/>
                  <a:pt x="1776" y="1824"/>
                </a:cubicBezTo>
                <a:cubicBezTo>
                  <a:pt x="2152" y="1776"/>
                  <a:pt x="2144" y="1720"/>
                  <a:pt x="2256" y="1584"/>
                </a:cubicBezTo>
                <a:cubicBezTo>
                  <a:pt x="2368" y="1448"/>
                  <a:pt x="2408" y="1168"/>
                  <a:pt x="2448" y="1008"/>
                </a:cubicBezTo>
                <a:cubicBezTo>
                  <a:pt x="2488" y="848"/>
                  <a:pt x="2464" y="744"/>
                  <a:pt x="2496" y="624"/>
                </a:cubicBezTo>
                <a:cubicBezTo>
                  <a:pt x="2528" y="504"/>
                  <a:pt x="2584" y="368"/>
                  <a:pt x="2640" y="288"/>
                </a:cubicBezTo>
                <a:cubicBezTo>
                  <a:pt x="2696" y="208"/>
                  <a:pt x="2736" y="184"/>
                  <a:pt x="2832" y="144"/>
                </a:cubicBezTo>
                <a:cubicBezTo>
                  <a:pt x="2928" y="104"/>
                  <a:pt x="2952" y="72"/>
                  <a:pt x="3216" y="48"/>
                </a:cubicBezTo>
                <a:cubicBezTo>
                  <a:pt x="3480" y="24"/>
                  <a:pt x="4072" y="0"/>
                  <a:pt x="4416" y="0"/>
                </a:cubicBezTo>
              </a:path>
            </a:pathLst>
          </a:custGeom>
          <a:noFill/>
          <a:ln w="5715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7">
            <a:extLst>
              <a:ext uri="{FF2B5EF4-FFF2-40B4-BE49-F238E27FC236}">
                <a16:creationId xmlns:a16="http://schemas.microsoft.com/office/drawing/2014/main" id="{68AA9F1A-38AC-4C27-080B-B112EB5F6AD5}"/>
              </a:ext>
            </a:extLst>
          </p:cNvPr>
          <p:cNvSpPr>
            <a:spLocks/>
          </p:cNvSpPr>
          <p:nvPr/>
        </p:nvSpPr>
        <p:spPr bwMode="auto">
          <a:xfrm flipV="1">
            <a:off x="8061597" y="3886200"/>
            <a:ext cx="549003" cy="205435"/>
          </a:xfrm>
          <a:custGeom>
            <a:avLst/>
            <a:gdLst/>
            <a:ahLst/>
            <a:cxnLst>
              <a:cxn ang="0">
                <a:pos x="0" y="1872"/>
              </a:cxn>
              <a:cxn ang="0">
                <a:pos x="1776" y="1824"/>
              </a:cxn>
              <a:cxn ang="0">
                <a:pos x="2256" y="1584"/>
              </a:cxn>
              <a:cxn ang="0">
                <a:pos x="2448" y="1008"/>
              </a:cxn>
              <a:cxn ang="0">
                <a:pos x="2496" y="624"/>
              </a:cxn>
              <a:cxn ang="0">
                <a:pos x="2640" y="288"/>
              </a:cxn>
              <a:cxn ang="0">
                <a:pos x="2832" y="144"/>
              </a:cxn>
              <a:cxn ang="0">
                <a:pos x="3216" y="48"/>
              </a:cxn>
              <a:cxn ang="0">
                <a:pos x="4416" y="0"/>
              </a:cxn>
            </a:cxnLst>
            <a:rect l="0" t="0" r="r" b="b"/>
            <a:pathLst>
              <a:path w="4416" h="1872">
                <a:moveTo>
                  <a:pt x="0" y="1872"/>
                </a:moveTo>
                <a:cubicBezTo>
                  <a:pt x="700" y="1872"/>
                  <a:pt x="1400" y="1872"/>
                  <a:pt x="1776" y="1824"/>
                </a:cubicBezTo>
                <a:cubicBezTo>
                  <a:pt x="2152" y="1776"/>
                  <a:pt x="2144" y="1720"/>
                  <a:pt x="2256" y="1584"/>
                </a:cubicBezTo>
                <a:cubicBezTo>
                  <a:pt x="2368" y="1448"/>
                  <a:pt x="2408" y="1168"/>
                  <a:pt x="2448" y="1008"/>
                </a:cubicBezTo>
                <a:cubicBezTo>
                  <a:pt x="2488" y="848"/>
                  <a:pt x="2464" y="744"/>
                  <a:pt x="2496" y="624"/>
                </a:cubicBezTo>
                <a:cubicBezTo>
                  <a:pt x="2528" y="504"/>
                  <a:pt x="2584" y="368"/>
                  <a:pt x="2640" y="288"/>
                </a:cubicBezTo>
                <a:cubicBezTo>
                  <a:pt x="2696" y="208"/>
                  <a:pt x="2736" y="184"/>
                  <a:pt x="2832" y="144"/>
                </a:cubicBezTo>
                <a:cubicBezTo>
                  <a:pt x="2928" y="104"/>
                  <a:pt x="2952" y="72"/>
                  <a:pt x="3216" y="48"/>
                </a:cubicBezTo>
                <a:cubicBezTo>
                  <a:pt x="3480" y="24"/>
                  <a:pt x="4072" y="0"/>
                  <a:pt x="4416" y="0"/>
                </a:cubicBezTo>
              </a:path>
            </a:pathLst>
          </a:custGeom>
          <a:noFill/>
          <a:ln w="57150">
            <a:solidFill>
              <a:srgbClr val="FF0000"/>
            </a:solidFill>
            <a:prstDash val="sysDot"/>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3F342A4C-CD3C-CEC2-C5F8-68BBB39DC386}"/>
              </a:ext>
            </a:extLst>
          </p:cNvPr>
          <p:cNvSpPr txBox="1"/>
          <p:nvPr/>
        </p:nvSpPr>
        <p:spPr>
          <a:xfrm>
            <a:off x="850864" y="5767866"/>
            <a:ext cx="10419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Axial Age</a:t>
            </a:r>
          </a:p>
        </p:txBody>
      </p:sp>
      <p:sp>
        <p:nvSpPr>
          <p:cNvPr id="12" name="TextBox 11">
            <a:extLst>
              <a:ext uri="{FF2B5EF4-FFF2-40B4-BE49-F238E27FC236}">
                <a16:creationId xmlns:a16="http://schemas.microsoft.com/office/drawing/2014/main" id="{5F23C956-69F9-0FAB-6000-B49C14B3227F}"/>
              </a:ext>
            </a:extLst>
          </p:cNvPr>
          <p:cNvSpPr txBox="1"/>
          <p:nvPr/>
        </p:nvSpPr>
        <p:spPr>
          <a:xfrm>
            <a:off x="7505821" y="3262114"/>
            <a:ext cx="9781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Social Sciences</a:t>
            </a:r>
          </a:p>
        </p:txBody>
      </p:sp>
      <p:sp>
        <p:nvSpPr>
          <p:cNvPr id="13" name="TextBox 12">
            <a:extLst>
              <a:ext uri="{FF2B5EF4-FFF2-40B4-BE49-F238E27FC236}">
                <a16:creationId xmlns:a16="http://schemas.microsoft.com/office/drawing/2014/main" id="{6B039DEE-A1F2-E258-DF10-11B6C07924AF}"/>
              </a:ext>
            </a:extLst>
          </p:cNvPr>
          <p:cNvSpPr txBox="1"/>
          <p:nvPr/>
        </p:nvSpPr>
        <p:spPr>
          <a:xfrm>
            <a:off x="7534131" y="4082178"/>
            <a:ext cx="11534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Social Networks</a:t>
            </a:r>
          </a:p>
        </p:txBody>
      </p:sp>
      <p:pic>
        <p:nvPicPr>
          <p:cNvPr id="14" name="Picture 13">
            <a:extLst>
              <a:ext uri="{FF2B5EF4-FFF2-40B4-BE49-F238E27FC236}">
                <a16:creationId xmlns:a16="http://schemas.microsoft.com/office/drawing/2014/main" id="{4D213721-58EA-AE85-0CFB-D611A10D2B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500" y="4698129"/>
            <a:ext cx="1600199" cy="617577"/>
          </a:xfrm>
          <a:prstGeom prst="rect">
            <a:avLst/>
          </a:prstGeom>
        </p:spPr>
      </p:pic>
      <p:pic>
        <p:nvPicPr>
          <p:cNvPr id="15" name="Picture 14">
            <a:extLst>
              <a:ext uri="{FF2B5EF4-FFF2-40B4-BE49-F238E27FC236}">
                <a16:creationId xmlns:a16="http://schemas.microsoft.com/office/drawing/2014/main" id="{375CF1D3-686B-B4E8-90E8-EB587ED82F3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819779" y="3225683"/>
            <a:ext cx="1288291" cy="1156806"/>
          </a:xfrm>
          <a:prstGeom prst="rect">
            <a:avLst/>
          </a:prstGeom>
        </p:spPr>
      </p:pic>
      <p:pic>
        <p:nvPicPr>
          <p:cNvPr id="16" name="Picture 15">
            <a:extLst>
              <a:ext uri="{FF2B5EF4-FFF2-40B4-BE49-F238E27FC236}">
                <a16:creationId xmlns:a16="http://schemas.microsoft.com/office/drawing/2014/main" id="{F092764A-F0E8-29F4-6EAF-601B2836D6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61312" y="2886241"/>
            <a:ext cx="1600199" cy="1098803"/>
          </a:xfrm>
          <a:prstGeom prst="rect">
            <a:avLst/>
          </a:prstGeom>
        </p:spPr>
      </p:pic>
      <p:pic>
        <p:nvPicPr>
          <p:cNvPr id="17" name="Picture 16">
            <a:extLst>
              <a:ext uri="{FF2B5EF4-FFF2-40B4-BE49-F238E27FC236}">
                <a16:creationId xmlns:a16="http://schemas.microsoft.com/office/drawing/2014/main" id="{4701A2DC-4098-CA42-7CD6-4ECF69128E1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893075" y="3158761"/>
            <a:ext cx="612746" cy="872675"/>
          </a:xfrm>
          <a:prstGeom prst="rect">
            <a:avLst/>
          </a:prstGeom>
        </p:spPr>
      </p:pic>
      <p:pic>
        <p:nvPicPr>
          <p:cNvPr id="18" name="Picture 17">
            <a:extLst>
              <a:ext uri="{FF2B5EF4-FFF2-40B4-BE49-F238E27FC236}">
                <a16:creationId xmlns:a16="http://schemas.microsoft.com/office/drawing/2014/main" id="{0B7AB28C-3D60-F4E5-5876-C2E06C68F0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54537" y="4839582"/>
            <a:ext cx="1523648" cy="761824"/>
          </a:xfrm>
          <a:prstGeom prst="rect">
            <a:avLst/>
          </a:prstGeom>
        </p:spPr>
      </p:pic>
      <p:sp>
        <p:nvSpPr>
          <p:cNvPr id="20" name="Line 8">
            <a:extLst>
              <a:ext uri="{FF2B5EF4-FFF2-40B4-BE49-F238E27FC236}">
                <a16:creationId xmlns:a16="http://schemas.microsoft.com/office/drawing/2014/main" id="{61AD8471-188B-9636-01CA-81448270058A}"/>
              </a:ext>
            </a:extLst>
          </p:cNvPr>
          <p:cNvSpPr>
            <a:spLocks noChangeShapeType="1"/>
          </p:cNvSpPr>
          <p:nvPr/>
        </p:nvSpPr>
        <p:spPr bwMode="auto">
          <a:xfrm>
            <a:off x="457200" y="6400800"/>
            <a:ext cx="8153400" cy="0"/>
          </a:xfrm>
          <a:prstGeom prst="line">
            <a:avLst/>
          </a:prstGeom>
          <a:noFill/>
          <a:ln w="38100">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025" tIns="36512" rIns="73025" bIns="3651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71C530C-D6E0-6B1F-3FD8-3034D5A276E4}"/>
              </a:ext>
            </a:extLst>
          </p:cNvPr>
          <p:cNvSpPr txBox="1"/>
          <p:nvPr/>
        </p:nvSpPr>
        <p:spPr>
          <a:xfrm>
            <a:off x="398115" y="6442597"/>
            <a:ext cx="39463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8"/>
              </a:rPr>
              <a:t>Charles.Fadel@CurriculumRedesign.org</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745837674"/>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image4.png"/>
          <p:cNvPicPr/>
          <p:nvPr/>
        </p:nvPicPr>
        <p:blipFill>
          <a:blip r:embed="rId2"/>
          <a:stretch>
            <a:fillRect/>
          </a:stretch>
        </p:blipFill>
        <p:spPr>
          <a:xfrm>
            <a:off x="-117297" y="1"/>
            <a:ext cx="9261297" cy="6917070"/>
          </a:xfrm>
          <a:prstGeom prst="rect">
            <a:avLst/>
          </a:prstGeom>
          <a:ln w="12700">
            <a:miter lim="400000"/>
          </a:ln>
        </p:spPr>
      </p:pic>
      <p:sp>
        <p:nvSpPr>
          <p:cNvPr id="84" name="Shape 84"/>
          <p:cNvSpPr/>
          <p:nvPr/>
        </p:nvSpPr>
        <p:spPr>
          <a:xfrm>
            <a:off x="961041" y="2667000"/>
            <a:ext cx="3233612" cy="599485"/>
          </a:xfrm>
          <a:prstGeom prst="rect">
            <a:avLst/>
          </a:prstGeom>
          <a:ln w="12700">
            <a:miter lim="400000"/>
          </a:ln>
          <a:extLst>
            <a:ext uri="{C572A759-6A51-4108-AA02-DFA0A04FC94B}">
              <ma14:wrappingTextBoxFlag xmlns="" xmlns:ma14="http://schemas.microsoft.com/office/mac/drawingml/2011/main" val="1"/>
            </a:ext>
          </a:extLst>
        </p:spPr>
        <p:txBody>
          <a:bodyPr wrap="square" lIns="58882" tIns="58884" rIns="58882" bIns="58884">
            <a:spAutoFit/>
          </a:bodyPr>
          <a:lstStyle>
            <a:lvl1pPr algn="ctr">
              <a:defRPr sz="2800">
                <a:solidFill>
                  <a:srgbClr val="C00000"/>
                </a:solidFill>
                <a:latin typeface="Gobold Thin Light"/>
                <a:ea typeface="Gobold Thin Light"/>
                <a:cs typeface="Gobold Thin Light"/>
                <a:sym typeface="Gobold Thin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rPr>
              <a:t>Global Warming</a:t>
            </a:r>
            <a:endParaRPr kumimoji="0"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endParaRPr>
          </a:p>
        </p:txBody>
      </p:sp>
      <p:sp>
        <p:nvSpPr>
          <p:cNvPr id="86" name="Shape 86"/>
          <p:cNvSpPr/>
          <p:nvPr/>
        </p:nvSpPr>
        <p:spPr>
          <a:xfrm>
            <a:off x="5943600" y="5515305"/>
            <a:ext cx="3086630" cy="599485"/>
          </a:xfrm>
          <a:prstGeom prst="rect">
            <a:avLst/>
          </a:prstGeom>
          <a:ln w="12700">
            <a:miter lim="400000"/>
          </a:ln>
          <a:extLst>
            <a:ext uri="{C572A759-6A51-4108-AA02-DFA0A04FC94B}">
              <ma14:wrappingTextBoxFlag xmlns="" xmlns:ma14="http://schemas.microsoft.com/office/mac/drawingml/2011/main" val="1"/>
            </a:ext>
          </a:extLst>
        </p:spPr>
        <p:txBody>
          <a:bodyPr wrap="square" lIns="58882" tIns="58884" rIns="58882" bIns="58884">
            <a:spAutoFit/>
          </a:bodyPr>
          <a:lstStyle>
            <a:lvl1pPr algn="ctr">
              <a:defRPr sz="2800">
                <a:solidFill>
                  <a:srgbClr val="C00000"/>
                </a:solidFill>
                <a:latin typeface="Gobold Thin Light"/>
                <a:ea typeface="Gobold Thin Light"/>
                <a:cs typeface="Gobold Thin Light"/>
                <a:sym typeface="Gobold Thin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rPr>
              <a:t>P</a:t>
            </a:r>
            <a:r>
              <a:rPr kumimoji="0"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rPr>
              <a:t>ersonal privacy</a:t>
            </a:r>
          </a:p>
        </p:txBody>
      </p:sp>
      <p:sp>
        <p:nvSpPr>
          <p:cNvPr id="87" name="Shape 87"/>
          <p:cNvSpPr/>
          <p:nvPr/>
        </p:nvSpPr>
        <p:spPr>
          <a:xfrm>
            <a:off x="5262747" y="2756906"/>
            <a:ext cx="3538883" cy="47967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2800">
                <a:solidFill>
                  <a:srgbClr val="C00000"/>
                </a:solidFill>
                <a:latin typeface="Gobold Thin Light"/>
                <a:ea typeface="Gobold Thin Light"/>
                <a:cs typeface="Gobold Thin Light"/>
                <a:sym typeface="Gobold Thin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rPr>
              <a:t>F</a:t>
            </a:r>
            <a:r>
              <a:rPr kumimoji="0"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rPr>
              <a:t>inancial </a:t>
            </a:r>
            <a:r>
              <a:rPr kumimoji="0" lang="en-US"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rPr>
              <a:t>inequities</a:t>
            </a:r>
            <a:endParaRPr kumimoji="0"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endParaRPr>
          </a:p>
        </p:txBody>
      </p:sp>
      <p:sp>
        <p:nvSpPr>
          <p:cNvPr id="88" name="Shape 88"/>
          <p:cNvSpPr/>
          <p:nvPr/>
        </p:nvSpPr>
        <p:spPr>
          <a:xfrm>
            <a:off x="5061019" y="3621421"/>
            <a:ext cx="4070281" cy="47967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2800">
                <a:solidFill>
                  <a:srgbClr val="C00000"/>
                </a:solidFill>
                <a:latin typeface="Gobold Thin Light"/>
                <a:ea typeface="Gobold Thin Light"/>
                <a:cs typeface="Gobold Thin Light"/>
                <a:sym typeface="Gobold Thin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rPr>
              <a:t>P</a:t>
            </a:r>
            <a:r>
              <a:rPr kumimoji="0"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rPr>
              <a:t>olitical partisanship</a:t>
            </a:r>
          </a:p>
        </p:txBody>
      </p:sp>
      <p:sp>
        <p:nvSpPr>
          <p:cNvPr id="89" name="Shape 89"/>
          <p:cNvSpPr>
            <a:spLocks noGrp="1"/>
          </p:cNvSpPr>
          <p:nvPr>
            <p:ph type="title"/>
          </p:nvPr>
        </p:nvSpPr>
        <p:spPr>
          <a:xfrm>
            <a:off x="339351" y="164471"/>
            <a:ext cx="8118849" cy="596079"/>
          </a:xfrm>
          <a:prstGeom prst="rect">
            <a:avLst/>
          </a:prstGeom>
        </p:spPr>
        <p:txBody>
          <a:bodyPr>
            <a:noAutofit/>
          </a:bodyPr>
          <a:lstStyle>
            <a:lvl1pPr algn="l">
              <a:defRPr sz="3800">
                <a:solidFill>
                  <a:srgbClr val="002361"/>
                </a:solidFill>
                <a:latin typeface="Hoefler Text"/>
                <a:ea typeface="Hoefler Text"/>
                <a:cs typeface="Hoefler Text"/>
                <a:sym typeface="Hoefler Text"/>
              </a:defRPr>
            </a:lvl1pPr>
          </a:lstStyle>
          <a:p>
            <a:pPr lvl="0">
              <a:defRPr sz="1800">
                <a:solidFill>
                  <a:srgbClr val="000000"/>
                </a:solidFill>
              </a:defRPr>
            </a:pPr>
            <a:r>
              <a:rPr lang="en-US" sz="4000" dirty="0">
                <a:solidFill>
                  <a:schemeClr val="tx1"/>
                </a:solidFill>
                <a:effectLst>
                  <a:outerShdw blurRad="206375" dist="25400" dir="2700000" algn="tl" rotWithShape="0">
                    <a:srgbClr val="000000">
                      <a:alpha val="12000"/>
                    </a:srgbClr>
                  </a:outerShdw>
                </a:effectLst>
              </a:rPr>
              <a:t>T</a:t>
            </a:r>
            <a:r>
              <a:rPr sz="4000" dirty="0">
                <a:solidFill>
                  <a:schemeClr val="tx1"/>
                </a:solidFill>
                <a:effectLst>
                  <a:outerShdw blurRad="206375" dist="25400" dir="2700000" algn="tl" rotWithShape="0">
                    <a:srgbClr val="000000">
                      <a:alpha val="12000"/>
                    </a:srgbClr>
                  </a:outerShdw>
                </a:effectLst>
              </a:rPr>
              <a:t>he road ahead is challenging…</a:t>
            </a:r>
          </a:p>
        </p:txBody>
      </p:sp>
      <p:sp>
        <p:nvSpPr>
          <p:cNvPr id="8" name="Shape 86"/>
          <p:cNvSpPr/>
          <p:nvPr/>
        </p:nvSpPr>
        <p:spPr>
          <a:xfrm>
            <a:off x="876082" y="3560316"/>
            <a:ext cx="3467630" cy="595972"/>
          </a:xfrm>
          <a:prstGeom prst="rect">
            <a:avLst/>
          </a:prstGeom>
          <a:ln w="12700">
            <a:miter lim="400000"/>
          </a:ln>
          <a:extLst>
            <a:ext uri="{C572A759-6A51-4108-AA02-DFA0A04FC94B}">
              <ma14:wrappingTextBoxFlag xmlns="" xmlns:ma14="http://schemas.microsoft.com/office/mac/drawingml/2011/main" val="1"/>
            </a:ext>
          </a:extLst>
        </p:spPr>
        <p:txBody>
          <a:bodyPr wrap="square" lIns="58882" tIns="58884" rIns="58882" bIns="58884">
            <a:spAutoFit/>
          </a:bodyPr>
          <a:lstStyle>
            <a:lvl1pPr algn="ctr">
              <a:defRPr sz="2800">
                <a:solidFill>
                  <a:srgbClr val="C00000"/>
                </a:solidFill>
                <a:latin typeface="Gobold Thin Light"/>
                <a:ea typeface="Gobold Thin Light"/>
                <a:cs typeface="Gobold Thin Light"/>
                <a:sym typeface="Gobold Thin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rPr>
              <a:t>Income inequities</a:t>
            </a:r>
            <a:endParaRPr kumimoji="0"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endParaRPr>
          </a:p>
        </p:txBody>
      </p:sp>
      <p:sp>
        <p:nvSpPr>
          <p:cNvPr id="9" name="Shape 86"/>
          <p:cNvSpPr/>
          <p:nvPr/>
        </p:nvSpPr>
        <p:spPr>
          <a:xfrm>
            <a:off x="398021" y="916753"/>
            <a:ext cx="5410200" cy="595972"/>
          </a:xfrm>
          <a:prstGeom prst="rect">
            <a:avLst/>
          </a:prstGeom>
          <a:ln w="12700">
            <a:solidFill>
              <a:srgbClr val="FF0000"/>
            </a:solidFill>
            <a:miter lim="400000"/>
          </a:ln>
          <a:extLst>
            <a:ext uri="{C572A759-6A51-4108-AA02-DFA0A04FC94B}">
              <ma14:wrappingTextBoxFlag xmlns="" xmlns:ma14="http://schemas.microsoft.com/office/mac/drawingml/2011/main" val="1"/>
            </a:ext>
          </a:extLst>
        </p:spPr>
        <p:txBody>
          <a:bodyPr wrap="square" lIns="58882" tIns="58884" rIns="58882" bIns="58884">
            <a:spAutoFit/>
          </a:bodyPr>
          <a:lstStyle>
            <a:lvl1pPr algn="ctr">
              <a:defRPr sz="2800">
                <a:solidFill>
                  <a:srgbClr val="C00000"/>
                </a:solidFill>
                <a:latin typeface="Gobold Thin Light"/>
                <a:ea typeface="Gobold Thin Light"/>
                <a:cs typeface="Gobold Thin Light"/>
                <a:sym typeface="Gobold Thin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100" b="1" i="0" u="none" strike="noStrike" kern="1200" cap="none" spc="0" normalizeH="0" baseline="0" noProof="0" dirty="0">
                <a:ln>
                  <a:noFill/>
                </a:ln>
                <a:solidFill>
                  <a:srgbClr val="CD0B05"/>
                </a:solidFill>
                <a:effectLst/>
                <a:uLnTx/>
                <a:uFillTx/>
                <a:latin typeface="HelveticaNeueLT Std Lt"/>
                <a:cs typeface="HelveticaNeueLT Std Lt"/>
                <a:sym typeface="Gobold Thin Light"/>
              </a:rPr>
              <a:t>Technological disruptions</a:t>
            </a:r>
            <a:endParaRPr kumimoji="0" sz="3100" b="1" i="0" u="none" strike="noStrike" kern="1200" cap="none" spc="0" normalizeH="0" baseline="0" noProof="0" dirty="0">
              <a:ln>
                <a:noFill/>
              </a:ln>
              <a:solidFill>
                <a:srgbClr val="CD0B05"/>
              </a:solidFill>
              <a:effectLst/>
              <a:uLnTx/>
              <a:uFillTx/>
              <a:latin typeface="HelveticaNeueLT Std Lt"/>
              <a:cs typeface="HelveticaNeueLT Std Lt"/>
              <a:sym typeface="Gobold Thin Light"/>
            </a:endParaRPr>
          </a:p>
        </p:txBody>
      </p:sp>
      <p:sp>
        <p:nvSpPr>
          <p:cNvPr id="10" name="Shape 86"/>
          <p:cNvSpPr/>
          <p:nvPr/>
        </p:nvSpPr>
        <p:spPr>
          <a:xfrm>
            <a:off x="-135770" y="5573153"/>
            <a:ext cx="4115330" cy="595972"/>
          </a:xfrm>
          <a:prstGeom prst="rect">
            <a:avLst/>
          </a:prstGeom>
          <a:ln w="12700">
            <a:miter lim="400000"/>
          </a:ln>
          <a:extLst>
            <a:ext uri="{C572A759-6A51-4108-AA02-DFA0A04FC94B}">
              <ma14:wrappingTextBoxFlag xmlns="" xmlns:ma14="http://schemas.microsoft.com/office/mac/drawingml/2011/main" val="1"/>
            </a:ext>
          </a:extLst>
        </p:spPr>
        <p:txBody>
          <a:bodyPr wrap="square" lIns="58882" tIns="58884" rIns="58882" bIns="58884">
            <a:spAutoFit/>
          </a:bodyPr>
          <a:lstStyle>
            <a:lvl1pPr algn="ctr">
              <a:defRPr sz="2800">
                <a:solidFill>
                  <a:srgbClr val="C00000"/>
                </a:solidFill>
                <a:latin typeface="Gobold Thin Light"/>
                <a:ea typeface="Gobold Thin Light"/>
                <a:cs typeface="Gobold Thin Light"/>
                <a:sym typeface="Gobold Thin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rPr>
              <a:t>Religious intolerance</a:t>
            </a:r>
            <a:endParaRPr kumimoji="0"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endParaRPr>
          </a:p>
        </p:txBody>
      </p:sp>
      <p:sp>
        <p:nvSpPr>
          <p:cNvPr id="11" name="Shape 86">
            <a:extLst>
              <a:ext uri="{FF2B5EF4-FFF2-40B4-BE49-F238E27FC236}">
                <a16:creationId xmlns:a16="http://schemas.microsoft.com/office/drawing/2014/main" id="{788F0314-6203-4E42-A98D-CC5BC6F39BC8}"/>
              </a:ext>
            </a:extLst>
          </p:cNvPr>
          <p:cNvSpPr/>
          <p:nvPr/>
        </p:nvSpPr>
        <p:spPr>
          <a:xfrm>
            <a:off x="5061019" y="4661828"/>
            <a:ext cx="4115330" cy="595972"/>
          </a:xfrm>
          <a:prstGeom prst="rect">
            <a:avLst/>
          </a:prstGeom>
          <a:ln w="12700">
            <a:miter lim="400000"/>
          </a:ln>
          <a:extLst>
            <a:ext uri="{C572A759-6A51-4108-AA02-DFA0A04FC94B}">
              <ma14:wrappingTextBoxFlag xmlns="" xmlns:ma14="http://schemas.microsoft.com/office/mac/drawingml/2011/main" val="1"/>
            </a:ext>
          </a:extLst>
        </p:spPr>
        <p:txBody>
          <a:bodyPr wrap="square" lIns="58882" tIns="58884" rIns="58882" bIns="58884">
            <a:spAutoFit/>
          </a:bodyPr>
          <a:lstStyle>
            <a:lvl1pPr algn="ctr">
              <a:defRPr sz="2800">
                <a:solidFill>
                  <a:srgbClr val="C00000"/>
                </a:solidFill>
                <a:latin typeface="Gobold Thin Light"/>
                <a:ea typeface="Gobold Thin Light"/>
                <a:cs typeface="Gobold Thin Light"/>
                <a:sym typeface="Gobold Thin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rPr>
              <a:t>Antibiotic Resistance</a:t>
            </a:r>
            <a:endParaRPr kumimoji="0"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endParaRPr>
          </a:p>
        </p:txBody>
      </p:sp>
      <p:sp>
        <p:nvSpPr>
          <p:cNvPr id="12" name="Shape 86">
            <a:extLst>
              <a:ext uri="{FF2B5EF4-FFF2-40B4-BE49-F238E27FC236}">
                <a16:creationId xmlns:a16="http://schemas.microsoft.com/office/drawing/2014/main" id="{0FD5CF5A-197E-416A-B843-E380BBC55F0A}"/>
              </a:ext>
            </a:extLst>
          </p:cNvPr>
          <p:cNvSpPr/>
          <p:nvPr/>
        </p:nvSpPr>
        <p:spPr>
          <a:xfrm>
            <a:off x="398021" y="4670561"/>
            <a:ext cx="4115330" cy="595972"/>
          </a:xfrm>
          <a:prstGeom prst="rect">
            <a:avLst/>
          </a:prstGeom>
          <a:ln w="12700">
            <a:miter lim="400000"/>
          </a:ln>
          <a:extLst>
            <a:ext uri="{C572A759-6A51-4108-AA02-DFA0A04FC94B}">
              <ma14:wrappingTextBoxFlag xmlns="" xmlns:ma14="http://schemas.microsoft.com/office/mac/drawingml/2011/main" val="1"/>
            </a:ext>
          </a:extLst>
        </p:spPr>
        <p:txBody>
          <a:bodyPr wrap="square" lIns="58882" tIns="58884" rIns="58882" bIns="58884">
            <a:spAutoFit/>
          </a:bodyPr>
          <a:lstStyle>
            <a:lvl1pPr algn="ctr">
              <a:defRPr sz="2800">
                <a:solidFill>
                  <a:srgbClr val="C00000"/>
                </a:solidFill>
                <a:latin typeface="Gobold Thin Light"/>
                <a:ea typeface="Gobold Thin Light"/>
                <a:cs typeface="Gobold Thin Light"/>
                <a:sym typeface="Gobold Thin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rPr>
              <a:t>Pollution (plastic etc.)</a:t>
            </a:r>
            <a:endParaRPr kumimoji="0"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endParaRPr>
          </a:p>
        </p:txBody>
      </p:sp>
      <p:sp>
        <p:nvSpPr>
          <p:cNvPr id="2" name="Shape 86">
            <a:extLst>
              <a:ext uri="{FF2B5EF4-FFF2-40B4-BE49-F238E27FC236}">
                <a16:creationId xmlns:a16="http://schemas.microsoft.com/office/drawing/2014/main" id="{263EE852-4D2B-C773-0E04-8D3EB8FF143C}"/>
              </a:ext>
            </a:extLst>
          </p:cNvPr>
          <p:cNvSpPr/>
          <p:nvPr/>
        </p:nvSpPr>
        <p:spPr>
          <a:xfrm>
            <a:off x="2577847" y="6262112"/>
            <a:ext cx="3086630" cy="599485"/>
          </a:xfrm>
          <a:prstGeom prst="rect">
            <a:avLst/>
          </a:prstGeom>
          <a:ln w="12700">
            <a:miter lim="400000"/>
          </a:ln>
          <a:extLst>
            <a:ext uri="{C572A759-6A51-4108-AA02-DFA0A04FC94B}">
              <ma14:wrappingTextBoxFlag xmlns="" xmlns:ma14="http://schemas.microsoft.com/office/mac/drawingml/2011/main" val="1"/>
            </a:ext>
          </a:extLst>
        </p:spPr>
        <p:txBody>
          <a:bodyPr wrap="square" lIns="58882" tIns="58884" rIns="58882" bIns="58884">
            <a:spAutoFit/>
          </a:bodyPr>
          <a:lstStyle>
            <a:lvl1pPr algn="ctr">
              <a:defRPr sz="2800">
                <a:solidFill>
                  <a:srgbClr val="C00000"/>
                </a:solidFill>
                <a:latin typeface="Gobold Thin Light"/>
                <a:ea typeface="Gobold Thin Light"/>
                <a:cs typeface="Gobold Thin Light"/>
                <a:sym typeface="Gobold Thin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rPr>
              <a:t>WARS</a:t>
            </a:r>
            <a:endParaRPr kumimoji="0" sz="3100" b="0" i="0" u="none" strike="noStrike" kern="1200" cap="none" spc="0" normalizeH="0" baseline="0" noProof="0" dirty="0">
              <a:ln>
                <a:noFill/>
              </a:ln>
              <a:solidFill>
                <a:srgbClr val="CD0B05"/>
              </a:solidFill>
              <a:effectLst/>
              <a:uLnTx/>
              <a:uFillTx/>
              <a:latin typeface="HelveticaNeueLT Std Lt"/>
              <a:cs typeface="HelveticaNeueLT Std Lt"/>
              <a:sym typeface="Gobold Thin Light"/>
            </a:endParaRPr>
          </a:p>
        </p:txBody>
      </p:sp>
    </p:spTree>
    <p:extLst>
      <p:ext uri="{BB962C8B-B14F-4D97-AF65-F5344CB8AC3E}">
        <p14:creationId xmlns:p14="http://schemas.microsoft.com/office/powerpoint/2010/main" val="97692415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2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1" y="0"/>
            <a:ext cx="91567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1916" name="Rectangle 12"/>
          <p:cNvSpPr>
            <a:spLocks noChangeArrowheads="1"/>
          </p:cNvSpPr>
          <p:nvPr/>
        </p:nvSpPr>
        <p:spPr bwMode="auto">
          <a:xfrm>
            <a:off x="330200" y="3810000"/>
            <a:ext cx="8610600" cy="2286000"/>
          </a:xfrm>
          <a:prstGeom prst="rect">
            <a:avLst/>
          </a:prstGeom>
          <a:noFill/>
          <a:ln w="9525" algn="ctr">
            <a:noFill/>
            <a:miter lim="800000"/>
            <a:headEnd/>
            <a:tailEnd/>
          </a:ln>
        </p:spPr>
        <p:txBody>
          <a:bodyPr/>
          <a:lstStyle/>
          <a:p>
            <a:pPr marL="0" marR="0" lvl="0" indent="0" algn="l" defTabSz="914400" rtl="0" eaLnBrk="0" fontAlgn="auto" latinLnBrk="0" hangingPunct="0">
              <a:lnSpc>
                <a:spcPct val="50000"/>
              </a:lnSpc>
              <a:spcBef>
                <a:spcPct val="50000"/>
              </a:spcBef>
              <a:spcAft>
                <a:spcPts val="0"/>
              </a:spcAft>
              <a:buClr>
                <a:srgbClr val="1F497D"/>
              </a:buClr>
              <a:buSzPct val="100000"/>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Volatile</a:t>
            </a:r>
          </a:p>
          <a:p>
            <a:pPr marL="0" marR="0" lvl="0" indent="0" algn="l" defTabSz="914400" rtl="0" eaLnBrk="0" fontAlgn="auto" latinLnBrk="0" hangingPunct="0">
              <a:lnSpc>
                <a:spcPct val="50000"/>
              </a:lnSpc>
              <a:spcBef>
                <a:spcPct val="50000"/>
              </a:spcBef>
              <a:spcAft>
                <a:spcPts val="0"/>
              </a:spcAft>
              <a:buClr>
                <a:srgbClr val="1F497D"/>
              </a:buClr>
              <a:buSzPct val="100000"/>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	Uncertain</a:t>
            </a:r>
          </a:p>
          <a:p>
            <a:pPr marL="0" marR="0" lvl="0" indent="0" algn="l" defTabSz="914400" rtl="0" eaLnBrk="0" fontAlgn="auto" latinLnBrk="0" hangingPunct="0">
              <a:lnSpc>
                <a:spcPct val="50000"/>
              </a:lnSpc>
              <a:spcBef>
                <a:spcPct val="50000"/>
              </a:spcBef>
              <a:spcAft>
                <a:spcPts val="0"/>
              </a:spcAft>
              <a:buClr>
                <a:srgbClr val="1F497D"/>
              </a:buClr>
              <a:buSzPct val="100000"/>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		Complex</a:t>
            </a:r>
          </a:p>
          <a:p>
            <a:pPr marL="0" marR="0" lvl="0" indent="0" algn="l" defTabSz="914400" rtl="0" eaLnBrk="0" fontAlgn="auto" latinLnBrk="0" hangingPunct="0">
              <a:lnSpc>
                <a:spcPct val="50000"/>
              </a:lnSpc>
              <a:spcBef>
                <a:spcPct val="50000"/>
              </a:spcBef>
              <a:spcAft>
                <a:spcPts val="0"/>
              </a:spcAft>
              <a:buClr>
                <a:srgbClr val="1F497D"/>
              </a:buClr>
              <a:buSzPct val="100000"/>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			Ambiguous</a:t>
            </a:r>
          </a:p>
          <a:p>
            <a:pPr marL="533400" marR="0" lvl="0" indent="-533400" algn="l" defTabSz="914400" rtl="0" eaLnBrk="0" fontAlgn="auto" latinLnBrk="0" hangingPunct="0">
              <a:lnSpc>
                <a:spcPct val="80000"/>
              </a:lnSpc>
              <a:spcBef>
                <a:spcPts val="0"/>
              </a:spcBef>
              <a:spcAft>
                <a:spcPts val="0"/>
              </a:spcAft>
              <a:buClr>
                <a:srgbClr val="1F497D"/>
              </a:buClr>
              <a:buSzPct val="100000"/>
              <a:buFont typeface="Wingdings" pitchFamily="2" charset="2"/>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457200" y="122238"/>
            <a:ext cx="8229600" cy="639762"/>
          </a:xfrm>
        </p:spPr>
        <p:txBody>
          <a:bodyPr>
            <a:noAutofit/>
          </a:bodyPr>
          <a:lstStyle/>
          <a:p>
            <a:r>
              <a:rPr lang="en-US" sz="5400" dirty="0">
                <a:solidFill>
                  <a:schemeClr val="bg1"/>
                </a:solidFill>
              </a:rPr>
              <a:t>Our World</a:t>
            </a:r>
          </a:p>
        </p:txBody>
      </p:sp>
    </p:spTree>
    <p:extLst>
      <p:ext uri="{BB962C8B-B14F-4D97-AF65-F5344CB8AC3E}">
        <p14:creationId xmlns:p14="http://schemas.microsoft.com/office/powerpoint/2010/main" val="30515419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1916"/>
                                        </p:tgtEl>
                                        <p:attrNameLst>
                                          <p:attrName>style.visibility</p:attrName>
                                        </p:attrNameLst>
                                      </p:cBhvr>
                                      <p:to>
                                        <p:strVal val="visible"/>
                                      </p:to>
                                    </p:set>
                                    <p:animEffect transition="in" filter="fade">
                                      <p:cBhvr>
                                        <p:cTn id="7" dur="500"/>
                                        <p:tgtEl>
                                          <p:spTgt spid="251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526462" cy="685800"/>
          </a:xfrm>
        </p:spPr>
        <p:txBody>
          <a:bodyPr>
            <a:normAutofit fontScale="90000"/>
          </a:bodyPr>
          <a:lstStyle/>
          <a:p>
            <a:r>
              <a:rPr lang="en-US" dirty="0"/>
              <a:t>The “Five” Horsemen of the Apocalypse</a:t>
            </a:r>
          </a:p>
        </p:txBody>
      </p:sp>
      <p:sp>
        <p:nvSpPr>
          <p:cNvPr id="3" name="Content Placeholder 2"/>
          <p:cNvSpPr>
            <a:spLocks noGrp="1"/>
          </p:cNvSpPr>
          <p:nvPr>
            <p:ph idx="1"/>
          </p:nvPr>
        </p:nvSpPr>
        <p:spPr>
          <a:xfrm>
            <a:off x="381000" y="693333"/>
            <a:ext cx="8382000" cy="602067"/>
          </a:xfrm>
        </p:spPr>
        <p:txBody>
          <a:bodyPr>
            <a:normAutofit fontScale="92500"/>
          </a:bodyPr>
          <a:lstStyle/>
          <a:p>
            <a:pPr marL="0" indent="0">
              <a:buNone/>
            </a:pPr>
            <a:r>
              <a:rPr lang="en-US" dirty="0"/>
              <a:t>Evolutionary pressures have selected </a:t>
            </a:r>
            <a:r>
              <a:rPr lang="en-US" i="1" u="sng" dirty="0"/>
              <a:t>Selfishness</a:t>
            </a:r>
            <a:r>
              <a:rPr lang="en-US" dirty="0"/>
              <a:t> and</a:t>
            </a:r>
          </a:p>
        </p:txBody>
      </p:sp>
      <p:pic>
        <p:nvPicPr>
          <p:cNvPr id="299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96538"/>
            <a:ext cx="8229600" cy="546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85800" y="1447800"/>
            <a:ext cx="7924800" cy="369332"/>
          </a:xfrm>
          <a:prstGeom prst="rect">
            <a:avLst/>
          </a:prstGeom>
        </p:spPr>
        <p:txBody>
          <a:bodyPr wrap="square">
            <a:spAutoFit/>
          </a:bodyPr>
          <a:lstStyle/>
          <a:p>
            <a:r>
              <a:rPr lang="en-US" sz="1800" b="1" i="1" dirty="0">
                <a:solidFill>
                  <a:schemeClr val="bg1"/>
                </a:solidFill>
              </a:rPr>
              <a:t>Short-term reactivity </a:t>
            </a:r>
            <a:r>
              <a:rPr lang="en-US" b="1" i="1" dirty="0">
                <a:solidFill>
                  <a:schemeClr val="bg1"/>
                </a:solidFill>
              </a:rPr>
              <a:t>  </a:t>
            </a:r>
            <a:r>
              <a:rPr lang="en-US" sz="1800" b="1" i="1" dirty="0">
                <a:solidFill>
                  <a:schemeClr val="bg1"/>
                </a:solidFill>
              </a:rPr>
              <a:t>Clannishness 	Power of negative	    Linear mindset</a:t>
            </a:r>
          </a:p>
        </p:txBody>
      </p:sp>
    </p:spTree>
    <p:extLst>
      <p:ext uri="{BB962C8B-B14F-4D97-AF65-F5344CB8AC3E}">
        <p14:creationId xmlns:p14="http://schemas.microsoft.com/office/powerpoint/2010/main" val="1802815006"/>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44EDD-C17D-1F04-75EC-B4F238C4C06B}"/>
              </a:ext>
            </a:extLst>
          </p:cNvPr>
          <p:cNvSpPr>
            <a:spLocks noGrp="1"/>
          </p:cNvSpPr>
          <p:nvPr>
            <p:ph type="title"/>
          </p:nvPr>
        </p:nvSpPr>
        <p:spPr>
          <a:xfrm>
            <a:off x="457200" y="152400"/>
            <a:ext cx="8229600" cy="639762"/>
          </a:xfrm>
        </p:spPr>
        <p:txBody>
          <a:bodyPr>
            <a:normAutofit fontScale="90000"/>
          </a:bodyPr>
          <a:lstStyle/>
          <a:p>
            <a:r>
              <a:rPr lang="en-US" dirty="0"/>
              <a:t>Crosswalk to De Duve</a:t>
            </a:r>
          </a:p>
        </p:txBody>
      </p:sp>
      <p:graphicFrame>
        <p:nvGraphicFramePr>
          <p:cNvPr id="4" name="Content Placeholder 3">
            <a:extLst>
              <a:ext uri="{FF2B5EF4-FFF2-40B4-BE49-F238E27FC236}">
                <a16:creationId xmlns:a16="http://schemas.microsoft.com/office/drawing/2014/main" id="{49984CCB-A204-9319-DC5F-913046430B6D}"/>
              </a:ext>
            </a:extLst>
          </p:cNvPr>
          <p:cNvGraphicFramePr>
            <a:graphicFrameLocks noGrp="1"/>
          </p:cNvGraphicFramePr>
          <p:nvPr>
            <p:ph idx="1"/>
            <p:extLst>
              <p:ext uri="{D42A27DB-BD31-4B8C-83A1-F6EECF244321}">
                <p14:modId xmlns:p14="http://schemas.microsoft.com/office/powerpoint/2010/main" val="969373385"/>
              </p:ext>
            </p:extLst>
          </p:nvPr>
        </p:nvGraphicFramePr>
        <p:xfrm>
          <a:off x="0" y="838200"/>
          <a:ext cx="9144000" cy="3032760"/>
        </p:xfrm>
        <a:graphic>
          <a:graphicData uri="http://schemas.openxmlformats.org/drawingml/2006/table">
            <a:tbl>
              <a:tblPr firstRow="1" bandRow="1">
                <a:tableStyleId>{5C22544A-7EE6-4342-B048-85BDC9FD1C3A}</a:tableStyleId>
              </a:tblPr>
              <a:tblGrid>
                <a:gridCol w="1977081">
                  <a:extLst>
                    <a:ext uri="{9D8B030D-6E8A-4147-A177-3AD203B41FA5}">
                      <a16:colId xmlns:a16="http://schemas.microsoft.com/office/drawing/2014/main" val="1816599056"/>
                    </a:ext>
                  </a:extLst>
                </a:gridCol>
                <a:gridCol w="1528119">
                  <a:extLst>
                    <a:ext uri="{9D8B030D-6E8A-4147-A177-3AD203B41FA5}">
                      <a16:colId xmlns:a16="http://schemas.microsoft.com/office/drawing/2014/main" val="638092843"/>
                    </a:ext>
                  </a:extLst>
                </a:gridCol>
                <a:gridCol w="1447800">
                  <a:extLst>
                    <a:ext uri="{9D8B030D-6E8A-4147-A177-3AD203B41FA5}">
                      <a16:colId xmlns:a16="http://schemas.microsoft.com/office/drawing/2014/main" val="4141086626"/>
                    </a:ext>
                  </a:extLst>
                </a:gridCol>
                <a:gridCol w="1447800">
                  <a:extLst>
                    <a:ext uri="{9D8B030D-6E8A-4147-A177-3AD203B41FA5}">
                      <a16:colId xmlns:a16="http://schemas.microsoft.com/office/drawing/2014/main" val="1834476581"/>
                    </a:ext>
                  </a:extLst>
                </a:gridCol>
                <a:gridCol w="1447800">
                  <a:extLst>
                    <a:ext uri="{9D8B030D-6E8A-4147-A177-3AD203B41FA5}">
                      <a16:colId xmlns:a16="http://schemas.microsoft.com/office/drawing/2014/main" val="3503215607"/>
                    </a:ext>
                  </a:extLst>
                </a:gridCol>
                <a:gridCol w="1295400">
                  <a:extLst>
                    <a:ext uri="{9D8B030D-6E8A-4147-A177-3AD203B41FA5}">
                      <a16:colId xmlns:a16="http://schemas.microsoft.com/office/drawing/2014/main" val="1676767390"/>
                    </a:ext>
                  </a:extLst>
                </a:gridCol>
              </a:tblGrid>
              <a:tr h="370840">
                <a:tc>
                  <a:txBody>
                    <a:bodyPr/>
                    <a:lstStyle/>
                    <a:p>
                      <a:endParaRPr lang="en-US"/>
                    </a:p>
                  </a:txBody>
                  <a:tcPr/>
                </a:tc>
                <a:tc>
                  <a:txBody>
                    <a:bodyPr/>
                    <a:lstStyle/>
                    <a:p>
                      <a:pPr algn="ctr"/>
                      <a:r>
                        <a:rPr lang="en-US" dirty="0"/>
                        <a:t>Selfishness</a:t>
                      </a:r>
                    </a:p>
                  </a:txBody>
                  <a:tcPr/>
                </a:tc>
                <a:tc>
                  <a:txBody>
                    <a:bodyPr/>
                    <a:lstStyle/>
                    <a:p>
                      <a:pPr algn="ctr"/>
                      <a:r>
                        <a:rPr lang="en-US" dirty="0"/>
                        <a:t>Short-Term Reactivity</a:t>
                      </a:r>
                    </a:p>
                  </a:txBody>
                  <a:tcPr/>
                </a:tc>
                <a:tc>
                  <a:txBody>
                    <a:bodyPr/>
                    <a:lstStyle/>
                    <a:p>
                      <a:pPr algn="ctr"/>
                      <a:r>
                        <a:rPr lang="en-US" dirty="0"/>
                        <a:t>Clannishness</a:t>
                      </a:r>
                    </a:p>
                  </a:txBody>
                  <a:tcPr/>
                </a:tc>
                <a:tc>
                  <a:txBody>
                    <a:bodyPr/>
                    <a:lstStyle/>
                    <a:p>
                      <a:pPr algn="ctr"/>
                      <a:r>
                        <a:rPr lang="en-US" dirty="0"/>
                        <a:t>Power of Negative</a:t>
                      </a:r>
                    </a:p>
                  </a:txBody>
                  <a:tcPr/>
                </a:tc>
                <a:tc>
                  <a:txBody>
                    <a:bodyPr/>
                    <a:lstStyle/>
                    <a:p>
                      <a:pPr algn="ctr"/>
                      <a:r>
                        <a:rPr lang="en-US" dirty="0"/>
                        <a:t>Linear Mindset</a:t>
                      </a:r>
                    </a:p>
                  </a:txBody>
                  <a:tcPr/>
                </a:tc>
                <a:extLst>
                  <a:ext uri="{0D108BD9-81ED-4DB2-BD59-A6C34878D82A}">
                    <a16:rowId xmlns:a16="http://schemas.microsoft.com/office/drawing/2014/main" val="4106651126"/>
                  </a:ext>
                </a:extLst>
              </a:tr>
              <a:tr h="370840">
                <a:tc>
                  <a:txBody>
                    <a:bodyPr/>
                    <a:lstStyle/>
                    <a:p>
                      <a:r>
                        <a:rPr lang="en-US" b="1" dirty="0"/>
                        <a:t>Courage</a:t>
                      </a:r>
                    </a:p>
                  </a:txBody>
                  <a:tcPr/>
                </a:tc>
                <a:tc>
                  <a:txBody>
                    <a:bodyPr/>
                    <a:lstStyle/>
                    <a:p>
                      <a:pPr algn="ctr"/>
                      <a:endParaRPr lang="en-US"/>
                    </a:p>
                  </a:txBody>
                  <a:tcPr/>
                </a:tc>
                <a:tc>
                  <a:txBody>
                    <a:bodyPr/>
                    <a:lstStyle/>
                    <a:p>
                      <a:pPr algn="ctr"/>
                      <a:r>
                        <a:rPr lang="en-US" dirty="0"/>
                        <a:t>X</a:t>
                      </a:r>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22763281"/>
                  </a:ext>
                </a:extLst>
              </a:tr>
              <a:tr h="370840">
                <a:tc>
                  <a:txBody>
                    <a:bodyPr/>
                    <a:lstStyle/>
                    <a:p>
                      <a:r>
                        <a:rPr lang="en-US" b="1" dirty="0"/>
                        <a:t>Resilience</a:t>
                      </a:r>
                    </a:p>
                  </a:txBody>
                  <a:tcPr/>
                </a:tc>
                <a:tc>
                  <a:txBody>
                    <a:bodyPr/>
                    <a:lstStyle/>
                    <a:p>
                      <a:pPr algn="ctr"/>
                      <a:endParaRPr lang="en-US"/>
                    </a:p>
                  </a:txBody>
                  <a:tcPr/>
                </a:tc>
                <a:tc>
                  <a:txBody>
                    <a:bodyPr/>
                    <a:lstStyle/>
                    <a:p>
                      <a:pPr algn="ctr"/>
                      <a:r>
                        <a:rPr lang="en-US" dirty="0"/>
                        <a:t>X</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521328662"/>
                  </a:ext>
                </a:extLst>
              </a:tr>
              <a:tr h="370840">
                <a:tc>
                  <a:txBody>
                    <a:bodyPr/>
                    <a:lstStyle/>
                    <a:p>
                      <a:r>
                        <a:rPr lang="en-US" b="1" dirty="0"/>
                        <a:t>Ethics</a:t>
                      </a:r>
                    </a:p>
                  </a:txBody>
                  <a:tcPr/>
                </a:tc>
                <a:tc>
                  <a:txBody>
                    <a:bodyPr/>
                    <a:lstStyle/>
                    <a:p>
                      <a:pPr algn="ctr"/>
                      <a:r>
                        <a:rPr lang="en-US" dirty="0"/>
                        <a:t>X</a:t>
                      </a:r>
                    </a:p>
                  </a:txBody>
                  <a:tcPr/>
                </a:tc>
                <a:tc>
                  <a:txBody>
                    <a:bodyPr/>
                    <a:lstStyle/>
                    <a:p>
                      <a:pPr algn="ctr"/>
                      <a:endParaRPr lang="en-US"/>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987898034"/>
                  </a:ext>
                </a:extLst>
              </a:tr>
              <a:tr h="370840">
                <a:tc>
                  <a:txBody>
                    <a:bodyPr/>
                    <a:lstStyle/>
                    <a:p>
                      <a:r>
                        <a:rPr lang="en-US" b="1" dirty="0"/>
                        <a:t>Metacognition</a:t>
                      </a:r>
                    </a:p>
                    <a:p>
                      <a:r>
                        <a:rPr lang="en-US" b="1" dirty="0"/>
                        <a:t>Metaemotion</a:t>
                      </a:r>
                    </a:p>
                  </a:txBody>
                  <a:tcP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endParaRPr lang="en-US" sz="1800" kern="1200" dirty="0">
                        <a:solidFill>
                          <a:schemeClr val="dk1"/>
                        </a:solidFill>
                        <a:latin typeface="+mn-lt"/>
                        <a:ea typeface="+mn-ea"/>
                        <a:cs typeface="+mn-cs"/>
                      </a:endParaRPr>
                    </a:p>
                    <a:p>
                      <a:pPr algn="ctr"/>
                      <a:r>
                        <a:rPr lang="en-US" sz="1800" kern="1200" dirty="0">
                          <a:solidFill>
                            <a:schemeClr val="dk1"/>
                          </a:solidFill>
                          <a:latin typeface="+mn-lt"/>
                          <a:ea typeface="+mn-ea"/>
                          <a:cs typeface="+mn-cs"/>
                        </a:rPr>
                        <a:t>X</a:t>
                      </a:r>
                    </a:p>
                  </a:txBody>
                  <a:tcPr/>
                </a:tc>
                <a:tc>
                  <a:txBody>
                    <a:bodyPr/>
                    <a:lstStyle/>
                    <a:p>
                      <a:pPr algn="ctr"/>
                      <a:r>
                        <a:rPr lang="en-US" sz="1800" kern="1200" dirty="0">
                          <a:solidFill>
                            <a:schemeClr val="dk1"/>
                          </a:solidFill>
                          <a:latin typeface="+mn-lt"/>
                          <a:ea typeface="+mn-ea"/>
                          <a:cs typeface="+mn-cs"/>
                        </a:rPr>
                        <a:t>X</a:t>
                      </a:r>
                    </a:p>
                  </a:txBody>
                  <a:tcPr/>
                </a:tc>
                <a:extLst>
                  <a:ext uri="{0D108BD9-81ED-4DB2-BD59-A6C34878D82A}">
                    <a16:rowId xmlns:a16="http://schemas.microsoft.com/office/drawing/2014/main" val="319101582"/>
                  </a:ext>
                </a:extLst>
              </a:tr>
              <a:tr h="370840">
                <a:tc>
                  <a:txBody>
                    <a:bodyPr/>
                    <a:lstStyle/>
                    <a:p>
                      <a:r>
                        <a:rPr lang="en-US" b="1" dirty="0"/>
                        <a:t>KNOWLEDGE</a:t>
                      </a:r>
                    </a:p>
                  </a:txBody>
                  <a:tcPr>
                    <a:solidFill>
                      <a:schemeClr val="accent6">
                        <a:lumMod val="40000"/>
                        <a:lumOff val="60000"/>
                      </a:schemeClr>
                    </a:solidFill>
                  </a:tcPr>
                </a:tc>
                <a:tc>
                  <a:txBody>
                    <a:bodyPr/>
                    <a:lstStyle/>
                    <a:p>
                      <a:pPr algn="ctr"/>
                      <a:r>
                        <a:rPr lang="en-US" dirty="0"/>
                        <a:t>Social Sciences</a:t>
                      </a:r>
                    </a:p>
                  </a:txBody>
                  <a:tcPr>
                    <a:solidFill>
                      <a:schemeClr val="accent6">
                        <a:lumMod val="40000"/>
                        <a:lumOff val="60000"/>
                      </a:schemeClr>
                    </a:solidFill>
                  </a:tcPr>
                </a:tc>
                <a:tc>
                  <a:txBody>
                    <a:bodyPr/>
                    <a:lstStyle/>
                    <a:p>
                      <a:pPr algn="ctr"/>
                      <a:r>
                        <a:rPr lang="en-US" dirty="0"/>
                        <a:t>Social Sciences</a:t>
                      </a:r>
                    </a:p>
                  </a:txBody>
                  <a:tcPr>
                    <a:solidFill>
                      <a:schemeClr val="accent6">
                        <a:lumMod val="40000"/>
                        <a:lumOff val="60000"/>
                      </a:schemeClr>
                    </a:solidFill>
                  </a:tcPr>
                </a:tc>
                <a:tc>
                  <a:txBody>
                    <a:bodyPr/>
                    <a:lstStyle/>
                    <a:p>
                      <a:pPr algn="ctr"/>
                      <a:r>
                        <a:rPr lang="en-US" dirty="0"/>
                        <a:t>Social Sciences</a:t>
                      </a:r>
                    </a:p>
                  </a:txBody>
                  <a:tcPr>
                    <a:solidFill>
                      <a:schemeClr val="accent6">
                        <a:lumMod val="40000"/>
                        <a:lumOff val="60000"/>
                      </a:schemeClr>
                    </a:solidFill>
                  </a:tcPr>
                </a:tc>
                <a:tc>
                  <a:txBody>
                    <a:bodyPr/>
                    <a:lstStyle/>
                    <a:p>
                      <a:pPr algn="ctr"/>
                      <a:r>
                        <a:rPr lang="en-US" dirty="0"/>
                        <a:t>Social Sciences</a:t>
                      </a:r>
                    </a:p>
                  </a:txBody>
                  <a:tcPr>
                    <a:solidFill>
                      <a:schemeClr val="accent6">
                        <a:lumMod val="40000"/>
                        <a:lumOff val="60000"/>
                      </a:schemeClr>
                    </a:solidFill>
                  </a:tcPr>
                </a:tc>
                <a:tc>
                  <a:txBody>
                    <a:bodyPr/>
                    <a:lstStyle/>
                    <a:p>
                      <a:pPr algn="ctr"/>
                      <a:r>
                        <a:rPr lang="en-US" dirty="0"/>
                        <a:t>STEM</a:t>
                      </a:r>
                    </a:p>
                  </a:txBody>
                  <a:tcPr>
                    <a:solidFill>
                      <a:schemeClr val="accent6">
                        <a:lumMod val="40000"/>
                        <a:lumOff val="60000"/>
                      </a:schemeClr>
                    </a:solidFill>
                  </a:tcPr>
                </a:tc>
                <a:extLst>
                  <a:ext uri="{0D108BD9-81ED-4DB2-BD59-A6C34878D82A}">
                    <a16:rowId xmlns:a16="http://schemas.microsoft.com/office/drawing/2014/main" val="2156375042"/>
                  </a:ext>
                </a:extLst>
              </a:tr>
            </a:tbl>
          </a:graphicData>
        </a:graphic>
      </p:graphicFrame>
      <p:pic>
        <p:nvPicPr>
          <p:cNvPr id="5" name="Picture 4">
            <a:extLst>
              <a:ext uri="{FF2B5EF4-FFF2-40B4-BE49-F238E27FC236}">
                <a16:creationId xmlns:a16="http://schemas.microsoft.com/office/drawing/2014/main" id="{62DBABEF-E0A4-4EBA-D39B-420CBE683B1F}"/>
              </a:ext>
            </a:extLst>
          </p:cNvPr>
          <p:cNvPicPr>
            <a:picLocks noChangeAspect="1"/>
          </p:cNvPicPr>
          <p:nvPr/>
        </p:nvPicPr>
        <p:blipFill>
          <a:blip r:embed="rId2"/>
          <a:stretch>
            <a:fillRect/>
          </a:stretch>
        </p:blipFill>
        <p:spPr>
          <a:xfrm>
            <a:off x="3810000" y="4083449"/>
            <a:ext cx="1828800" cy="2774551"/>
          </a:xfrm>
          <a:prstGeom prst="rect">
            <a:avLst/>
          </a:prstGeom>
        </p:spPr>
      </p:pic>
    </p:spTree>
    <p:extLst>
      <p:ext uri="{BB962C8B-B14F-4D97-AF65-F5344CB8AC3E}">
        <p14:creationId xmlns:p14="http://schemas.microsoft.com/office/powerpoint/2010/main" val="1874305062"/>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CCBC8C2-2D45-3588-932A-4A6C2490BE80}"/>
              </a:ext>
            </a:extLst>
          </p:cNvPr>
          <p:cNvGrpSpPr/>
          <p:nvPr/>
        </p:nvGrpSpPr>
        <p:grpSpPr>
          <a:xfrm>
            <a:off x="0" y="857250"/>
            <a:ext cx="9144000" cy="5143500"/>
            <a:chOff x="0" y="0"/>
            <a:chExt cx="12192000" cy="6858000"/>
          </a:xfrm>
        </p:grpSpPr>
        <p:pic>
          <p:nvPicPr>
            <p:cNvPr id="1026" name="Picture 2">
              <a:extLst>
                <a:ext uri="{FF2B5EF4-FFF2-40B4-BE49-F238E27FC236}">
                  <a16:creationId xmlns:a16="http://schemas.microsoft.com/office/drawing/2014/main" id="{19C2101A-D1CC-1163-0C6D-A1B644D3CFA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0A920C4-C237-FC3C-2865-0F1BB4A90953}"/>
                </a:ext>
              </a:extLst>
            </p:cNvPr>
            <p:cNvSpPr/>
            <p:nvPr/>
          </p:nvSpPr>
          <p:spPr>
            <a:xfrm>
              <a:off x="2039815" y="2074985"/>
              <a:ext cx="7710854" cy="252339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sz="1350"/>
            </a:p>
          </p:txBody>
        </p:sp>
      </p:grpSp>
      <p:pic>
        <p:nvPicPr>
          <p:cNvPr id="8" name="Online Media 7" title="SACE - Acknowledgement of Country - Kaurna Land">
            <a:hlinkClick r:id="" action="ppaction://media"/>
            <a:extLst>
              <a:ext uri="{FF2B5EF4-FFF2-40B4-BE49-F238E27FC236}">
                <a16:creationId xmlns:a16="http://schemas.microsoft.com/office/drawing/2014/main" id="{715DC06E-9576-4A05-9BEB-2C4353160D37}"/>
              </a:ext>
            </a:extLst>
          </p:cNvPr>
          <p:cNvPicPr>
            <a:picLocks noRot="1" noChangeAspect="1"/>
          </p:cNvPicPr>
          <p:nvPr>
            <a:videoFile r:link="rId1"/>
          </p:nvPr>
        </p:nvPicPr>
        <p:blipFill>
          <a:blip r:embed="rId5"/>
          <a:stretch>
            <a:fillRect/>
          </a:stretch>
        </p:blipFill>
        <p:spPr>
          <a:xfrm>
            <a:off x="0" y="789875"/>
            <a:ext cx="9258300" cy="5457335"/>
          </a:xfrm>
          <a:prstGeom prst="rect">
            <a:avLst/>
          </a:prstGeom>
        </p:spPr>
      </p:pic>
    </p:spTree>
    <p:extLst>
      <p:ext uri="{BB962C8B-B14F-4D97-AF65-F5344CB8AC3E}">
        <p14:creationId xmlns:p14="http://schemas.microsoft.com/office/powerpoint/2010/main" val="102384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DB3B6-7E4E-437B-5D24-70DA83B43DEF}"/>
              </a:ext>
            </a:extLst>
          </p:cNvPr>
          <p:cNvSpPr>
            <a:spLocks noGrp="1"/>
          </p:cNvSpPr>
          <p:nvPr>
            <p:ph type="title"/>
          </p:nvPr>
        </p:nvSpPr>
        <p:spPr>
          <a:xfrm>
            <a:off x="457200" y="92075"/>
            <a:ext cx="8229600" cy="639762"/>
          </a:xfrm>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E238E4DE-A9F7-9B39-6E25-63DC14038A55}"/>
              </a:ext>
            </a:extLst>
          </p:cNvPr>
          <p:cNvSpPr>
            <a:spLocks noGrp="1"/>
          </p:cNvSpPr>
          <p:nvPr>
            <p:ph idx="1"/>
          </p:nvPr>
        </p:nvSpPr>
        <p:spPr>
          <a:xfrm>
            <a:off x="457200" y="990600"/>
            <a:ext cx="7562850" cy="5562600"/>
          </a:xfrm>
        </p:spPr>
        <p:txBody>
          <a:bodyPr>
            <a:normAutofit/>
          </a:bodyPr>
          <a:lstStyle/>
          <a:p>
            <a:r>
              <a:rPr lang="en-US" dirty="0">
                <a:solidFill>
                  <a:srgbClr val="00B050"/>
                </a:solidFill>
              </a:rPr>
              <a:t>Introduction of CCR</a:t>
            </a:r>
          </a:p>
          <a:p>
            <a:r>
              <a:rPr lang="en-US" dirty="0"/>
              <a:t>AI Hype vs Reality vs Possibilities</a:t>
            </a:r>
          </a:p>
          <a:p>
            <a:r>
              <a:rPr lang="en-US" dirty="0"/>
              <a:t>AI and Employability</a:t>
            </a:r>
          </a:p>
          <a:p>
            <a:r>
              <a:rPr lang="en-US" dirty="0"/>
              <a:t>Consequences for Education</a:t>
            </a:r>
          </a:p>
          <a:p>
            <a:pPr lvl="1"/>
            <a:r>
              <a:rPr lang="en-US" dirty="0"/>
              <a:t>Modern(ized) Knowledge</a:t>
            </a:r>
          </a:p>
          <a:p>
            <a:pPr lvl="1"/>
            <a:r>
              <a:rPr lang="en-US" dirty="0"/>
              <a:t>Skills, Character, Meta-Learning</a:t>
            </a:r>
          </a:p>
          <a:p>
            <a:pPr lvl="1"/>
            <a:r>
              <a:rPr lang="en-US" dirty="0"/>
              <a:t>Personalization</a:t>
            </a:r>
          </a:p>
          <a:p>
            <a:pPr marL="0" indent="0">
              <a:buNone/>
            </a:pPr>
            <a:endParaRPr lang="en-US" dirty="0"/>
          </a:p>
          <a:p>
            <a:endParaRPr lang="en-US" dirty="0"/>
          </a:p>
        </p:txBody>
      </p:sp>
    </p:spTree>
    <p:extLst>
      <p:ext uri="{BB962C8B-B14F-4D97-AF65-F5344CB8AC3E}">
        <p14:creationId xmlns:p14="http://schemas.microsoft.com/office/powerpoint/2010/main" val="3367265629"/>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533400"/>
          </a:xfrm>
        </p:spPr>
        <p:txBody>
          <a:bodyPr>
            <a:normAutofit fontScale="90000"/>
          </a:bodyPr>
          <a:lstStyle/>
          <a:p>
            <a:r>
              <a:rPr lang="en-US" sz="3600" dirty="0"/>
              <a:t>CCR: Develop Vision ahead of the pack </a:t>
            </a:r>
            <a:endParaRPr lang="en-US" sz="1800" dirty="0"/>
          </a:p>
        </p:txBody>
      </p:sp>
      <p:pic>
        <p:nvPicPr>
          <p:cNvPr id="3" name="Picture 2"/>
          <p:cNvPicPr>
            <a:picLocks noChangeAspect="1"/>
          </p:cNvPicPr>
          <p:nvPr/>
        </p:nvPicPr>
        <p:blipFill>
          <a:blip r:embed="rId2"/>
          <a:stretch>
            <a:fillRect/>
          </a:stretch>
        </p:blipFill>
        <p:spPr>
          <a:xfrm>
            <a:off x="609600" y="742951"/>
            <a:ext cx="8153400" cy="6115049"/>
          </a:xfrm>
          <a:prstGeom prst="rect">
            <a:avLst/>
          </a:prstGeom>
        </p:spPr>
      </p:pic>
      <p:sp>
        <p:nvSpPr>
          <p:cNvPr id="4" name="TextBox 3">
            <a:extLst>
              <a:ext uri="{FF2B5EF4-FFF2-40B4-BE49-F238E27FC236}">
                <a16:creationId xmlns:a16="http://schemas.microsoft.com/office/drawing/2014/main" id="{0D606ABF-200F-F647-2643-123C7AFD1A1D}"/>
              </a:ext>
            </a:extLst>
          </p:cNvPr>
          <p:cNvSpPr txBox="1"/>
          <p:nvPr/>
        </p:nvSpPr>
        <p:spPr>
          <a:xfrm>
            <a:off x="1143000" y="3800475"/>
            <a:ext cx="2819400" cy="1754326"/>
          </a:xfrm>
          <a:prstGeom prst="rect">
            <a:avLst/>
          </a:prstGeom>
          <a:noFill/>
        </p:spPr>
        <p:txBody>
          <a:bodyPr wrap="square" rtlCol="0">
            <a:spAutoFit/>
          </a:bodyPr>
          <a:lstStyle/>
          <a:p>
            <a:pPr algn="ctr"/>
            <a:r>
              <a:rPr lang="en-US" sz="3600" dirty="0">
                <a:solidFill>
                  <a:schemeClr val="bg1"/>
                </a:solidFill>
              </a:rPr>
              <a:t>First AI in Ed colloquium in 2014!</a:t>
            </a:r>
          </a:p>
        </p:txBody>
      </p:sp>
    </p:spTree>
    <p:extLst>
      <p:ext uri="{BB962C8B-B14F-4D97-AF65-F5344CB8AC3E}">
        <p14:creationId xmlns:p14="http://schemas.microsoft.com/office/powerpoint/2010/main" val="270879722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title" idx="4294967295"/>
          </p:nvPr>
        </p:nvSpPr>
        <p:spPr>
          <a:xfrm>
            <a:off x="2206722" y="502269"/>
            <a:ext cx="6243637" cy="709613"/>
          </a:xfrm>
          <a:prstGeom prst="rect">
            <a:avLst/>
          </a:prstGeom>
        </p:spPr>
        <p:txBody>
          <a:bodyPr lIns="0" tIns="0" rIns="0" bIns="0">
            <a:normAutofit/>
          </a:bodyPr>
          <a:lstStyle>
            <a:lvl1pPr>
              <a:defRPr sz="3800">
                <a:solidFill>
                  <a:srgbClr val="002361"/>
                </a:solidFill>
                <a:latin typeface="Hoefler Text"/>
                <a:ea typeface="Hoefler Text"/>
                <a:cs typeface="Hoefler Text"/>
                <a:sym typeface="Hoefler Text"/>
              </a:defRPr>
            </a:lvl1pPr>
          </a:lstStyle>
          <a:p>
            <a:pPr lvl="0">
              <a:defRPr sz="1800">
                <a:solidFill>
                  <a:srgbClr val="000000"/>
                </a:solidFill>
              </a:defRPr>
            </a:pPr>
            <a:r>
              <a:rPr lang="en-US" sz="3200" dirty="0"/>
              <a:t>p</a:t>
            </a:r>
            <a:r>
              <a:rPr lang="en-US" sz="3200" b="0" dirty="0"/>
              <a:t>artnered w</a:t>
            </a:r>
            <a:r>
              <a:rPr sz="3200" b="0" dirty="0"/>
              <a:t>ith key global players</a:t>
            </a:r>
          </a:p>
        </p:txBody>
      </p:sp>
      <p:pic>
        <p:nvPicPr>
          <p:cNvPr id="187" name="image26.png"/>
          <p:cNvPicPr/>
          <p:nvPr/>
        </p:nvPicPr>
        <p:blipFill>
          <a:blip r:embed="rId3"/>
          <a:stretch>
            <a:fillRect/>
          </a:stretch>
        </p:blipFill>
        <p:spPr>
          <a:xfrm>
            <a:off x="233364" y="432546"/>
            <a:ext cx="2171060" cy="772088"/>
          </a:xfrm>
          <a:prstGeom prst="rect">
            <a:avLst/>
          </a:prstGeom>
          <a:ln w="12700">
            <a:miter lim="400000"/>
          </a:ln>
        </p:spPr>
      </p:pic>
      <p:grpSp>
        <p:nvGrpSpPr>
          <p:cNvPr id="6" name="Group 5">
            <a:extLst>
              <a:ext uri="{FF2B5EF4-FFF2-40B4-BE49-F238E27FC236}">
                <a16:creationId xmlns:a16="http://schemas.microsoft.com/office/drawing/2014/main" id="{8C9E9543-BB51-290D-0DCB-07120BEB0295}"/>
              </a:ext>
            </a:extLst>
          </p:cNvPr>
          <p:cNvGrpSpPr/>
          <p:nvPr/>
        </p:nvGrpSpPr>
        <p:grpSpPr>
          <a:xfrm>
            <a:off x="0" y="1524112"/>
            <a:ext cx="9144000" cy="5333888"/>
            <a:chOff x="0" y="1524112"/>
            <a:chExt cx="9144000" cy="5333888"/>
          </a:xfrm>
        </p:grpSpPr>
        <p:sp>
          <p:nvSpPr>
            <p:cNvPr id="183" name="Shape 183"/>
            <p:cNvSpPr/>
            <p:nvPr/>
          </p:nvSpPr>
          <p:spPr>
            <a:xfrm>
              <a:off x="0" y="1524112"/>
              <a:ext cx="9144000" cy="5333888"/>
            </a:xfrm>
            <a:prstGeom prst="rect">
              <a:avLst/>
            </a:prstGeom>
            <a:solidFill>
              <a:srgbClr val="FFFFFF"/>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Shape 184"/>
            <p:cNvSpPr/>
            <p:nvPr/>
          </p:nvSpPr>
          <p:spPr>
            <a:xfrm>
              <a:off x="200518" y="2673321"/>
              <a:ext cx="8699799" cy="884812"/>
            </a:xfrm>
            <a:prstGeom prst="rect">
              <a:avLst/>
            </a:prstGeom>
            <a:ln w="12700">
              <a:solidFill>
                <a:srgbClr val="4F81BD"/>
              </a:solidFill>
            </a:ln>
            <a:extLst>
              <a:ext uri="{C572A759-6A51-4108-AA02-DFA0A04FC94B}">
                <ma14:wrappingTextBoxFlag xmlns:ma14="http://schemas.microsoft.com/office/mac/drawingml/2011/main" xmlns="" val="1"/>
              </a:ext>
            </a:ex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International</a:t>
              </a:r>
            </a:p>
            <a:p>
              <a:pPr marL="0" marR="0" lvl="0" indent="0" algn="ct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Organizations</a:t>
              </a:r>
            </a:p>
          </p:txBody>
        </p:sp>
        <p:sp>
          <p:nvSpPr>
            <p:cNvPr id="60" name="Shape 185"/>
            <p:cNvSpPr/>
            <p:nvPr/>
          </p:nvSpPr>
          <p:spPr>
            <a:xfrm>
              <a:off x="200518" y="1657321"/>
              <a:ext cx="8699799" cy="884812"/>
            </a:xfrm>
            <a:prstGeom prst="rect">
              <a:avLst/>
            </a:prstGeom>
            <a:ln w="12700">
              <a:solidFill>
                <a:srgbClr val="4F81BD"/>
              </a:solidFill>
            </a:ln>
            <a:extLst>
              <a:ext uri="{C572A759-6A51-4108-AA02-DFA0A04FC94B}">
                <ma14:wrappingTextBoxFlag xmlns:ma14="http://schemas.microsoft.com/office/mac/drawingml/2011/main" xmlns="" val="1"/>
              </a:ext>
            </a:ex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International</a:t>
              </a:r>
            </a:p>
            <a:p>
              <a:pPr marL="0" marR="0" lvl="0" indent="0" algn="ct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Organizations</a:t>
              </a:r>
            </a:p>
          </p:txBody>
        </p:sp>
        <p:pic>
          <p:nvPicPr>
            <p:cNvPr id="61" name="pasted-image.pdf"/>
            <p:cNvPicPr/>
            <p:nvPr/>
          </p:nvPicPr>
          <p:blipFill>
            <a:blip r:embed="rId4"/>
            <a:stretch>
              <a:fillRect/>
            </a:stretch>
          </p:blipFill>
          <p:spPr>
            <a:xfrm>
              <a:off x="2329354" y="2096297"/>
              <a:ext cx="730250" cy="425071"/>
            </a:xfrm>
            <a:prstGeom prst="rect">
              <a:avLst/>
            </a:prstGeom>
            <a:ln w="12700">
              <a:miter lim="400000"/>
            </a:ln>
          </p:spPr>
        </p:pic>
        <p:pic>
          <p:nvPicPr>
            <p:cNvPr id="62" name="pasted-image.pdf"/>
            <p:cNvPicPr/>
            <p:nvPr/>
          </p:nvPicPr>
          <p:blipFill>
            <a:blip r:embed="rId5"/>
            <a:stretch>
              <a:fillRect/>
            </a:stretch>
          </p:blipFill>
          <p:spPr>
            <a:xfrm>
              <a:off x="2984558" y="1694901"/>
              <a:ext cx="1038818" cy="620594"/>
            </a:xfrm>
            <a:prstGeom prst="rect">
              <a:avLst/>
            </a:prstGeom>
            <a:ln w="12700">
              <a:miter lim="400000"/>
            </a:ln>
          </p:spPr>
        </p:pic>
        <p:pic>
          <p:nvPicPr>
            <p:cNvPr id="63" name="pasted-image.pdf"/>
            <p:cNvPicPr/>
            <p:nvPr/>
          </p:nvPicPr>
          <p:blipFill>
            <a:blip r:embed="rId6"/>
            <a:stretch>
              <a:fillRect/>
            </a:stretch>
          </p:blipFill>
          <p:spPr>
            <a:xfrm>
              <a:off x="4833636" y="1685160"/>
              <a:ext cx="848518" cy="835051"/>
            </a:xfrm>
            <a:prstGeom prst="rect">
              <a:avLst/>
            </a:prstGeom>
            <a:ln w="12700">
              <a:miter lim="400000"/>
            </a:ln>
          </p:spPr>
        </p:pic>
        <p:sp>
          <p:nvSpPr>
            <p:cNvPr id="64" name="Shape 191"/>
            <p:cNvSpPr/>
            <p:nvPr/>
          </p:nvSpPr>
          <p:spPr>
            <a:xfrm>
              <a:off x="208454" y="1657321"/>
              <a:ext cx="1270000" cy="884812"/>
            </a:xfrm>
            <a:prstGeom prst="rect">
              <a:avLst/>
            </a:prstGeom>
            <a:solidFill>
              <a:schemeClr val="accent1">
                <a:lumMod val="50000"/>
              </a:schemeClr>
            </a:solidFill>
            <a:ln w="12700">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International</a:t>
              </a:r>
            </a:p>
            <a:p>
              <a:pPr marL="0" marR="0" lvl="0" indent="0" algn="ct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Organizations</a:t>
              </a:r>
            </a:p>
          </p:txBody>
        </p:sp>
        <p:pic>
          <p:nvPicPr>
            <p:cNvPr id="65" name="pasted-image.pdf"/>
            <p:cNvPicPr/>
            <p:nvPr/>
          </p:nvPicPr>
          <p:blipFill>
            <a:blip r:embed="rId7"/>
            <a:stretch>
              <a:fillRect/>
            </a:stretch>
          </p:blipFill>
          <p:spPr>
            <a:xfrm>
              <a:off x="1491154" y="3110859"/>
              <a:ext cx="1358901" cy="419101"/>
            </a:xfrm>
            <a:prstGeom prst="rect">
              <a:avLst/>
            </a:prstGeom>
            <a:ln w="12700">
              <a:miter lim="400000"/>
            </a:ln>
          </p:spPr>
        </p:pic>
        <p:pic>
          <p:nvPicPr>
            <p:cNvPr id="66" name="pasted-image.pdf"/>
            <p:cNvPicPr/>
            <p:nvPr/>
          </p:nvPicPr>
          <p:blipFill>
            <a:blip r:embed="rId8"/>
            <a:stretch>
              <a:fillRect/>
            </a:stretch>
          </p:blipFill>
          <p:spPr>
            <a:xfrm>
              <a:off x="1940022" y="2704180"/>
              <a:ext cx="533401" cy="342901"/>
            </a:xfrm>
            <a:prstGeom prst="rect">
              <a:avLst/>
            </a:prstGeom>
            <a:ln w="12700">
              <a:miter lim="400000"/>
            </a:ln>
            <a:effectLst>
              <a:outerShdw blurRad="38100" dist="23000" dir="5400000" rotWithShape="0">
                <a:srgbClr val="000000">
                  <a:alpha val="35000"/>
                </a:srgbClr>
              </a:outerShdw>
            </a:effectLst>
          </p:spPr>
        </p:pic>
        <p:pic>
          <p:nvPicPr>
            <p:cNvPr id="67" name="pasted-image.png"/>
            <p:cNvPicPr/>
            <p:nvPr/>
          </p:nvPicPr>
          <p:blipFill>
            <a:blip r:embed="rId9"/>
            <a:stretch>
              <a:fillRect/>
            </a:stretch>
          </p:blipFill>
          <p:spPr>
            <a:xfrm>
              <a:off x="6711571" y="1745163"/>
              <a:ext cx="951783" cy="709127"/>
            </a:xfrm>
            <a:prstGeom prst="rect">
              <a:avLst/>
            </a:prstGeom>
            <a:ln w="12700">
              <a:miter lim="400000"/>
            </a:ln>
          </p:spPr>
        </p:pic>
        <p:pic>
          <p:nvPicPr>
            <p:cNvPr id="68" name="pasted-image.pdf"/>
            <p:cNvPicPr/>
            <p:nvPr/>
          </p:nvPicPr>
          <p:blipFill>
            <a:blip r:embed="rId10"/>
            <a:srcRect b="20877"/>
            <a:stretch>
              <a:fillRect/>
            </a:stretch>
          </p:blipFill>
          <p:spPr>
            <a:xfrm>
              <a:off x="2807629" y="3047081"/>
              <a:ext cx="1121925" cy="450278"/>
            </a:xfrm>
            <a:prstGeom prst="rect">
              <a:avLst/>
            </a:prstGeom>
            <a:ln w="12700">
              <a:miter lim="400000"/>
            </a:ln>
          </p:spPr>
        </p:pic>
        <p:pic>
          <p:nvPicPr>
            <p:cNvPr id="69" name="pasted-image.jpg"/>
            <p:cNvPicPr/>
            <p:nvPr/>
          </p:nvPicPr>
          <p:blipFill>
            <a:blip r:embed="rId11"/>
            <a:stretch>
              <a:fillRect/>
            </a:stretch>
          </p:blipFill>
          <p:spPr>
            <a:xfrm>
              <a:off x="7739554" y="1694901"/>
              <a:ext cx="1113399" cy="835051"/>
            </a:xfrm>
            <a:prstGeom prst="rect">
              <a:avLst/>
            </a:prstGeom>
            <a:ln w="12700">
              <a:miter lim="400000"/>
            </a:ln>
          </p:spPr>
        </p:pic>
        <p:sp>
          <p:nvSpPr>
            <p:cNvPr id="70" name="Shape 197"/>
            <p:cNvSpPr/>
            <p:nvPr/>
          </p:nvSpPr>
          <p:spPr>
            <a:xfrm>
              <a:off x="208454" y="2673321"/>
              <a:ext cx="1270000" cy="884812"/>
            </a:xfrm>
            <a:prstGeom prst="rect">
              <a:avLst/>
            </a:prstGeom>
            <a:solidFill>
              <a:schemeClr val="accent1">
                <a:lumMod val="50000"/>
              </a:schemeClr>
            </a:solidFill>
            <a:ln w="12700">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sz="1400">
                  <a:solidFill>
                    <a:srgbClr val="FFFFFF"/>
                  </a:solidFill>
                  <a:latin typeface="Helvetica Neue"/>
                  <a:ea typeface="Helvetica Neue"/>
                  <a:cs typeface="Helvetica Neue"/>
                  <a:sym typeface="Helvetica Neue"/>
                </a:defRPr>
              </a:lvl1pP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sz="1600" b="0" i="0" u="none" strike="noStrike" kern="0" cap="none" spc="0" normalizeH="0" baseline="0" noProof="0" dirty="0">
                  <a:ln>
                    <a:noFill/>
                  </a:ln>
                  <a:solidFill>
                    <a:schemeClr val="bg1"/>
                  </a:solidFill>
                  <a:effectLst/>
                  <a:uLnTx/>
                  <a:uFillTx/>
                  <a:latin typeface="Helvetica Neue"/>
                  <a:ea typeface="Helvetica Neue"/>
                  <a:cs typeface="Helvetica Neue"/>
                  <a:sym typeface="Helvetica Neue"/>
                </a:rPr>
                <a:t>Jurisdictions</a:t>
              </a:r>
            </a:p>
          </p:txBody>
        </p:sp>
        <p:sp>
          <p:nvSpPr>
            <p:cNvPr id="71" name="Shape 198"/>
            <p:cNvSpPr/>
            <p:nvPr/>
          </p:nvSpPr>
          <p:spPr>
            <a:xfrm>
              <a:off x="200518" y="3689321"/>
              <a:ext cx="8699799" cy="884812"/>
            </a:xfrm>
            <a:prstGeom prst="rect">
              <a:avLst/>
            </a:prstGeom>
            <a:ln w="12700">
              <a:solidFill>
                <a:srgbClr val="4F81BD"/>
              </a:solidFill>
            </a:ln>
            <a:extLst>
              <a:ext uri="{C572A759-6A51-4108-AA02-DFA0A04FC94B}">
                <ma14:wrappingTextBoxFlag xmlns:ma14="http://schemas.microsoft.com/office/mac/drawingml/2011/main" xmlns="" val="1"/>
              </a:ext>
            </a:ex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International</a:t>
              </a:r>
            </a:p>
            <a:p>
              <a:pPr marL="0" marR="0" lvl="0" indent="0" algn="ct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Organizations</a:t>
              </a:r>
            </a:p>
          </p:txBody>
        </p:sp>
        <p:sp>
          <p:nvSpPr>
            <p:cNvPr id="72" name="Shape 199"/>
            <p:cNvSpPr/>
            <p:nvPr/>
          </p:nvSpPr>
          <p:spPr>
            <a:xfrm>
              <a:off x="208454" y="3689321"/>
              <a:ext cx="1270000" cy="884812"/>
            </a:xfrm>
            <a:prstGeom prst="rect">
              <a:avLst/>
            </a:prstGeom>
            <a:solidFill>
              <a:schemeClr val="accent1">
                <a:lumMod val="50000"/>
              </a:schemeClr>
            </a:solidFill>
            <a:ln w="12700">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sz="1400">
                  <a:solidFill>
                    <a:srgbClr val="FFFFFF"/>
                  </a:solidFill>
                  <a:latin typeface="Helvetica Neue"/>
                  <a:ea typeface="Helvetica Neue"/>
                  <a:cs typeface="Helvetica Neue"/>
                  <a:sym typeface="Helvetica Neue"/>
                </a:defRPr>
              </a:lvl1pP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sz="1600" b="0" i="0" u="none" strike="noStrike" kern="0" cap="none" spc="0" normalizeH="0" baseline="0" noProof="0" dirty="0">
                  <a:ln>
                    <a:noFill/>
                  </a:ln>
                  <a:solidFill>
                    <a:srgbClr val="F6FFF2"/>
                  </a:solidFill>
                  <a:effectLst/>
                  <a:uLnTx/>
                  <a:uFillTx/>
                  <a:latin typeface="Helvetica Neue"/>
                  <a:ea typeface="Helvetica Neue"/>
                  <a:cs typeface="Helvetica Neue"/>
                  <a:sym typeface="Helvetica Neue"/>
                </a:rPr>
                <a:t>Academia</a:t>
              </a:r>
            </a:p>
          </p:txBody>
        </p:sp>
        <p:sp>
          <p:nvSpPr>
            <p:cNvPr id="73" name="Shape 200"/>
            <p:cNvSpPr/>
            <p:nvPr/>
          </p:nvSpPr>
          <p:spPr>
            <a:xfrm>
              <a:off x="200518" y="4705320"/>
              <a:ext cx="8699799" cy="884812"/>
            </a:xfrm>
            <a:prstGeom prst="rect">
              <a:avLst/>
            </a:prstGeom>
            <a:ln w="12700">
              <a:solidFill>
                <a:srgbClr val="4F81BD"/>
              </a:solidFill>
            </a:ln>
            <a:extLst>
              <a:ext uri="{C572A759-6A51-4108-AA02-DFA0A04FC94B}">
                <ma14:wrappingTextBoxFlag xmlns:ma14="http://schemas.microsoft.com/office/mac/drawingml/2011/main" xmlns="" val="1"/>
              </a:ext>
            </a:ex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International</a:t>
              </a:r>
            </a:p>
            <a:p>
              <a:pPr marL="0" marR="0" lvl="0" indent="0" algn="ct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Organizations</a:t>
              </a:r>
            </a:p>
          </p:txBody>
        </p:sp>
        <p:sp>
          <p:nvSpPr>
            <p:cNvPr id="74" name="Shape 201"/>
            <p:cNvSpPr/>
            <p:nvPr/>
          </p:nvSpPr>
          <p:spPr>
            <a:xfrm>
              <a:off x="208454" y="4705320"/>
              <a:ext cx="1270000" cy="884812"/>
            </a:xfrm>
            <a:prstGeom prst="rect">
              <a:avLst/>
            </a:prstGeom>
            <a:solidFill>
              <a:schemeClr val="accent1">
                <a:lumMod val="50000"/>
              </a:schemeClr>
            </a:solidFill>
            <a:ln w="12700">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sz="1400">
                  <a:solidFill>
                    <a:srgbClr val="FFFFFF"/>
                  </a:solidFill>
                  <a:latin typeface="Helvetica Neue"/>
                  <a:ea typeface="Helvetica Neue"/>
                  <a:cs typeface="Helvetica Neue"/>
                  <a:sym typeface="Helvetica Neue"/>
                </a:defRPr>
              </a:lvl1pP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sz="1600" b="0" i="0" u="none" strike="noStrike" kern="0" cap="none" spc="0" normalizeH="0" baseline="0" noProof="0" dirty="0">
                  <a:ln>
                    <a:noFill/>
                  </a:ln>
                  <a:solidFill>
                    <a:srgbClr val="F6FFF2"/>
                  </a:solidFill>
                  <a:effectLst/>
                  <a:uLnTx/>
                  <a:uFillTx/>
                  <a:latin typeface="Helvetica Neue"/>
                  <a:ea typeface="Helvetica Neue"/>
                  <a:cs typeface="Helvetica Neue"/>
                  <a:sym typeface="Helvetica Neue"/>
                </a:rPr>
                <a:t>Foundations &amp; Non-Profits</a:t>
              </a:r>
            </a:p>
          </p:txBody>
        </p:sp>
        <p:sp>
          <p:nvSpPr>
            <p:cNvPr id="75" name="Shape 202"/>
            <p:cNvSpPr/>
            <p:nvPr/>
          </p:nvSpPr>
          <p:spPr>
            <a:xfrm>
              <a:off x="200518" y="5721321"/>
              <a:ext cx="8699799" cy="884812"/>
            </a:xfrm>
            <a:prstGeom prst="rect">
              <a:avLst/>
            </a:prstGeom>
            <a:ln w="12700">
              <a:solidFill>
                <a:srgbClr val="4F81BD"/>
              </a:solidFill>
            </a:ln>
            <a:extLst>
              <a:ext uri="{C572A759-6A51-4108-AA02-DFA0A04FC94B}">
                <ma14:wrappingTextBoxFlag xmlns:ma14="http://schemas.microsoft.com/office/mac/drawingml/2011/main" xmlns="" val="1"/>
              </a:ext>
            </a:ex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International</a:t>
              </a:r>
            </a:p>
            <a:p>
              <a:pPr marL="0" marR="0" lvl="0" indent="0" algn="ct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Organizations</a:t>
              </a:r>
            </a:p>
          </p:txBody>
        </p:sp>
        <p:sp>
          <p:nvSpPr>
            <p:cNvPr id="76" name="Shape 203"/>
            <p:cNvSpPr/>
            <p:nvPr/>
          </p:nvSpPr>
          <p:spPr>
            <a:xfrm>
              <a:off x="208454" y="5721321"/>
              <a:ext cx="1270000" cy="884812"/>
            </a:xfrm>
            <a:prstGeom prst="rect">
              <a:avLst/>
            </a:prstGeom>
            <a:solidFill>
              <a:schemeClr val="accent1">
                <a:lumMod val="50000"/>
              </a:schemeClr>
            </a:solidFill>
            <a:ln w="12700">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Corporations</a:t>
              </a:r>
              <a:endParaRPr kumimoji="0" sz="1400"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p:txBody>
        </p:sp>
        <p:pic>
          <p:nvPicPr>
            <p:cNvPr id="77" name="pasted-image.pdf"/>
            <p:cNvPicPr/>
            <p:nvPr/>
          </p:nvPicPr>
          <p:blipFill>
            <a:blip r:embed="rId12"/>
            <a:stretch>
              <a:fillRect/>
            </a:stretch>
          </p:blipFill>
          <p:spPr>
            <a:xfrm>
              <a:off x="3135804" y="2734728"/>
              <a:ext cx="546100" cy="381001"/>
            </a:xfrm>
            <a:prstGeom prst="rect">
              <a:avLst/>
            </a:prstGeom>
            <a:ln w="12700">
              <a:miter lim="400000"/>
            </a:ln>
            <a:effectLst>
              <a:outerShdw blurRad="38100" dist="23000" dir="5400000" rotWithShape="0">
                <a:srgbClr val="000000">
                  <a:alpha val="35000"/>
                </a:srgbClr>
              </a:outerShdw>
            </a:effectLst>
          </p:spPr>
        </p:pic>
        <p:pic>
          <p:nvPicPr>
            <p:cNvPr id="78" name="pasted-image.pdf"/>
            <p:cNvPicPr/>
            <p:nvPr/>
          </p:nvPicPr>
          <p:blipFill>
            <a:blip r:embed="rId13"/>
            <a:stretch>
              <a:fillRect/>
            </a:stretch>
          </p:blipFill>
          <p:spPr>
            <a:xfrm>
              <a:off x="4051627" y="2772827"/>
              <a:ext cx="596901" cy="304801"/>
            </a:xfrm>
            <a:prstGeom prst="rect">
              <a:avLst/>
            </a:prstGeom>
            <a:ln w="12700">
              <a:miter lim="400000"/>
            </a:ln>
            <a:effectLst>
              <a:outerShdw blurRad="38100" dist="23000" dir="5400000" rotWithShape="0">
                <a:srgbClr val="000000">
                  <a:alpha val="35000"/>
                </a:srgbClr>
              </a:outerShdw>
            </a:effectLst>
          </p:spPr>
        </p:pic>
        <p:pic>
          <p:nvPicPr>
            <p:cNvPr id="79" name="pasted-image.pdf"/>
            <p:cNvPicPr/>
            <p:nvPr/>
          </p:nvPicPr>
          <p:blipFill>
            <a:blip r:embed="rId14"/>
            <a:stretch>
              <a:fillRect/>
            </a:stretch>
          </p:blipFill>
          <p:spPr>
            <a:xfrm>
              <a:off x="4018453" y="3174903"/>
              <a:ext cx="749301" cy="317501"/>
            </a:xfrm>
            <a:prstGeom prst="rect">
              <a:avLst/>
            </a:prstGeom>
            <a:ln w="12700">
              <a:miter lim="400000"/>
            </a:ln>
          </p:spPr>
        </p:pic>
        <p:pic>
          <p:nvPicPr>
            <p:cNvPr id="80" name="pasted-image.pdf"/>
            <p:cNvPicPr/>
            <p:nvPr/>
          </p:nvPicPr>
          <p:blipFill>
            <a:blip r:embed="rId15"/>
            <a:stretch>
              <a:fillRect/>
            </a:stretch>
          </p:blipFill>
          <p:spPr>
            <a:xfrm>
              <a:off x="4822035" y="3150442"/>
              <a:ext cx="1409701" cy="342901"/>
            </a:xfrm>
            <a:prstGeom prst="rect">
              <a:avLst/>
            </a:prstGeom>
            <a:ln w="12700">
              <a:miter lim="400000"/>
            </a:ln>
          </p:spPr>
        </p:pic>
        <p:pic>
          <p:nvPicPr>
            <p:cNvPr id="81" name="pasted-image.pdf"/>
            <p:cNvPicPr/>
            <p:nvPr/>
          </p:nvPicPr>
          <p:blipFill>
            <a:blip r:embed="rId16"/>
            <a:stretch>
              <a:fillRect/>
            </a:stretch>
          </p:blipFill>
          <p:spPr>
            <a:xfrm>
              <a:off x="4905072" y="2734727"/>
              <a:ext cx="444501" cy="393702"/>
            </a:xfrm>
            <a:prstGeom prst="rect">
              <a:avLst/>
            </a:prstGeom>
            <a:ln w="12700">
              <a:miter lim="400000"/>
            </a:ln>
          </p:spPr>
        </p:pic>
        <p:pic>
          <p:nvPicPr>
            <p:cNvPr id="82" name="pasted-image.pdf"/>
            <p:cNvPicPr/>
            <p:nvPr/>
          </p:nvPicPr>
          <p:blipFill>
            <a:blip r:embed="rId17"/>
            <a:stretch>
              <a:fillRect/>
            </a:stretch>
          </p:blipFill>
          <p:spPr>
            <a:xfrm>
              <a:off x="5586505" y="2755259"/>
              <a:ext cx="457201" cy="317501"/>
            </a:xfrm>
            <a:prstGeom prst="rect">
              <a:avLst/>
            </a:prstGeom>
            <a:ln w="12700">
              <a:miter lim="400000"/>
            </a:ln>
          </p:spPr>
        </p:pic>
        <p:pic>
          <p:nvPicPr>
            <p:cNvPr id="83" name="pasted-image.pdf"/>
            <p:cNvPicPr/>
            <p:nvPr/>
          </p:nvPicPr>
          <p:blipFill>
            <a:blip r:embed="rId18"/>
            <a:stretch>
              <a:fillRect/>
            </a:stretch>
          </p:blipFill>
          <p:spPr>
            <a:xfrm>
              <a:off x="7699355" y="2717703"/>
              <a:ext cx="497399" cy="317501"/>
            </a:xfrm>
            <a:prstGeom prst="rect">
              <a:avLst/>
            </a:prstGeom>
            <a:ln w="12700">
              <a:miter lim="400000"/>
            </a:ln>
            <a:effectLst>
              <a:outerShdw blurRad="38100" dist="23000" dir="5400000" rotWithShape="0">
                <a:srgbClr val="000000">
                  <a:alpha val="35000"/>
                </a:srgbClr>
              </a:outerShdw>
            </a:effectLst>
          </p:spPr>
        </p:pic>
        <p:pic>
          <p:nvPicPr>
            <p:cNvPr id="84" name="pasted-image.pdf"/>
            <p:cNvPicPr/>
            <p:nvPr/>
          </p:nvPicPr>
          <p:blipFill>
            <a:blip r:embed="rId19"/>
            <a:srcRect r="24685"/>
            <a:stretch>
              <a:fillRect/>
            </a:stretch>
          </p:blipFill>
          <p:spPr>
            <a:xfrm>
              <a:off x="8149921" y="2710518"/>
              <a:ext cx="691860" cy="798811"/>
            </a:xfrm>
            <a:prstGeom prst="rect">
              <a:avLst/>
            </a:prstGeom>
            <a:ln w="12700">
              <a:miter lim="400000"/>
            </a:ln>
          </p:spPr>
        </p:pic>
        <p:pic>
          <p:nvPicPr>
            <p:cNvPr id="85" name="pasted-image.pdf"/>
            <p:cNvPicPr/>
            <p:nvPr/>
          </p:nvPicPr>
          <p:blipFill>
            <a:blip r:embed="rId20"/>
            <a:stretch>
              <a:fillRect/>
            </a:stretch>
          </p:blipFill>
          <p:spPr>
            <a:xfrm>
              <a:off x="6459629" y="3011784"/>
              <a:ext cx="520701" cy="533402"/>
            </a:xfrm>
            <a:prstGeom prst="rect">
              <a:avLst/>
            </a:prstGeom>
            <a:ln w="12700">
              <a:miter lim="400000"/>
            </a:ln>
          </p:spPr>
        </p:pic>
        <p:pic>
          <p:nvPicPr>
            <p:cNvPr id="86" name="pasted-image.pdf"/>
            <p:cNvPicPr/>
            <p:nvPr/>
          </p:nvPicPr>
          <p:blipFill>
            <a:blip r:embed="rId21"/>
            <a:stretch>
              <a:fillRect/>
            </a:stretch>
          </p:blipFill>
          <p:spPr>
            <a:xfrm>
              <a:off x="7169640" y="3181648"/>
              <a:ext cx="571501" cy="330201"/>
            </a:xfrm>
            <a:prstGeom prst="rect">
              <a:avLst/>
            </a:prstGeom>
            <a:ln w="12700">
              <a:miter lim="400000"/>
            </a:ln>
          </p:spPr>
        </p:pic>
        <p:pic>
          <p:nvPicPr>
            <p:cNvPr id="87" name="pasted-image.pdf"/>
            <p:cNvPicPr/>
            <p:nvPr/>
          </p:nvPicPr>
          <p:blipFill>
            <a:blip r:embed="rId22"/>
            <a:stretch>
              <a:fillRect/>
            </a:stretch>
          </p:blipFill>
          <p:spPr>
            <a:xfrm>
              <a:off x="6572739" y="2734727"/>
              <a:ext cx="596901" cy="304801"/>
            </a:xfrm>
            <a:prstGeom prst="rect">
              <a:avLst/>
            </a:prstGeom>
            <a:ln w="12700">
              <a:miter lim="400000"/>
            </a:ln>
            <a:effectLst>
              <a:outerShdw blurRad="38100" dist="23000" dir="5400000" rotWithShape="0">
                <a:srgbClr val="000000">
                  <a:alpha val="35000"/>
                </a:srgbClr>
              </a:outerShdw>
            </a:effectLst>
          </p:spPr>
        </p:pic>
        <p:pic>
          <p:nvPicPr>
            <p:cNvPr id="88" name="pasted-image.pdf"/>
            <p:cNvPicPr/>
            <p:nvPr/>
          </p:nvPicPr>
          <p:blipFill>
            <a:blip r:embed="rId23"/>
            <a:stretch>
              <a:fillRect/>
            </a:stretch>
          </p:blipFill>
          <p:spPr>
            <a:xfrm>
              <a:off x="1879296" y="3754952"/>
              <a:ext cx="749301" cy="698501"/>
            </a:xfrm>
            <a:prstGeom prst="rect">
              <a:avLst/>
            </a:prstGeom>
            <a:ln w="12700">
              <a:miter lim="400000"/>
            </a:ln>
          </p:spPr>
        </p:pic>
        <p:pic>
          <p:nvPicPr>
            <p:cNvPr id="89" name="pasted-image.pdf"/>
            <p:cNvPicPr/>
            <p:nvPr/>
          </p:nvPicPr>
          <p:blipFill rotWithShape="1">
            <a:blip r:embed="rId24"/>
            <a:srcRect t="4022" r="52676"/>
            <a:stretch/>
          </p:blipFill>
          <p:spPr>
            <a:xfrm>
              <a:off x="2969887" y="3851213"/>
              <a:ext cx="931569" cy="585089"/>
            </a:xfrm>
            <a:prstGeom prst="rect">
              <a:avLst/>
            </a:prstGeom>
            <a:ln w="12700">
              <a:miter lim="400000"/>
            </a:ln>
          </p:spPr>
        </p:pic>
        <p:pic>
          <p:nvPicPr>
            <p:cNvPr id="90" name="pasted-image.pdf"/>
            <p:cNvPicPr/>
            <p:nvPr/>
          </p:nvPicPr>
          <p:blipFill>
            <a:blip r:embed="rId25"/>
            <a:stretch>
              <a:fillRect/>
            </a:stretch>
          </p:blipFill>
          <p:spPr>
            <a:xfrm>
              <a:off x="3992993" y="3922022"/>
              <a:ext cx="1530306" cy="364359"/>
            </a:xfrm>
            <a:prstGeom prst="rect">
              <a:avLst/>
            </a:prstGeom>
            <a:ln w="12700">
              <a:miter lim="400000"/>
            </a:ln>
          </p:spPr>
        </p:pic>
        <p:pic>
          <p:nvPicPr>
            <p:cNvPr id="91" name="pasted-image.pdf"/>
            <p:cNvPicPr/>
            <p:nvPr/>
          </p:nvPicPr>
          <p:blipFill>
            <a:blip r:embed="rId26"/>
            <a:stretch>
              <a:fillRect/>
            </a:stretch>
          </p:blipFill>
          <p:spPr>
            <a:xfrm>
              <a:off x="5744377" y="3900216"/>
              <a:ext cx="1206501" cy="406401"/>
            </a:xfrm>
            <a:prstGeom prst="rect">
              <a:avLst/>
            </a:prstGeom>
            <a:ln w="12700">
              <a:miter lim="400000"/>
            </a:ln>
          </p:spPr>
        </p:pic>
        <p:pic>
          <p:nvPicPr>
            <p:cNvPr id="92" name="pasted-image.pdf"/>
            <p:cNvPicPr/>
            <p:nvPr/>
          </p:nvPicPr>
          <p:blipFill>
            <a:blip r:embed="rId27"/>
            <a:stretch>
              <a:fillRect/>
            </a:stretch>
          </p:blipFill>
          <p:spPr>
            <a:xfrm>
              <a:off x="7211453" y="3877207"/>
              <a:ext cx="1473201" cy="469902"/>
            </a:xfrm>
            <a:prstGeom prst="rect">
              <a:avLst/>
            </a:prstGeom>
            <a:ln w="12700">
              <a:miter lim="400000"/>
            </a:ln>
          </p:spPr>
        </p:pic>
        <p:pic>
          <p:nvPicPr>
            <p:cNvPr id="93" name="pasted-image.pdf"/>
            <p:cNvPicPr/>
            <p:nvPr/>
          </p:nvPicPr>
          <p:blipFill>
            <a:blip r:embed="rId28"/>
            <a:stretch>
              <a:fillRect/>
            </a:stretch>
          </p:blipFill>
          <p:spPr>
            <a:xfrm>
              <a:off x="1689734" y="5139678"/>
              <a:ext cx="1374460" cy="450455"/>
            </a:xfrm>
            <a:prstGeom prst="rect">
              <a:avLst/>
            </a:prstGeom>
            <a:ln w="12700">
              <a:miter lim="400000"/>
            </a:ln>
          </p:spPr>
        </p:pic>
        <p:pic>
          <p:nvPicPr>
            <p:cNvPr id="94" name="pasted-image.pdf"/>
            <p:cNvPicPr/>
            <p:nvPr/>
          </p:nvPicPr>
          <p:blipFill>
            <a:blip r:embed="rId29"/>
            <a:stretch>
              <a:fillRect/>
            </a:stretch>
          </p:blipFill>
          <p:spPr>
            <a:xfrm>
              <a:off x="1708484" y="4658901"/>
              <a:ext cx="1104901" cy="533402"/>
            </a:xfrm>
            <a:prstGeom prst="rect">
              <a:avLst/>
            </a:prstGeom>
            <a:ln w="12700">
              <a:miter lim="400000"/>
            </a:ln>
          </p:spPr>
        </p:pic>
        <p:pic>
          <p:nvPicPr>
            <p:cNvPr id="95" name="pasted-image.pdf"/>
            <p:cNvPicPr/>
            <p:nvPr/>
          </p:nvPicPr>
          <p:blipFill>
            <a:blip r:embed="rId30"/>
            <a:stretch>
              <a:fillRect/>
            </a:stretch>
          </p:blipFill>
          <p:spPr>
            <a:xfrm>
              <a:off x="3435672" y="5156279"/>
              <a:ext cx="1076063" cy="417251"/>
            </a:xfrm>
            <a:prstGeom prst="rect">
              <a:avLst/>
            </a:prstGeom>
            <a:ln w="12700">
              <a:miter lim="400000"/>
            </a:ln>
          </p:spPr>
        </p:pic>
        <p:pic>
          <p:nvPicPr>
            <p:cNvPr id="96" name="pasted-image.jpg"/>
            <p:cNvPicPr/>
            <p:nvPr/>
          </p:nvPicPr>
          <p:blipFill>
            <a:blip r:embed="rId31"/>
            <a:stretch>
              <a:fillRect/>
            </a:stretch>
          </p:blipFill>
          <p:spPr>
            <a:xfrm>
              <a:off x="2846310" y="4767793"/>
              <a:ext cx="1651001" cy="330201"/>
            </a:xfrm>
            <a:prstGeom prst="rect">
              <a:avLst/>
            </a:prstGeom>
            <a:ln w="12700">
              <a:miter lim="400000"/>
            </a:ln>
          </p:spPr>
        </p:pic>
        <p:pic>
          <p:nvPicPr>
            <p:cNvPr id="97" name="pasted-image.pdf"/>
            <p:cNvPicPr/>
            <p:nvPr/>
          </p:nvPicPr>
          <p:blipFill>
            <a:blip r:embed="rId32"/>
            <a:stretch>
              <a:fillRect/>
            </a:stretch>
          </p:blipFill>
          <p:spPr>
            <a:xfrm>
              <a:off x="6954972" y="4830871"/>
              <a:ext cx="816944" cy="220798"/>
            </a:xfrm>
            <a:prstGeom prst="rect">
              <a:avLst/>
            </a:prstGeom>
            <a:ln w="12700">
              <a:miter lim="400000"/>
            </a:ln>
          </p:spPr>
        </p:pic>
        <p:pic>
          <p:nvPicPr>
            <p:cNvPr id="98" name="pasted-image.pdf"/>
            <p:cNvPicPr/>
            <p:nvPr/>
          </p:nvPicPr>
          <p:blipFill>
            <a:blip r:embed="rId33"/>
            <a:stretch>
              <a:fillRect/>
            </a:stretch>
          </p:blipFill>
          <p:spPr>
            <a:xfrm>
              <a:off x="7861636" y="4791884"/>
              <a:ext cx="787401" cy="368301"/>
            </a:xfrm>
            <a:prstGeom prst="rect">
              <a:avLst/>
            </a:prstGeom>
            <a:ln w="12700">
              <a:miter lim="400000"/>
            </a:ln>
          </p:spPr>
        </p:pic>
        <p:pic>
          <p:nvPicPr>
            <p:cNvPr id="100" name="pasted-image.pdf"/>
            <p:cNvPicPr/>
            <p:nvPr/>
          </p:nvPicPr>
          <p:blipFill>
            <a:blip r:embed="rId34"/>
            <a:stretch>
              <a:fillRect/>
            </a:stretch>
          </p:blipFill>
          <p:spPr>
            <a:xfrm>
              <a:off x="7404733" y="5223928"/>
              <a:ext cx="1447801" cy="304801"/>
            </a:xfrm>
            <a:prstGeom prst="rect">
              <a:avLst/>
            </a:prstGeom>
            <a:ln w="12700">
              <a:miter lim="400000"/>
            </a:ln>
          </p:spPr>
        </p:pic>
        <p:pic>
          <p:nvPicPr>
            <p:cNvPr id="101" name="pasted-image.pdf"/>
            <p:cNvPicPr/>
            <p:nvPr/>
          </p:nvPicPr>
          <p:blipFill>
            <a:blip r:embed="rId35"/>
            <a:stretch>
              <a:fillRect/>
            </a:stretch>
          </p:blipFill>
          <p:spPr>
            <a:xfrm>
              <a:off x="2760682" y="5874495"/>
              <a:ext cx="973118" cy="652311"/>
            </a:xfrm>
            <a:prstGeom prst="rect">
              <a:avLst/>
            </a:prstGeom>
            <a:ln w="12700">
              <a:miter lim="400000"/>
            </a:ln>
          </p:spPr>
        </p:pic>
        <p:pic>
          <p:nvPicPr>
            <p:cNvPr id="102" name="pasted-image.pdf"/>
            <p:cNvPicPr/>
            <p:nvPr/>
          </p:nvPicPr>
          <p:blipFill>
            <a:blip r:embed="rId36"/>
            <a:stretch>
              <a:fillRect/>
            </a:stretch>
          </p:blipFill>
          <p:spPr>
            <a:xfrm>
              <a:off x="3881555" y="5982294"/>
              <a:ext cx="919045" cy="378431"/>
            </a:xfrm>
            <a:prstGeom prst="rect">
              <a:avLst/>
            </a:prstGeom>
            <a:ln w="12700">
              <a:miter lim="400000"/>
            </a:ln>
          </p:spPr>
        </p:pic>
        <p:pic>
          <p:nvPicPr>
            <p:cNvPr id="103" name="pasted-image.pdf"/>
            <p:cNvPicPr/>
            <p:nvPr/>
          </p:nvPicPr>
          <p:blipFill>
            <a:blip r:embed="rId37"/>
            <a:stretch>
              <a:fillRect/>
            </a:stretch>
          </p:blipFill>
          <p:spPr>
            <a:xfrm>
              <a:off x="4990583" y="5960030"/>
              <a:ext cx="648217" cy="438500"/>
            </a:xfrm>
            <a:prstGeom prst="rect">
              <a:avLst/>
            </a:prstGeom>
            <a:ln w="12700">
              <a:miter lim="400000"/>
            </a:ln>
          </p:spPr>
        </p:pic>
        <p:pic>
          <p:nvPicPr>
            <p:cNvPr id="104" name="pasted-image.pdf"/>
            <p:cNvPicPr/>
            <p:nvPr/>
          </p:nvPicPr>
          <p:blipFill>
            <a:blip r:embed="rId38"/>
            <a:stretch>
              <a:fillRect/>
            </a:stretch>
          </p:blipFill>
          <p:spPr>
            <a:xfrm>
              <a:off x="5778499" y="5982306"/>
              <a:ext cx="1079501" cy="419101"/>
            </a:xfrm>
            <a:prstGeom prst="rect">
              <a:avLst/>
            </a:prstGeom>
            <a:ln w="12700">
              <a:miter lim="400000"/>
            </a:ln>
          </p:spPr>
        </p:pic>
        <p:pic>
          <p:nvPicPr>
            <p:cNvPr id="107" name="Picture 106"/>
            <p:cNvPicPr>
              <a:picLocks noChangeAspect="1"/>
            </p:cNvPicPr>
            <p:nvPr/>
          </p:nvPicPr>
          <p:blipFill>
            <a:blip r:embed="rId39" cstate="email">
              <a:extLst>
                <a:ext uri="{28A0092B-C50C-407E-A947-70E740481C1C}">
                  <a14:useLocalDpi xmlns:a14="http://schemas.microsoft.com/office/drawing/2010/main" val="0"/>
                </a:ext>
              </a:extLst>
            </a:blip>
            <a:stretch>
              <a:fillRect/>
            </a:stretch>
          </p:blipFill>
          <p:spPr>
            <a:xfrm>
              <a:off x="5870224" y="1766991"/>
              <a:ext cx="650130" cy="658613"/>
            </a:xfrm>
            <a:prstGeom prst="rect">
              <a:avLst/>
            </a:prstGeom>
          </p:spPr>
        </p:pic>
        <p:pic>
          <p:nvPicPr>
            <p:cNvPr id="109" name="Picture 4"/>
            <p:cNvPicPr>
              <a:picLocks noChangeAspect="1" noChangeArrowheads="1"/>
            </p:cNvPicPr>
            <p:nvPr/>
          </p:nvPicPr>
          <p:blipFill rotWithShape="1">
            <a:blip r:embed="rId40" cstate="email">
              <a:extLst>
                <a:ext uri="{28A0092B-C50C-407E-A947-70E740481C1C}">
                  <a14:useLocalDpi xmlns:a14="http://schemas.microsoft.com/office/drawing/2010/main" val="0"/>
                </a:ext>
              </a:extLst>
            </a:blip>
            <a:srcRect r="58359"/>
            <a:stretch/>
          </p:blipFill>
          <p:spPr bwMode="auto">
            <a:xfrm>
              <a:off x="5957848" y="5227662"/>
              <a:ext cx="1446885" cy="334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109"/>
            <p:cNvPicPr>
              <a:picLocks noChangeAspect="1"/>
            </p:cNvPicPr>
            <p:nvPr/>
          </p:nvPicPr>
          <p:blipFill>
            <a:blip r:embed="rId41" cstate="email">
              <a:extLst>
                <a:ext uri="{28A0092B-C50C-407E-A947-70E740481C1C}">
                  <a14:useLocalDpi xmlns:a14="http://schemas.microsoft.com/office/drawing/2010/main" val="0"/>
                </a:ext>
              </a:extLst>
            </a:blip>
            <a:stretch>
              <a:fillRect/>
            </a:stretch>
          </p:blipFill>
          <p:spPr>
            <a:xfrm>
              <a:off x="1620074" y="1758613"/>
              <a:ext cx="702134" cy="422972"/>
            </a:xfrm>
            <a:prstGeom prst="rect">
              <a:avLst/>
            </a:prstGeom>
          </p:spPr>
        </p:pic>
        <p:pic>
          <p:nvPicPr>
            <p:cNvPr id="111" name="Picture 110"/>
            <p:cNvPicPr>
              <a:picLocks noChangeAspect="1"/>
            </p:cNvPicPr>
            <p:nvPr/>
          </p:nvPicPr>
          <p:blipFill>
            <a:blip r:embed="rId42" cstate="email">
              <a:extLst>
                <a:ext uri="{28A0092B-C50C-407E-A947-70E740481C1C}">
                  <a14:useLocalDpi xmlns:a14="http://schemas.microsoft.com/office/drawing/2010/main" val="0"/>
                </a:ext>
              </a:extLst>
            </a:blip>
            <a:stretch>
              <a:fillRect/>
            </a:stretch>
          </p:blipFill>
          <p:spPr>
            <a:xfrm>
              <a:off x="3671810" y="2102685"/>
              <a:ext cx="948757" cy="456133"/>
            </a:xfrm>
            <a:prstGeom prst="rect">
              <a:avLst/>
            </a:prstGeom>
          </p:spPr>
        </p:pic>
        <p:pic>
          <p:nvPicPr>
            <p:cNvPr id="1026" name="Picture 2" descr="Argosy">
              <a:extLst>
                <a:ext uri="{FF2B5EF4-FFF2-40B4-BE49-F238E27FC236}">
                  <a16:creationId xmlns:a16="http://schemas.microsoft.com/office/drawing/2014/main" id="{CDC7F6D7-085C-4442-95E8-578A0C5A328B}"/>
                </a:ext>
              </a:extLst>
            </p:cNvPr>
            <p:cNvPicPr>
              <a:picLocks noChangeAspect="1" noChangeArrowheads="1"/>
            </p:cNvPicPr>
            <p:nvPr/>
          </p:nvPicPr>
          <p:blipFill>
            <a:blip r:embed="rId43" cstate="email">
              <a:extLst>
                <a:ext uri="{28A0092B-C50C-407E-A947-70E740481C1C}">
                  <a14:useLocalDpi xmlns:a14="http://schemas.microsoft.com/office/drawing/2010/main" val="0"/>
                </a:ext>
              </a:extLst>
            </a:blip>
            <a:srcRect/>
            <a:stretch>
              <a:fillRect/>
            </a:stretch>
          </p:blipFill>
          <p:spPr bwMode="auto">
            <a:xfrm>
              <a:off x="4537084" y="4819315"/>
              <a:ext cx="1169484" cy="5145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akfoundation">
              <a:extLst>
                <a:ext uri="{FF2B5EF4-FFF2-40B4-BE49-F238E27FC236}">
                  <a16:creationId xmlns:a16="http://schemas.microsoft.com/office/drawing/2014/main" id="{AB6238A6-FAEA-4501-A0E9-6F99F4365CE9}"/>
                </a:ext>
              </a:extLst>
            </p:cNvPr>
            <p:cNvPicPr>
              <a:picLocks noChangeAspect="1" noChangeArrowheads="1"/>
            </p:cNvPicPr>
            <p:nvPr/>
          </p:nvPicPr>
          <p:blipFill>
            <a:blip r:embed="rId44" cstate="email">
              <a:extLst>
                <a:ext uri="{28A0092B-C50C-407E-A947-70E740481C1C}">
                  <a14:useLocalDpi xmlns:a14="http://schemas.microsoft.com/office/drawing/2010/main" val="0"/>
                </a:ext>
              </a:extLst>
            </a:blip>
            <a:srcRect/>
            <a:stretch>
              <a:fillRect/>
            </a:stretch>
          </p:blipFill>
          <p:spPr bwMode="auto">
            <a:xfrm>
              <a:off x="4886463" y="5224477"/>
              <a:ext cx="847980" cy="28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oshland">
              <a:extLst>
                <a:ext uri="{FF2B5EF4-FFF2-40B4-BE49-F238E27FC236}">
                  <a16:creationId xmlns:a16="http://schemas.microsoft.com/office/drawing/2014/main" id="{A6A73B02-7DFB-4335-BB1D-9B26881A7860}"/>
                </a:ext>
              </a:extLst>
            </p:cNvPr>
            <p:cNvPicPr>
              <a:picLocks noChangeAspect="1" noChangeArrowheads="1"/>
            </p:cNvPicPr>
            <p:nvPr/>
          </p:nvPicPr>
          <p:blipFill rotWithShape="1">
            <a:blip r:embed="rId45" cstate="email">
              <a:extLst>
                <a:ext uri="{28A0092B-C50C-407E-A947-70E740481C1C}">
                  <a14:useLocalDpi xmlns:a14="http://schemas.microsoft.com/office/drawing/2010/main" val="0"/>
                </a:ext>
              </a:extLst>
            </a:blip>
            <a:srcRect t="1" r="21823" b="7016"/>
            <a:stretch/>
          </p:blipFill>
          <p:spPr bwMode="auto">
            <a:xfrm>
              <a:off x="5734443" y="4707743"/>
              <a:ext cx="1297875" cy="4836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3CEBBD6-7F23-49E7-A05A-99C04319840C}"/>
                </a:ext>
              </a:extLst>
            </p:cNvPr>
            <p:cNvPicPr>
              <a:picLocks noChangeAspect="1"/>
            </p:cNvPicPr>
            <p:nvPr/>
          </p:nvPicPr>
          <p:blipFill rotWithShape="1">
            <a:blip r:embed="rId46"/>
            <a:srcRect r="40829"/>
            <a:stretch/>
          </p:blipFill>
          <p:spPr>
            <a:xfrm>
              <a:off x="1538390" y="5996781"/>
              <a:ext cx="973118" cy="439265"/>
            </a:xfrm>
            <a:prstGeom prst="rect">
              <a:avLst/>
            </a:prstGeom>
          </p:spPr>
        </p:pic>
        <p:pic>
          <p:nvPicPr>
            <p:cNvPr id="3" name="Picture 2">
              <a:extLst>
                <a:ext uri="{FF2B5EF4-FFF2-40B4-BE49-F238E27FC236}">
                  <a16:creationId xmlns:a16="http://schemas.microsoft.com/office/drawing/2014/main" id="{96BA40DA-E64F-409C-859C-FD75801C5FEC}"/>
                </a:ext>
              </a:extLst>
            </p:cNvPr>
            <p:cNvPicPr>
              <a:picLocks noChangeAspect="1"/>
            </p:cNvPicPr>
            <p:nvPr/>
          </p:nvPicPr>
          <p:blipFill>
            <a:blip r:embed="rId47"/>
            <a:stretch>
              <a:fillRect/>
            </a:stretch>
          </p:blipFill>
          <p:spPr>
            <a:xfrm>
              <a:off x="6980330" y="5966603"/>
              <a:ext cx="1851352" cy="375475"/>
            </a:xfrm>
            <a:prstGeom prst="rect">
              <a:avLst/>
            </a:prstGeom>
          </p:spPr>
        </p:pic>
      </p:grpSp>
    </p:spTree>
    <p:extLst>
      <p:ext uri="{BB962C8B-B14F-4D97-AF65-F5344CB8AC3E}">
        <p14:creationId xmlns:p14="http://schemas.microsoft.com/office/powerpoint/2010/main" val="3904718964"/>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337" y="139868"/>
            <a:ext cx="8229600" cy="639762"/>
          </a:xfrm>
        </p:spPr>
        <p:txBody>
          <a:bodyPr>
            <a:normAutofit fontScale="90000"/>
          </a:bodyPr>
          <a:lstStyle/>
          <a:p>
            <a:r>
              <a:rPr lang="en-US" dirty="0"/>
              <a:t>Charles Fadel</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583"/>
          <a:stretch/>
        </p:blipFill>
        <p:spPr bwMode="auto">
          <a:xfrm>
            <a:off x="6639772" y="213876"/>
            <a:ext cx="133985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710148"/>
            <a:ext cx="464819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a:ea typeface="+mn-ea"/>
                <a:cs typeface="+mn-cs"/>
              </a:rPr>
              <a:t>Founder and chairman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a:ea typeface="+mn-ea"/>
                <a:cs typeface="+mn-cs"/>
              </a:rPr>
              <a:t>Present affiliations: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a:ea typeface="+mn-ea"/>
                <a:cs typeface="+mn-cs"/>
              </a:rPr>
              <a:t>Past affiliations:</a:t>
            </a:r>
          </a:p>
        </p:txBody>
      </p:sp>
      <p:pic>
        <p:nvPicPr>
          <p:cNvPr id="1030"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35949" y="4030288"/>
            <a:ext cx="2370360" cy="45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066" y="3378699"/>
            <a:ext cx="1222633" cy="95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9186" y="1864913"/>
            <a:ext cx="898954" cy="89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94274" y="4527371"/>
            <a:ext cx="1929371" cy="433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676443" y="4795582"/>
            <a:ext cx="1319117" cy="19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19545" y="1038382"/>
            <a:ext cx="2488401" cy="1001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3050082" y="3287969"/>
            <a:ext cx="1935516" cy="711587"/>
            <a:chOff x="2618277" y="5350847"/>
            <a:chExt cx="5181600" cy="1905000"/>
          </a:xfrm>
        </p:grpSpPr>
        <p:pic>
          <p:nvPicPr>
            <p:cNvPr id="35" name="Picture 2"/>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275877" y="5460193"/>
              <a:ext cx="152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618277" y="5460193"/>
              <a:ext cx="152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Content Placeholder 2"/>
            <p:cNvSpPr txBox="1">
              <a:spLocks/>
            </p:cNvSpPr>
            <p:nvPr/>
          </p:nvSpPr>
          <p:spPr>
            <a:xfrm>
              <a:off x="3924300" y="5350847"/>
              <a:ext cx="2514600" cy="1905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Fondation</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Helvetica</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Educatio</a:t>
              </a:r>
            </a:p>
          </p:txBody>
        </p:sp>
      </p:grpSp>
      <p:pic>
        <p:nvPicPr>
          <p:cNvPr id="17" name="Picture 8"/>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948114" y="5200096"/>
            <a:ext cx="1037986" cy="59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0"/>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993794" y="4924807"/>
            <a:ext cx="1037986" cy="155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3200400" y="6172200"/>
            <a:ext cx="220881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BSEE, MBA,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a:rPr>
              <a:t>6</a:t>
            </a:r>
            <a:r>
              <a:rPr kumimoji="0" lang="en-US" sz="1800" b="0" i="0" u="none" strike="noStrike" kern="1200" cap="none" spc="0" normalizeH="0" baseline="0" noProof="0" dirty="0">
                <a:ln>
                  <a:noFill/>
                </a:ln>
                <a:solidFill>
                  <a:prstClr val="black"/>
                </a:solidFill>
                <a:effectLst/>
                <a:uLnTx/>
                <a:uFillTx/>
                <a:latin typeface="Calibri"/>
                <a:ea typeface="+mn-ea"/>
                <a:cs typeface="+mn-cs"/>
              </a:rPr>
              <a:t> Patents + 1 pending</a:t>
            </a:r>
          </a:p>
        </p:txBody>
      </p:sp>
      <p:pic>
        <p:nvPicPr>
          <p:cNvPr id="4" name="Picture 3"/>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279566" y="4804472"/>
            <a:ext cx="1218024" cy="1886059"/>
          </a:xfrm>
          <a:prstGeom prst="rect">
            <a:avLst/>
          </a:prstGeom>
        </p:spPr>
      </p:pic>
      <p:pic>
        <p:nvPicPr>
          <p:cNvPr id="16" name="Picture 17"/>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55431" y="3504154"/>
            <a:ext cx="902051" cy="52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rotWithShape="1">
          <a:blip r:embed="rId15" cstate="email">
            <a:extLst>
              <a:ext uri="{28A0092B-C50C-407E-A947-70E740481C1C}">
                <a14:useLocalDpi xmlns:a14="http://schemas.microsoft.com/office/drawing/2010/main" val="0"/>
              </a:ext>
            </a:extLst>
          </a:blip>
          <a:srcRect l="6526" t="11495" b="10971"/>
          <a:stretch/>
        </p:blipFill>
        <p:spPr bwMode="auto">
          <a:xfrm>
            <a:off x="1618795" y="5205886"/>
            <a:ext cx="1338272" cy="80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950794" y="6013155"/>
            <a:ext cx="1210472" cy="380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158168" y="6475252"/>
            <a:ext cx="1171575" cy="182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EA20B320-A783-41E7-BC27-AF3B6537CD85}"/>
              </a:ext>
            </a:extLst>
          </p:cNvPr>
          <p:cNvSpPr txBox="1"/>
          <p:nvPr/>
        </p:nvSpPr>
        <p:spPr>
          <a:xfrm>
            <a:off x="1442853" y="6336268"/>
            <a:ext cx="15027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Neurodyne AI</a:t>
            </a:r>
          </a:p>
        </p:txBody>
      </p:sp>
      <p:pic>
        <p:nvPicPr>
          <p:cNvPr id="8" name="Picture 7">
            <a:extLst>
              <a:ext uri="{FF2B5EF4-FFF2-40B4-BE49-F238E27FC236}">
                <a16:creationId xmlns:a16="http://schemas.microsoft.com/office/drawing/2014/main" id="{A67C4167-B73D-487E-AF60-03B44910268C}"/>
              </a:ext>
            </a:extLst>
          </p:cNvPr>
          <p:cNvPicPr>
            <a:picLocks noChangeAspect="1"/>
          </p:cNvPicPr>
          <p:nvPr/>
        </p:nvPicPr>
        <p:blipFill>
          <a:blip r:embed="rId18"/>
          <a:stretch>
            <a:fillRect/>
          </a:stretch>
        </p:blipFill>
        <p:spPr>
          <a:xfrm>
            <a:off x="5955394" y="2725994"/>
            <a:ext cx="1222161" cy="1857375"/>
          </a:xfrm>
          <a:prstGeom prst="rect">
            <a:avLst/>
          </a:prstGeom>
        </p:spPr>
      </p:pic>
      <p:sp>
        <p:nvSpPr>
          <p:cNvPr id="27" name="Rectangle 26">
            <a:extLst>
              <a:ext uri="{FF2B5EF4-FFF2-40B4-BE49-F238E27FC236}">
                <a16:creationId xmlns:a16="http://schemas.microsoft.com/office/drawing/2014/main" id="{49008B5F-27A1-43FA-B9FF-EB8EF0CC975A}"/>
              </a:ext>
            </a:extLst>
          </p:cNvPr>
          <p:cNvSpPr/>
          <p:nvPr/>
        </p:nvSpPr>
        <p:spPr>
          <a:xfrm>
            <a:off x="6888578" y="2297668"/>
            <a:ext cx="9151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4 Books</a:t>
            </a:r>
          </a:p>
        </p:txBody>
      </p:sp>
      <p:pic>
        <p:nvPicPr>
          <p:cNvPr id="9" name="Picture 8">
            <a:extLst>
              <a:ext uri="{FF2B5EF4-FFF2-40B4-BE49-F238E27FC236}">
                <a16:creationId xmlns:a16="http://schemas.microsoft.com/office/drawing/2014/main" id="{DA6C4D60-859E-4400-B1B5-27FC7D7FF9A7}"/>
              </a:ext>
            </a:extLst>
          </p:cNvPr>
          <p:cNvPicPr>
            <a:picLocks noChangeAspect="1"/>
          </p:cNvPicPr>
          <p:nvPr/>
        </p:nvPicPr>
        <p:blipFill rotWithShape="1">
          <a:blip r:embed="rId19"/>
          <a:srcRect l="16865" r="14811"/>
          <a:stretch/>
        </p:blipFill>
        <p:spPr>
          <a:xfrm>
            <a:off x="4055033" y="5083251"/>
            <a:ext cx="621995" cy="910359"/>
          </a:xfrm>
          <a:prstGeom prst="rect">
            <a:avLst/>
          </a:prstGeom>
        </p:spPr>
      </p:pic>
      <p:pic>
        <p:nvPicPr>
          <p:cNvPr id="5" name="Picture 4">
            <a:extLst>
              <a:ext uri="{FF2B5EF4-FFF2-40B4-BE49-F238E27FC236}">
                <a16:creationId xmlns:a16="http://schemas.microsoft.com/office/drawing/2014/main" id="{26FBCF32-42D9-4242-955F-146D736CA0EF}"/>
              </a:ext>
            </a:extLst>
          </p:cNvPr>
          <p:cNvPicPr>
            <a:picLocks noChangeAspect="1"/>
          </p:cNvPicPr>
          <p:nvPr/>
        </p:nvPicPr>
        <p:blipFill rotWithShape="1">
          <a:blip r:embed="rId20"/>
          <a:srcRect t="21504" b="19159"/>
          <a:stretch/>
        </p:blipFill>
        <p:spPr>
          <a:xfrm>
            <a:off x="929213" y="4408094"/>
            <a:ext cx="1430776" cy="848980"/>
          </a:xfrm>
          <a:prstGeom prst="rect">
            <a:avLst/>
          </a:prstGeom>
        </p:spPr>
      </p:pic>
      <p:pic>
        <p:nvPicPr>
          <p:cNvPr id="7" name="Picture 6">
            <a:extLst>
              <a:ext uri="{FF2B5EF4-FFF2-40B4-BE49-F238E27FC236}">
                <a16:creationId xmlns:a16="http://schemas.microsoft.com/office/drawing/2014/main" id="{16193946-BC2D-3B2C-27BF-00190C346A49}"/>
              </a:ext>
            </a:extLst>
          </p:cNvPr>
          <p:cNvPicPr>
            <a:picLocks noChangeAspect="1"/>
          </p:cNvPicPr>
          <p:nvPr/>
        </p:nvPicPr>
        <p:blipFill rotWithShape="1">
          <a:blip r:embed="rId21"/>
          <a:srcRect l="11667" t="20544" r="11667" b="19296"/>
          <a:stretch/>
        </p:blipFill>
        <p:spPr>
          <a:xfrm>
            <a:off x="4055033" y="2071251"/>
            <a:ext cx="1828398" cy="630028"/>
          </a:xfrm>
          <a:prstGeom prst="rect">
            <a:avLst/>
          </a:prstGeom>
        </p:spPr>
      </p:pic>
      <p:pic>
        <p:nvPicPr>
          <p:cNvPr id="12" name="Picture 11">
            <a:extLst>
              <a:ext uri="{FF2B5EF4-FFF2-40B4-BE49-F238E27FC236}">
                <a16:creationId xmlns:a16="http://schemas.microsoft.com/office/drawing/2014/main" id="{3F8BA8AC-3357-E8AC-90FD-7F215FAB6A06}"/>
              </a:ext>
            </a:extLst>
          </p:cNvPr>
          <p:cNvPicPr>
            <a:picLocks noChangeAspect="1"/>
          </p:cNvPicPr>
          <p:nvPr/>
        </p:nvPicPr>
        <p:blipFill>
          <a:blip r:embed="rId22"/>
          <a:stretch>
            <a:fillRect/>
          </a:stretch>
        </p:blipFill>
        <p:spPr>
          <a:xfrm>
            <a:off x="7309697" y="2715685"/>
            <a:ext cx="1645840" cy="1793618"/>
          </a:xfrm>
          <a:prstGeom prst="rect">
            <a:avLst/>
          </a:prstGeom>
        </p:spPr>
      </p:pic>
      <p:sp>
        <p:nvSpPr>
          <p:cNvPr id="10" name="Oval 9">
            <a:extLst>
              <a:ext uri="{FF2B5EF4-FFF2-40B4-BE49-F238E27FC236}">
                <a16:creationId xmlns:a16="http://schemas.microsoft.com/office/drawing/2014/main" id="{E450AF0C-CBB1-476E-63EE-48B95F460F6E}"/>
              </a:ext>
            </a:extLst>
          </p:cNvPr>
          <p:cNvSpPr/>
          <p:nvPr/>
        </p:nvSpPr>
        <p:spPr>
          <a:xfrm>
            <a:off x="1415503" y="6252436"/>
            <a:ext cx="4685210" cy="5559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703384"/>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40014-A221-455A-B078-444449ECF023}"/>
              </a:ext>
            </a:extLst>
          </p:cNvPr>
          <p:cNvSpPr>
            <a:spLocks noGrp="1"/>
          </p:cNvSpPr>
          <p:nvPr>
            <p:ph type="title"/>
          </p:nvPr>
        </p:nvSpPr>
        <p:spPr>
          <a:xfrm>
            <a:off x="76200" y="306562"/>
            <a:ext cx="8686800" cy="479822"/>
          </a:xfrm>
        </p:spPr>
        <p:txBody>
          <a:bodyPr>
            <a:noAutofit/>
          </a:bodyPr>
          <a:lstStyle/>
          <a:p>
            <a:r>
              <a:rPr lang="en-US" sz="3200" i="1" dirty="0"/>
              <a:t>Hundred-Million</a:t>
            </a:r>
            <a:r>
              <a:rPr lang="en-US" sz="3200" dirty="0"/>
              <a:t>-fold improvement in 35 years</a:t>
            </a:r>
          </a:p>
        </p:txBody>
      </p:sp>
      <p:pic>
        <p:nvPicPr>
          <p:cNvPr id="4" name="Picture 3">
            <a:extLst>
              <a:ext uri="{FF2B5EF4-FFF2-40B4-BE49-F238E27FC236}">
                <a16:creationId xmlns:a16="http://schemas.microsoft.com/office/drawing/2014/main" id="{A48C9145-913E-4E50-97FF-E3AB2450FA93}"/>
              </a:ext>
            </a:extLst>
          </p:cNvPr>
          <p:cNvPicPr>
            <a:picLocks noChangeAspect="1"/>
          </p:cNvPicPr>
          <p:nvPr/>
        </p:nvPicPr>
        <p:blipFill>
          <a:blip r:embed="rId2"/>
          <a:stretch>
            <a:fillRect/>
          </a:stretch>
        </p:blipFill>
        <p:spPr>
          <a:xfrm>
            <a:off x="-6133" y="1646352"/>
            <a:ext cx="3051950" cy="4274438"/>
          </a:xfrm>
          <a:prstGeom prst="rect">
            <a:avLst/>
          </a:prstGeom>
        </p:spPr>
      </p:pic>
      <p:pic>
        <p:nvPicPr>
          <p:cNvPr id="6" name="Picture 5">
            <a:extLst>
              <a:ext uri="{FF2B5EF4-FFF2-40B4-BE49-F238E27FC236}">
                <a16:creationId xmlns:a16="http://schemas.microsoft.com/office/drawing/2014/main" id="{B2930664-3270-4564-AF69-EB63382255EC}"/>
              </a:ext>
            </a:extLst>
          </p:cNvPr>
          <p:cNvPicPr>
            <a:picLocks noChangeAspect="1"/>
          </p:cNvPicPr>
          <p:nvPr/>
        </p:nvPicPr>
        <p:blipFill rotWithShape="1">
          <a:blip r:embed="rId3"/>
          <a:srcRect l="31667" t="4409" r="31666" b="4409"/>
          <a:stretch/>
        </p:blipFill>
        <p:spPr>
          <a:xfrm>
            <a:off x="3124200" y="1219200"/>
            <a:ext cx="2973985" cy="5542428"/>
          </a:xfrm>
          <a:prstGeom prst="rect">
            <a:avLst/>
          </a:prstGeom>
        </p:spPr>
      </p:pic>
      <p:sp>
        <p:nvSpPr>
          <p:cNvPr id="3" name="TextBox 2">
            <a:extLst>
              <a:ext uri="{FF2B5EF4-FFF2-40B4-BE49-F238E27FC236}">
                <a16:creationId xmlns:a16="http://schemas.microsoft.com/office/drawing/2014/main" id="{55E338D8-FF40-4D41-A83B-97F519015994}"/>
              </a:ext>
            </a:extLst>
          </p:cNvPr>
          <p:cNvSpPr txBox="1"/>
          <p:nvPr/>
        </p:nvSpPr>
        <p:spPr>
          <a:xfrm>
            <a:off x="6103684" y="2209800"/>
            <a:ext cx="2769330" cy="2677656"/>
          </a:xfrm>
          <a:prstGeom prst="rect">
            <a:avLst/>
          </a:prstGeom>
          <a:noFill/>
        </p:spPr>
        <p:txBody>
          <a:bodyPr wrap="square" rtlCol="0">
            <a:spAutoFit/>
          </a:bodyPr>
          <a:lstStyle/>
          <a:p>
            <a:pPr algn="ctr"/>
            <a:r>
              <a:rPr lang="en-US" sz="2400" b="1" dirty="0"/>
              <a:t>Machine Learning: </a:t>
            </a:r>
          </a:p>
          <a:p>
            <a:pPr algn="ctr"/>
            <a:endParaRPr lang="en-US" sz="2400" dirty="0"/>
          </a:p>
          <a:p>
            <a:pPr algn="ctr"/>
            <a:r>
              <a:rPr lang="en-US" sz="2400" dirty="0"/>
              <a:t>1989:  3 layers</a:t>
            </a:r>
          </a:p>
          <a:p>
            <a:pPr algn="ctr"/>
            <a:endParaRPr lang="en-US" sz="2400" dirty="0"/>
          </a:p>
          <a:p>
            <a:pPr algn="ctr"/>
            <a:r>
              <a:rPr lang="en-US" sz="2400" dirty="0"/>
              <a:t>2019: 500+ layers</a:t>
            </a:r>
          </a:p>
          <a:p>
            <a:pPr algn="ctr"/>
            <a:endParaRPr lang="en-US" sz="2400" dirty="0"/>
          </a:p>
          <a:p>
            <a:pPr algn="ctr"/>
            <a:r>
              <a:rPr lang="en-US" sz="2400" dirty="0"/>
              <a:t>2024: 5,000+ layers</a:t>
            </a:r>
          </a:p>
        </p:txBody>
      </p:sp>
      <p:sp>
        <p:nvSpPr>
          <p:cNvPr id="7" name="TextBox 6">
            <a:extLst>
              <a:ext uri="{FF2B5EF4-FFF2-40B4-BE49-F238E27FC236}">
                <a16:creationId xmlns:a16="http://schemas.microsoft.com/office/drawing/2014/main" id="{B4C2096D-DCDD-2895-84CC-98E9F4C1BA19}"/>
              </a:ext>
            </a:extLst>
          </p:cNvPr>
          <p:cNvSpPr txBox="1"/>
          <p:nvPr/>
        </p:nvSpPr>
        <p:spPr>
          <a:xfrm>
            <a:off x="1676400" y="781720"/>
            <a:ext cx="6781800" cy="369332"/>
          </a:xfrm>
          <a:prstGeom prst="rect">
            <a:avLst/>
          </a:prstGeom>
          <a:noFill/>
        </p:spPr>
        <p:txBody>
          <a:bodyPr wrap="square">
            <a:spAutoFit/>
          </a:bodyPr>
          <a:lstStyle/>
          <a:p>
            <a:r>
              <a:rPr lang="en-US" dirty="0"/>
              <a:t>One Gigaflop: $190,000,000.00 in 1961 to $0.0125 in 2023 (x10B) </a:t>
            </a:r>
          </a:p>
        </p:txBody>
      </p:sp>
    </p:spTree>
    <p:extLst>
      <p:ext uri="{BB962C8B-B14F-4D97-AF65-F5344CB8AC3E}">
        <p14:creationId xmlns:p14="http://schemas.microsoft.com/office/powerpoint/2010/main" val="31176292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DB3B6-7E4E-437B-5D24-70DA83B43DEF}"/>
              </a:ext>
            </a:extLst>
          </p:cNvPr>
          <p:cNvSpPr>
            <a:spLocks noGrp="1"/>
          </p:cNvSpPr>
          <p:nvPr>
            <p:ph type="title"/>
          </p:nvPr>
        </p:nvSpPr>
        <p:spPr>
          <a:xfrm>
            <a:off x="457200" y="92075"/>
            <a:ext cx="8229600" cy="639762"/>
          </a:xfrm>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E238E4DE-A9F7-9B39-6E25-63DC14038A55}"/>
              </a:ext>
            </a:extLst>
          </p:cNvPr>
          <p:cNvSpPr>
            <a:spLocks noGrp="1"/>
          </p:cNvSpPr>
          <p:nvPr>
            <p:ph idx="1"/>
          </p:nvPr>
        </p:nvSpPr>
        <p:spPr>
          <a:xfrm>
            <a:off x="457200" y="990600"/>
            <a:ext cx="7562850" cy="5562600"/>
          </a:xfrm>
        </p:spPr>
        <p:txBody>
          <a:bodyPr>
            <a:normAutofit/>
          </a:bodyPr>
          <a:lstStyle/>
          <a:p>
            <a:r>
              <a:rPr lang="en-US" dirty="0"/>
              <a:t>Introduction of CCR</a:t>
            </a:r>
          </a:p>
          <a:p>
            <a:r>
              <a:rPr lang="en-US" dirty="0">
                <a:solidFill>
                  <a:srgbClr val="00B050"/>
                </a:solidFill>
              </a:rPr>
              <a:t>AI Hype vs Reality vs Possibilities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978122705"/>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8454"/>
            <a:ext cx="6777104" cy="732830"/>
          </a:xfrm>
        </p:spPr>
        <p:txBody>
          <a:bodyPr>
            <a:normAutofit/>
          </a:bodyPr>
          <a:lstStyle/>
          <a:p>
            <a:r>
              <a:rPr lang="en-US" sz="3600" dirty="0"/>
              <a:t>Progress is Punctuated Equilibria</a:t>
            </a:r>
          </a:p>
        </p:txBody>
      </p:sp>
      <p:sp>
        <p:nvSpPr>
          <p:cNvPr id="4" name="Freeform 7"/>
          <p:cNvSpPr>
            <a:spLocks/>
          </p:cNvSpPr>
          <p:nvPr/>
        </p:nvSpPr>
        <p:spPr bwMode="auto">
          <a:xfrm>
            <a:off x="289194" y="5358900"/>
            <a:ext cx="2144441" cy="1446251"/>
          </a:xfrm>
          <a:custGeom>
            <a:avLst/>
            <a:gdLst/>
            <a:ahLst/>
            <a:cxnLst>
              <a:cxn ang="0">
                <a:pos x="0" y="1872"/>
              </a:cxn>
              <a:cxn ang="0">
                <a:pos x="1776" y="1824"/>
              </a:cxn>
              <a:cxn ang="0">
                <a:pos x="2256" y="1584"/>
              </a:cxn>
              <a:cxn ang="0">
                <a:pos x="2448" y="1008"/>
              </a:cxn>
              <a:cxn ang="0">
                <a:pos x="2496" y="624"/>
              </a:cxn>
              <a:cxn ang="0">
                <a:pos x="2640" y="288"/>
              </a:cxn>
              <a:cxn ang="0">
                <a:pos x="2832" y="144"/>
              </a:cxn>
              <a:cxn ang="0">
                <a:pos x="3216" y="48"/>
              </a:cxn>
              <a:cxn ang="0">
                <a:pos x="4416" y="0"/>
              </a:cxn>
            </a:cxnLst>
            <a:rect l="0" t="0" r="r" b="b"/>
            <a:pathLst>
              <a:path w="4416" h="1872">
                <a:moveTo>
                  <a:pt x="0" y="1872"/>
                </a:moveTo>
                <a:cubicBezTo>
                  <a:pt x="700" y="1872"/>
                  <a:pt x="1400" y="1872"/>
                  <a:pt x="1776" y="1824"/>
                </a:cubicBezTo>
                <a:cubicBezTo>
                  <a:pt x="2152" y="1776"/>
                  <a:pt x="2144" y="1720"/>
                  <a:pt x="2256" y="1584"/>
                </a:cubicBezTo>
                <a:cubicBezTo>
                  <a:pt x="2368" y="1448"/>
                  <a:pt x="2408" y="1168"/>
                  <a:pt x="2448" y="1008"/>
                </a:cubicBezTo>
                <a:cubicBezTo>
                  <a:pt x="2488" y="848"/>
                  <a:pt x="2464" y="744"/>
                  <a:pt x="2496" y="624"/>
                </a:cubicBezTo>
                <a:cubicBezTo>
                  <a:pt x="2528" y="504"/>
                  <a:pt x="2584" y="368"/>
                  <a:pt x="2640" y="288"/>
                </a:cubicBezTo>
                <a:cubicBezTo>
                  <a:pt x="2696" y="208"/>
                  <a:pt x="2736" y="184"/>
                  <a:pt x="2832" y="144"/>
                </a:cubicBezTo>
                <a:cubicBezTo>
                  <a:pt x="2928" y="104"/>
                  <a:pt x="2952" y="72"/>
                  <a:pt x="3216" y="48"/>
                </a:cubicBezTo>
                <a:cubicBezTo>
                  <a:pt x="3480" y="24"/>
                  <a:pt x="4072" y="0"/>
                  <a:pt x="4416" y="0"/>
                </a:cubicBezTo>
              </a:path>
            </a:pathLst>
          </a:custGeom>
          <a:noFill/>
          <a:ln w="38100">
            <a:solidFill>
              <a:schemeClr val="tx1"/>
            </a:solidFill>
            <a:round/>
            <a:headEnd/>
            <a:tailEnd/>
          </a:ln>
          <a:effectLst/>
        </p:spPr>
        <p:txBody>
          <a:bodyPr wrap="none" anchor="ctr"/>
          <a:lstStyle/>
          <a:p>
            <a:endParaRPr lang="en-US"/>
          </a:p>
        </p:txBody>
      </p:sp>
      <p:sp>
        <p:nvSpPr>
          <p:cNvPr id="5" name="TextBox 4">
            <a:extLst>
              <a:ext uri="{FF2B5EF4-FFF2-40B4-BE49-F238E27FC236}">
                <a16:creationId xmlns:a16="http://schemas.microsoft.com/office/drawing/2014/main" id="{D435BCB2-E530-4186-BD03-EDB96A357BDD}"/>
              </a:ext>
            </a:extLst>
          </p:cNvPr>
          <p:cNvSpPr txBox="1"/>
          <p:nvPr/>
        </p:nvSpPr>
        <p:spPr>
          <a:xfrm rot="19376015">
            <a:off x="739" y="5501793"/>
            <a:ext cx="1296124" cy="923330"/>
          </a:xfrm>
          <a:prstGeom prst="rect">
            <a:avLst/>
          </a:prstGeom>
          <a:noFill/>
        </p:spPr>
        <p:txBody>
          <a:bodyPr wrap="none" rtlCol="0">
            <a:spAutoFit/>
          </a:bodyPr>
          <a:lstStyle/>
          <a:p>
            <a:r>
              <a:rPr lang="en-US" dirty="0"/>
              <a:t>1960’s: </a:t>
            </a:r>
          </a:p>
          <a:p>
            <a:r>
              <a:rPr lang="en-US" dirty="0"/>
              <a:t>General </a:t>
            </a:r>
          </a:p>
          <a:p>
            <a:r>
              <a:rPr lang="en-US" dirty="0"/>
              <a:t>AI Concepts</a:t>
            </a:r>
          </a:p>
        </p:txBody>
      </p:sp>
      <p:sp>
        <p:nvSpPr>
          <p:cNvPr id="12" name="TextBox 11">
            <a:extLst>
              <a:ext uri="{FF2B5EF4-FFF2-40B4-BE49-F238E27FC236}">
                <a16:creationId xmlns:a16="http://schemas.microsoft.com/office/drawing/2014/main" id="{80B0EA48-AD7E-4308-B5CA-FDDA4FFB384C}"/>
              </a:ext>
            </a:extLst>
          </p:cNvPr>
          <p:cNvSpPr txBox="1"/>
          <p:nvPr/>
        </p:nvSpPr>
        <p:spPr>
          <a:xfrm rot="19411551">
            <a:off x="3362453" y="2476183"/>
            <a:ext cx="1924886" cy="923330"/>
          </a:xfrm>
          <a:prstGeom prst="rect">
            <a:avLst/>
          </a:prstGeom>
          <a:noFill/>
        </p:spPr>
        <p:txBody>
          <a:bodyPr wrap="none" rtlCol="0">
            <a:spAutoFit/>
          </a:bodyPr>
          <a:lstStyle/>
          <a:p>
            <a:r>
              <a:rPr lang="en-US" dirty="0"/>
              <a:t>2010’s: </a:t>
            </a:r>
          </a:p>
          <a:p>
            <a:r>
              <a:rPr lang="en-US" dirty="0"/>
              <a:t>Machine Learning;</a:t>
            </a:r>
          </a:p>
          <a:p>
            <a:r>
              <a:rPr lang="en-US" dirty="0"/>
              <a:t>Deep Learning</a:t>
            </a:r>
          </a:p>
        </p:txBody>
      </p:sp>
      <p:sp>
        <p:nvSpPr>
          <p:cNvPr id="13" name="TextBox 12">
            <a:extLst>
              <a:ext uri="{FF2B5EF4-FFF2-40B4-BE49-F238E27FC236}">
                <a16:creationId xmlns:a16="http://schemas.microsoft.com/office/drawing/2014/main" id="{A41E5216-E995-41D1-A94D-0CC686E1CDCB}"/>
              </a:ext>
            </a:extLst>
          </p:cNvPr>
          <p:cNvSpPr txBox="1"/>
          <p:nvPr/>
        </p:nvSpPr>
        <p:spPr>
          <a:xfrm rot="19461067">
            <a:off x="760726" y="3786663"/>
            <a:ext cx="1669368" cy="1477328"/>
          </a:xfrm>
          <a:prstGeom prst="rect">
            <a:avLst/>
          </a:prstGeom>
          <a:noFill/>
        </p:spPr>
        <p:txBody>
          <a:bodyPr wrap="none" rtlCol="0">
            <a:spAutoFit/>
          </a:bodyPr>
          <a:lstStyle/>
          <a:p>
            <a:r>
              <a:rPr lang="en-US" dirty="0"/>
              <a:t>1980’s: </a:t>
            </a:r>
          </a:p>
          <a:p>
            <a:r>
              <a:rPr lang="en-US" dirty="0"/>
              <a:t>Symbolic AI; </a:t>
            </a:r>
          </a:p>
          <a:p>
            <a:r>
              <a:rPr lang="en-US" dirty="0"/>
              <a:t>Knowledge </a:t>
            </a:r>
          </a:p>
          <a:p>
            <a:r>
              <a:rPr lang="en-US" dirty="0"/>
              <a:t>Representation </a:t>
            </a:r>
          </a:p>
          <a:p>
            <a:r>
              <a:rPr lang="en-US" dirty="0"/>
              <a:t>Networks </a:t>
            </a:r>
          </a:p>
        </p:txBody>
      </p:sp>
      <p:sp>
        <p:nvSpPr>
          <p:cNvPr id="9" name="Freeform 7">
            <a:extLst>
              <a:ext uri="{FF2B5EF4-FFF2-40B4-BE49-F238E27FC236}">
                <a16:creationId xmlns:a16="http://schemas.microsoft.com/office/drawing/2014/main" id="{BDF5D310-BDF8-47DE-ADE5-76D8883FC1E0}"/>
              </a:ext>
            </a:extLst>
          </p:cNvPr>
          <p:cNvSpPr>
            <a:spLocks/>
          </p:cNvSpPr>
          <p:nvPr/>
        </p:nvSpPr>
        <p:spPr bwMode="auto">
          <a:xfrm>
            <a:off x="2204311" y="3912649"/>
            <a:ext cx="2144441" cy="1446251"/>
          </a:xfrm>
          <a:custGeom>
            <a:avLst/>
            <a:gdLst/>
            <a:ahLst/>
            <a:cxnLst>
              <a:cxn ang="0">
                <a:pos x="0" y="1872"/>
              </a:cxn>
              <a:cxn ang="0">
                <a:pos x="1776" y="1824"/>
              </a:cxn>
              <a:cxn ang="0">
                <a:pos x="2256" y="1584"/>
              </a:cxn>
              <a:cxn ang="0">
                <a:pos x="2448" y="1008"/>
              </a:cxn>
              <a:cxn ang="0">
                <a:pos x="2496" y="624"/>
              </a:cxn>
              <a:cxn ang="0">
                <a:pos x="2640" y="288"/>
              </a:cxn>
              <a:cxn ang="0">
                <a:pos x="2832" y="144"/>
              </a:cxn>
              <a:cxn ang="0">
                <a:pos x="3216" y="48"/>
              </a:cxn>
              <a:cxn ang="0">
                <a:pos x="4416" y="0"/>
              </a:cxn>
            </a:cxnLst>
            <a:rect l="0" t="0" r="r" b="b"/>
            <a:pathLst>
              <a:path w="4416" h="1872">
                <a:moveTo>
                  <a:pt x="0" y="1872"/>
                </a:moveTo>
                <a:cubicBezTo>
                  <a:pt x="700" y="1872"/>
                  <a:pt x="1400" y="1872"/>
                  <a:pt x="1776" y="1824"/>
                </a:cubicBezTo>
                <a:cubicBezTo>
                  <a:pt x="2152" y="1776"/>
                  <a:pt x="2144" y="1720"/>
                  <a:pt x="2256" y="1584"/>
                </a:cubicBezTo>
                <a:cubicBezTo>
                  <a:pt x="2368" y="1448"/>
                  <a:pt x="2408" y="1168"/>
                  <a:pt x="2448" y="1008"/>
                </a:cubicBezTo>
                <a:cubicBezTo>
                  <a:pt x="2488" y="848"/>
                  <a:pt x="2464" y="744"/>
                  <a:pt x="2496" y="624"/>
                </a:cubicBezTo>
                <a:cubicBezTo>
                  <a:pt x="2528" y="504"/>
                  <a:pt x="2584" y="368"/>
                  <a:pt x="2640" y="288"/>
                </a:cubicBezTo>
                <a:cubicBezTo>
                  <a:pt x="2696" y="208"/>
                  <a:pt x="2736" y="184"/>
                  <a:pt x="2832" y="144"/>
                </a:cubicBezTo>
                <a:cubicBezTo>
                  <a:pt x="2928" y="104"/>
                  <a:pt x="2952" y="72"/>
                  <a:pt x="3216" y="48"/>
                </a:cubicBezTo>
                <a:cubicBezTo>
                  <a:pt x="3480" y="24"/>
                  <a:pt x="4072" y="0"/>
                  <a:pt x="4416" y="0"/>
                </a:cubicBezTo>
              </a:path>
            </a:pathLst>
          </a:custGeom>
          <a:noFill/>
          <a:ln w="38100">
            <a:solidFill>
              <a:schemeClr val="tx1"/>
            </a:solidFill>
            <a:round/>
            <a:headEnd/>
            <a:tailEnd/>
          </a:ln>
          <a:effectLst/>
        </p:spPr>
        <p:txBody>
          <a:bodyPr wrap="none" anchor="ctr"/>
          <a:lstStyle/>
          <a:p>
            <a:endParaRPr lang="en-US"/>
          </a:p>
        </p:txBody>
      </p:sp>
      <p:sp>
        <p:nvSpPr>
          <p:cNvPr id="11" name="Freeform 7">
            <a:extLst>
              <a:ext uri="{FF2B5EF4-FFF2-40B4-BE49-F238E27FC236}">
                <a16:creationId xmlns:a16="http://schemas.microsoft.com/office/drawing/2014/main" id="{54C82A5A-CAB6-7C7A-458E-C0ED58FAE392}"/>
              </a:ext>
            </a:extLst>
          </p:cNvPr>
          <p:cNvSpPr>
            <a:spLocks/>
          </p:cNvSpPr>
          <p:nvPr/>
        </p:nvSpPr>
        <p:spPr bwMode="auto">
          <a:xfrm>
            <a:off x="4033111" y="2473649"/>
            <a:ext cx="2144441" cy="1446251"/>
          </a:xfrm>
          <a:custGeom>
            <a:avLst/>
            <a:gdLst/>
            <a:ahLst/>
            <a:cxnLst>
              <a:cxn ang="0">
                <a:pos x="0" y="1872"/>
              </a:cxn>
              <a:cxn ang="0">
                <a:pos x="1776" y="1824"/>
              </a:cxn>
              <a:cxn ang="0">
                <a:pos x="2256" y="1584"/>
              </a:cxn>
              <a:cxn ang="0">
                <a:pos x="2448" y="1008"/>
              </a:cxn>
              <a:cxn ang="0">
                <a:pos x="2496" y="624"/>
              </a:cxn>
              <a:cxn ang="0">
                <a:pos x="2640" y="288"/>
              </a:cxn>
              <a:cxn ang="0">
                <a:pos x="2832" y="144"/>
              </a:cxn>
              <a:cxn ang="0">
                <a:pos x="3216" y="48"/>
              </a:cxn>
              <a:cxn ang="0">
                <a:pos x="4416" y="0"/>
              </a:cxn>
            </a:cxnLst>
            <a:rect l="0" t="0" r="r" b="b"/>
            <a:pathLst>
              <a:path w="4416" h="1872">
                <a:moveTo>
                  <a:pt x="0" y="1872"/>
                </a:moveTo>
                <a:cubicBezTo>
                  <a:pt x="700" y="1872"/>
                  <a:pt x="1400" y="1872"/>
                  <a:pt x="1776" y="1824"/>
                </a:cubicBezTo>
                <a:cubicBezTo>
                  <a:pt x="2152" y="1776"/>
                  <a:pt x="2144" y="1720"/>
                  <a:pt x="2256" y="1584"/>
                </a:cubicBezTo>
                <a:cubicBezTo>
                  <a:pt x="2368" y="1448"/>
                  <a:pt x="2408" y="1168"/>
                  <a:pt x="2448" y="1008"/>
                </a:cubicBezTo>
                <a:cubicBezTo>
                  <a:pt x="2488" y="848"/>
                  <a:pt x="2464" y="744"/>
                  <a:pt x="2496" y="624"/>
                </a:cubicBezTo>
                <a:cubicBezTo>
                  <a:pt x="2528" y="504"/>
                  <a:pt x="2584" y="368"/>
                  <a:pt x="2640" y="288"/>
                </a:cubicBezTo>
                <a:cubicBezTo>
                  <a:pt x="2696" y="208"/>
                  <a:pt x="2736" y="184"/>
                  <a:pt x="2832" y="144"/>
                </a:cubicBezTo>
                <a:cubicBezTo>
                  <a:pt x="2928" y="104"/>
                  <a:pt x="2952" y="72"/>
                  <a:pt x="3216" y="48"/>
                </a:cubicBezTo>
                <a:cubicBezTo>
                  <a:pt x="3480" y="24"/>
                  <a:pt x="4072" y="0"/>
                  <a:pt x="4416" y="0"/>
                </a:cubicBezTo>
              </a:path>
            </a:pathLst>
          </a:custGeom>
          <a:noFill/>
          <a:ln w="38100">
            <a:solidFill>
              <a:schemeClr val="tx1"/>
            </a:solidFill>
            <a:round/>
            <a:headEnd/>
            <a:tailEnd/>
          </a:ln>
          <a:effectLst/>
        </p:spPr>
        <p:txBody>
          <a:bodyPr wrap="none" anchor="ctr"/>
          <a:lstStyle/>
          <a:p>
            <a:endParaRPr lang="en-US"/>
          </a:p>
        </p:txBody>
      </p:sp>
      <p:sp>
        <p:nvSpPr>
          <p:cNvPr id="14" name="TextBox 13">
            <a:extLst>
              <a:ext uri="{FF2B5EF4-FFF2-40B4-BE49-F238E27FC236}">
                <a16:creationId xmlns:a16="http://schemas.microsoft.com/office/drawing/2014/main" id="{3DF217B7-3415-F8B6-0B48-F951F521F9A9}"/>
              </a:ext>
            </a:extLst>
          </p:cNvPr>
          <p:cNvSpPr txBox="1"/>
          <p:nvPr/>
        </p:nvSpPr>
        <p:spPr>
          <a:xfrm rot="19277470">
            <a:off x="4988719" y="1267793"/>
            <a:ext cx="1573379" cy="923330"/>
          </a:xfrm>
          <a:prstGeom prst="rect">
            <a:avLst/>
          </a:prstGeom>
          <a:noFill/>
        </p:spPr>
        <p:txBody>
          <a:bodyPr wrap="none" rtlCol="0">
            <a:spAutoFit/>
          </a:bodyPr>
          <a:lstStyle/>
          <a:p>
            <a:r>
              <a:rPr lang="en-US" dirty="0"/>
              <a:t>2020’s: </a:t>
            </a:r>
          </a:p>
          <a:p>
            <a:r>
              <a:rPr lang="en-US" dirty="0"/>
              <a:t>Generative AI; </a:t>
            </a:r>
          </a:p>
          <a:p>
            <a:r>
              <a:rPr lang="en-US" dirty="0"/>
              <a:t>LLMs</a:t>
            </a:r>
          </a:p>
        </p:txBody>
      </p:sp>
      <p:sp>
        <p:nvSpPr>
          <p:cNvPr id="18" name="Freeform 7">
            <a:extLst>
              <a:ext uri="{FF2B5EF4-FFF2-40B4-BE49-F238E27FC236}">
                <a16:creationId xmlns:a16="http://schemas.microsoft.com/office/drawing/2014/main" id="{E94E6E1D-4CC6-83B4-F92C-9A75104724DE}"/>
              </a:ext>
            </a:extLst>
          </p:cNvPr>
          <p:cNvSpPr>
            <a:spLocks/>
          </p:cNvSpPr>
          <p:nvPr/>
        </p:nvSpPr>
        <p:spPr bwMode="auto">
          <a:xfrm>
            <a:off x="5917881" y="1036825"/>
            <a:ext cx="2144441" cy="1446251"/>
          </a:xfrm>
          <a:custGeom>
            <a:avLst/>
            <a:gdLst/>
            <a:ahLst/>
            <a:cxnLst>
              <a:cxn ang="0">
                <a:pos x="0" y="1872"/>
              </a:cxn>
              <a:cxn ang="0">
                <a:pos x="1776" y="1824"/>
              </a:cxn>
              <a:cxn ang="0">
                <a:pos x="2256" y="1584"/>
              </a:cxn>
              <a:cxn ang="0">
                <a:pos x="2448" y="1008"/>
              </a:cxn>
              <a:cxn ang="0">
                <a:pos x="2496" y="624"/>
              </a:cxn>
              <a:cxn ang="0">
                <a:pos x="2640" y="288"/>
              </a:cxn>
              <a:cxn ang="0">
                <a:pos x="2832" y="144"/>
              </a:cxn>
              <a:cxn ang="0">
                <a:pos x="3216" y="48"/>
              </a:cxn>
              <a:cxn ang="0">
                <a:pos x="4416" y="0"/>
              </a:cxn>
            </a:cxnLst>
            <a:rect l="0" t="0" r="r" b="b"/>
            <a:pathLst>
              <a:path w="4416" h="1872">
                <a:moveTo>
                  <a:pt x="0" y="1872"/>
                </a:moveTo>
                <a:cubicBezTo>
                  <a:pt x="700" y="1872"/>
                  <a:pt x="1400" y="1872"/>
                  <a:pt x="1776" y="1824"/>
                </a:cubicBezTo>
                <a:cubicBezTo>
                  <a:pt x="2152" y="1776"/>
                  <a:pt x="2144" y="1720"/>
                  <a:pt x="2256" y="1584"/>
                </a:cubicBezTo>
                <a:cubicBezTo>
                  <a:pt x="2368" y="1448"/>
                  <a:pt x="2408" y="1168"/>
                  <a:pt x="2448" y="1008"/>
                </a:cubicBezTo>
                <a:cubicBezTo>
                  <a:pt x="2488" y="848"/>
                  <a:pt x="2464" y="744"/>
                  <a:pt x="2496" y="624"/>
                </a:cubicBezTo>
                <a:cubicBezTo>
                  <a:pt x="2528" y="504"/>
                  <a:pt x="2584" y="368"/>
                  <a:pt x="2640" y="288"/>
                </a:cubicBezTo>
                <a:cubicBezTo>
                  <a:pt x="2696" y="208"/>
                  <a:pt x="2736" y="184"/>
                  <a:pt x="2832" y="144"/>
                </a:cubicBezTo>
                <a:cubicBezTo>
                  <a:pt x="2928" y="104"/>
                  <a:pt x="2952" y="72"/>
                  <a:pt x="3216" y="48"/>
                </a:cubicBezTo>
                <a:cubicBezTo>
                  <a:pt x="3480" y="24"/>
                  <a:pt x="4072" y="0"/>
                  <a:pt x="4416" y="0"/>
                </a:cubicBezTo>
              </a:path>
            </a:pathLst>
          </a:custGeom>
          <a:noFill/>
          <a:ln w="38100">
            <a:solidFill>
              <a:schemeClr val="tx1"/>
            </a:solidFill>
            <a:prstDash val="dashDot"/>
            <a:round/>
            <a:headEnd/>
            <a:tailEnd/>
          </a:ln>
          <a:effectLst/>
        </p:spPr>
        <p:txBody>
          <a:bodyPr wrap="none" anchor="ctr"/>
          <a:lstStyle/>
          <a:p>
            <a:endParaRPr lang="en-US"/>
          </a:p>
        </p:txBody>
      </p:sp>
      <p:sp>
        <p:nvSpPr>
          <p:cNvPr id="19" name="TextBox 18">
            <a:extLst>
              <a:ext uri="{FF2B5EF4-FFF2-40B4-BE49-F238E27FC236}">
                <a16:creationId xmlns:a16="http://schemas.microsoft.com/office/drawing/2014/main" id="{C5B81DC8-3EBE-B1D4-EA15-F664DA1E76F2}"/>
              </a:ext>
            </a:extLst>
          </p:cNvPr>
          <p:cNvSpPr txBox="1"/>
          <p:nvPr/>
        </p:nvSpPr>
        <p:spPr>
          <a:xfrm rot="19216982">
            <a:off x="7808687" y="330204"/>
            <a:ext cx="1372556" cy="369332"/>
          </a:xfrm>
          <a:prstGeom prst="rect">
            <a:avLst/>
          </a:prstGeom>
          <a:noFill/>
        </p:spPr>
        <p:txBody>
          <a:bodyPr wrap="square" rtlCol="0">
            <a:spAutoFit/>
          </a:bodyPr>
          <a:lstStyle/>
          <a:p>
            <a:r>
              <a:rPr lang="en-US" dirty="0"/>
              <a:t>2040: AGI?</a:t>
            </a:r>
          </a:p>
        </p:txBody>
      </p:sp>
      <p:pic>
        <p:nvPicPr>
          <p:cNvPr id="6" name="Picture 5">
            <a:extLst>
              <a:ext uri="{FF2B5EF4-FFF2-40B4-BE49-F238E27FC236}">
                <a16:creationId xmlns:a16="http://schemas.microsoft.com/office/drawing/2014/main" id="{3D94D8BF-B5CB-414C-02EC-A9E3C641403B}"/>
              </a:ext>
            </a:extLst>
          </p:cNvPr>
          <p:cNvPicPr>
            <a:picLocks noChangeAspect="1"/>
          </p:cNvPicPr>
          <p:nvPr/>
        </p:nvPicPr>
        <p:blipFill rotWithShape="1">
          <a:blip r:embed="rId2"/>
          <a:srcRect t="40074" r="30944"/>
          <a:stretch/>
        </p:blipFill>
        <p:spPr>
          <a:xfrm>
            <a:off x="7865980" y="165541"/>
            <a:ext cx="1481919" cy="887781"/>
          </a:xfrm>
          <a:prstGeom prst="rect">
            <a:avLst/>
          </a:prstGeom>
        </p:spPr>
      </p:pic>
      <p:sp>
        <p:nvSpPr>
          <p:cNvPr id="3" name="TextBox 2">
            <a:extLst>
              <a:ext uri="{FF2B5EF4-FFF2-40B4-BE49-F238E27FC236}">
                <a16:creationId xmlns:a16="http://schemas.microsoft.com/office/drawing/2014/main" id="{ED4C268F-8B6C-BAE0-CD03-245AA80801DB}"/>
              </a:ext>
            </a:extLst>
          </p:cNvPr>
          <p:cNvSpPr txBox="1"/>
          <p:nvPr/>
        </p:nvSpPr>
        <p:spPr>
          <a:xfrm>
            <a:off x="5086326" y="4850543"/>
            <a:ext cx="3698513" cy="1323439"/>
          </a:xfrm>
          <a:prstGeom prst="rect">
            <a:avLst/>
          </a:prstGeom>
          <a:noFill/>
        </p:spPr>
        <p:txBody>
          <a:bodyPr wrap="none" rtlCol="0">
            <a:spAutoFit/>
          </a:bodyPr>
          <a:lstStyle/>
          <a:p>
            <a:r>
              <a:rPr lang="en-US" sz="2000" dirty="0">
                <a:solidFill>
                  <a:srgbClr val="00B050"/>
                </a:solidFill>
              </a:rPr>
              <a:t>ANI: Artificial Narrow Intelligence</a:t>
            </a:r>
          </a:p>
          <a:p>
            <a:r>
              <a:rPr lang="en-US" sz="2000" dirty="0">
                <a:solidFill>
                  <a:srgbClr val="00B050"/>
                </a:solidFill>
              </a:rPr>
              <a:t>ACI: Artificial Capable Intelligence</a:t>
            </a:r>
          </a:p>
          <a:p>
            <a:r>
              <a:rPr lang="en-US" sz="2000" dirty="0"/>
              <a:t>AGI: Artificial General Intelligence</a:t>
            </a:r>
          </a:p>
          <a:p>
            <a:r>
              <a:rPr lang="en-US" sz="2000" dirty="0"/>
              <a:t>ASI: Artificial SuperIntelligence</a:t>
            </a:r>
          </a:p>
        </p:txBody>
      </p:sp>
      <p:sp>
        <p:nvSpPr>
          <p:cNvPr id="8" name="TextBox 7">
            <a:extLst>
              <a:ext uri="{FF2B5EF4-FFF2-40B4-BE49-F238E27FC236}">
                <a16:creationId xmlns:a16="http://schemas.microsoft.com/office/drawing/2014/main" id="{55D0B04B-5811-3B59-82EB-83E9EDECE880}"/>
              </a:ext>
            </a:extLst>
          </p:cNvPr>
          <p:cNvSpPr txBox="1"/>
          <p:nvPr/>
        </p:nvSpPr>
        <p:spPr>
          <a:xfrm rot="19092154">
            <a:off x="4477080" y="3198169"/>
            <a:ext cx="3178691" cy="461665"/>
          </a:xfrm>
          <a:prstGeom prst="rect">
            <a:avLst/>
          </a:prstGeom>
          <a:noFill/>
        </p:spPr>
        <p:txBody>
          <a:bodyPr wrap="none" rtlCol="0">
            <a:spAutoFit/>
          </a:bodyPr>
          <a:lstStyle/>
          <a:p>
            <a:r>
              <a:rPr lang="en-US" sz="2400" b="1" dirty="0">
                <a:solidFill>
                  <a:srgbClr val="00B050"/>
                </a:solidFill>
              </a:rPr>
              <a:t>ANI Phase </a:t>
            </a:r>
            <a:r>
              <a:rPr lang="en-US" sz="2400" b="1" dirty="0">
                <a:solidFill>
                  <a:srgbClr val="00B050"/>
                </a:solidFill>
                <a:sym typeface="Wingdings" panose="05000000000000000000" pitchFamily="2" charset="2"/>
              </a:rPr>
              <a:t></a:t>
            </a:r>
            <a:r>
              <a:rPr lang="en-US" sz="2400" b="1" dirty="0">
                <a:solidFill>
                  <a:srgbClr val="00B050"/>
                </a:solidFill>
              </a:rPr>
              <a:t> ACI Phase</a:t>
            </a:r>
          </a:p>
        </p:txBody>
      </p:sp>
      <p:sp>
        <p:nvSpPr>
          <p:cNvPr id="10" name="TextBox 9">
            <a:extLst>
              <a:ext uri="{FF2B5EF4-FFF2-40B4-BE49-F238E27FC236}">
                <a16:creationId xmlns:a16="http://schemas.microsoft.com/office/drawing/2014/main" id="{D39149EF-6A1D-9C6A-B25E-3A55B72B3976}"/>
              </a:ext>
            </a:extLst>
          </p:cNvPr>
          <p:cNvSpPr txBox="1"/>
          <p:nvPr/>
        </p:nvSpPr>
        <p:spPr>
          <a:xfrm rot="19461067">
            <a:off x="1957703" y="3308368"/>
            <a:ext cx="1582356" cy="646331"/>
          </a:xfrm>
          <a:prstGeom prst="rect">
            <a:avLst/>
          </a:prstGeom>
          <a:noFill/>
        </p:spPr>
        <p:txBody>
          <a:bodyPr wrap="none" rtlCol="0">
            <a:spAutoFit/>
          </a:bodyPr>
          <a:lstStyle/>
          <a:p>
            <a:r>
              <a:rPr lang="en-US" dirty="0"/>
              <a:t>1990’s: </a:t>
            </a:r>
          </a:p>
          <a:p>
            <a:r>
              <a:rPr lang="en-US" dirty="0"/>
              <a:t>Expert systems</a:t>
            </a:r>
          </a:p>
        </p:txBody>
      </p:sp>
      <p:sp>
        <p:nvSpPr>
          <p:cNvPr id="15" name="TextBox 14">
            <a:extLst>
              <a:ext uri="{FF2B5EF4-FFF2-40B4-BE49-F238E27FC236}">
                <a16:creationId xmlns:a16="http://schemas.microsoft.com/office/drawing/2014/main" id="{2D09FB5A-6C41-09F4-8664-49C84DC2F8A5}"/>
              </a:ext>
            </a:extLst>
          </p:cNvPr>
          <p:cNvSpPr txBox="1"/>
          <p:nvPr/>
        </p:nvSpPr>
        <p:spPr>
          <a:xfrm rot="19277470">
            <a:off x="6353158" y="581776"/>
            <a:ext cx="1153607" cy="646331"/>
          </a:xfrm>
          <a:prstGeom prst="rect">
            <a:avLst/>
          </a:prstGeom>
          <a:noFill/>
        </p:spPr>
        <p:txBody>
          <a:bodyPr wrap="square" rtlCol="0">
            <a:spAutoFit/>
          </a:bodyPr>
          <a:lstStyle/>
          <a:p>
            <a:r>
              <a:rPr lang="en-US" dirty="0"/>
              <a:t>2030’s: AI Systems</a:t>
            </a:r>
          </a:p>
        </p:txBody>
      </p:sp>
    </p:spTree>
    <p:extLst>
      <p:ext uri="{BB962C8B-B14F-4D97-AF65-F5344CB8AC3E}">
        <p14:creationId xmlns:p14="http://schemas.microsoft.com/office/powerpoint/2010/main" val="3836517472"/>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E841-8AC1-8719-02DA-9DC9F99A8BFF}"/>
              </a:ext>
            </a:extLst>
          </p:cNvPr>
          <p:cNvSpPr>
            <a:spLocks noGrp="1"/>
          </p:cNvSpPr>
          <p:nvPr>
            <p:ph type="title"/>
          </p:nvPr>
        </p:nvSpPr>
        <p:spPr>
          <a:xfrm>
            <a:off x="0" y="152400"/>
            <a:ext cx="9144000" cy="639762"/>
          </a:xfrm>
        </p:spPr>
        <p:txBody>
          <a:bodyPr>
            <a:noAutofit/>
          </a:bodyPr>
          <a:lstStyle/>
          <a:p>
            <a:r>
              <a:rPr lang="en-US" sz="3600" dirty="0"/>
              <a:t>Machine Learning solved Bounded Problems</a:t>
            </a:r>
          </a:p>
        </p:txBody>
      </p:sp>
      <p:pic>
        <p:nvPicPr>
          <p:cNvPr id="4" name="Picture 3">
            <a:extLst>
              <a:ext uri="{FF2B5EF4-FFF2-40B4-BE49-F238E27FC236}">
                <a16:creationId xmlns:a16="http://schemas.microsoft.com/office/drawing/2014/main" id="{40E9DFA5-6976-E441-EE82-88B7A5A46439}"/>
              </a:ext>
            </a:extLst>
          </p:cNvPr>
          <p:cNvPicPr>
            <a:picLocks noChangeAspect="1"/>
          </p:cNvPicPr>
          <p:nvPr/>
        </p:nvPicPr>
        <p:blipFill rotWithShape="1">
          <a:blip r:embed="rId2"/>
          <a:srcRect l="6334" t="8170" r="6047" b="10138"/>
          <a:stretch/>
        </p:blipFill>
        <p:spPr>
          <a:xfrm>
            <a:off x="0" y="914400"/>
            <a:ext cx="9065260" cy="3276600"/>
          </a:xfrm>
          <a:prstGeom prst="rect">
            <a:avLst/>
          </a:prstGeom>
        </p:spPr>
      </p:pic>
      <p:pic>
        <p:nvPicPr>
          <p:cNvPr id="6" name="Picture 5">
            <a:extLst>
              <a:ext uri="{FF2B5EF4-FFF2-40B4-BE49-F238E27FC236}">
                <a16:creationId xmlns:a16="http://schemas.microsoft.com/office/drawing/2014/main" id="{12D4E51F-16BA-105B-2C81-525BB982A24D}"/>
              </a:ext>
            </a:extLst>
          </p:cNvPr>
          <p:cNvPicPr>
            <a:picLocks noChangeAspect="1"/>
          </p:cNvPicPr>
          <p:nvPr/>
        </p:nvPicPr>
        <p:blipFill>
          <a:blip r:embed="rId3"/>
          <a:stretch>
            <a:fillRect/>
          </a:stretch>
        </p:blipFill>
        <p:spPr>
          <a:xfrm>
            <a:off x="228600" y="4241236"/>
            <a:ext cx="4648200" cy="2616764"/>
          </a:xfrm>
          <a:prstGeom prst="rect">
            <a:avLst/>
          </a:prstGeom>
        </p:spPr>
      </p:pic>
      <p:sp>
        <p:nvSpPr>
          <p:cNvPr id="7" name="TextBox 6">
            <a:extLst>
              <a:ext uri="{FF2B5EF4-FFF2-40B4-BE49-F238E27FC236}">
                <a16:creationId xmlns:a16="http://schemas.microsoft.com/office/drawing/2014/main" id="{AC4561F2-7566-CE4B-3660-01BFB00A26E0}"/>
              </a:ext>
            </a:extLst>
          </p:cNvPr>
          <p:cNvSpPr txBox="1"/>
          <p:nvPr/>
        </p:nvSpPr>
        <p:spPr>
          <a:xfrm>
            <a:off x="5257800" y="4876800"/>
            <a:ext cx="1471300" cy="461665"/>
          </a:xfrm>
          <a:prstGeom prst="rect">
            <a:avLst/>
          </a:prstGeom>
          <a:noFill/>
        </p:spPr>
        <p:txBody>
          <a:bodyPr wrap="none" rtlCol="0">
            <a:spAutoFit/>
          </a:bodyPr>
          <a:lstStyle/>
          <a:p>
            <a:r>
              <a:rPr lang="en-US" sz="2400" b="1" dirty="0" err="1">
                <a:solidFill>
                  <a:schemeClr val="accent1">
                    <a:lumMod val="75000"/>
                  </a:schemeClr>
                </a:solidFill>
              </a:rPr>
              <a:t>AlphaFold</a:t>
            </a:r>
            <a:endParaRPr lang="en-US" sz="2400" b="1" dirty="0">
              <a:solidFill>
                <a:schemeClr val="accent1">
                  <a:lumMod val="75000"/>
                </a:schemeClr>
              </a:solidFill>
            </a:endParaRPr>
          </a:p>
        </p:txBody>
      </p:sp>
    </p:spTree>
    <p:extLst>
      <p:ext uri="{BB962C8B-B14F-4D97-AF65-F5344CB8AC3E}">
        <p14:creationId xmlns:p14="http://schemas.microsoft.com/office/powerpoint/2010/main" val="4134828429"/>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197F0-9A63-4977-BBBD-E1A43AFED0B9}"/>
              </a:ext>
            </a:extLst>
          </p:cNvPr>
          <p:cNvSpPr>
            <a:spLocks noGrp="1"/>
          </p:cNvSpPr>
          <p:nvPr>
            <p:ph type="title"/>
          </p:nvPr>
        </p:nvSpPr>
        <p:spPr>
          <a:xfrm>
            <a:off x="304800" y="381000"/>
            <a:ext cx="8229600" cy="639762"/>
          </a:xfrm>
        </p:spPr>
        <p:txBody>
          <a:bodyPr>
            <a:normAutofit fontScale="90000"/>
          </a:bodyPr>
          <a:lstStyle/>
          <a:p>
            <a:r>
              <a:rPr lang="en-US" dirty="0"/>
              <a:t>Greedy </a:t>
            </a:r>
            <a:br>
              <a:rPr lang="en-US" dirty="0"/>
            </a:br>
            <a:r>
              <a:rPr lang="en-US" sz="3100" dirty="0"/>
              <a:t>Need orders of magnitude more data than humans</a:t>
            </a:r>
            <a:endParaRPr lang="en-US" dirty="0"/>
          </a:p>
        </p:txBody>
      </p:sp>
      <p:pic>
        <p:nvPicPr>
          <p:cNvPr id="4" name="Picture 3">
            <a:extLst>
              <a:ext uri="{FF2B5EF4-FFF2-40B4-BE49-F238E27FC236}">
                <a16:creationId xmlns:a16="http://schemas.microsoft.com/office/drawing/2014/main" id="{BCD834C0-4635-4565-A907-8685B08D217A}"/>
              </a:ext>
            </a:extLst>
          </p:cNvPr>
          <p:cNvPicPr>
            <a:picLocks noChangeAspect="1"/>
          </p:cNvPicPr>
          <p:nvPr/>
        </p:nvPicPr>
        <p:blipFill>
          <a:blip r:embed="rId2"/>
          <a:stretch>
            <a:fillRect/>
          </a:stretch>
        </p:blipFill>
        <p:spPr>
          <a:xfrm>
            <a:off x="0" y="1295400"/>
            <a:ext cx="9144000" cy="4750594"/>
          </a:xfrm>
          <a:prstGeom prst="rect">
            <a:avLst/>
          </a:prstGeom>
        </p:spPr>
      </p:pic>
      <p:sp>
        <p:nvSpPr>
          <p:cNvPr id="5" name="TextBox 4">
            <a:extLst>
              <a:ext uri="{FF2B5EF4-FFF2-40B4-BE49-F238E27FC236}">
                <a16:creationId xmlns:a16="http://schemas.microsoft.com/office/drawing/2014/main" id="{8A15CCE5-50AD-4580-98BB-72B9E7AE607A}"/>
              </a:ext>
            </a:extLst>
          </p:cNvPr>
          <p:cNvSpPr txBox="1"/>
          <p:nvPr/>
        </p:nvSpPr>
        <p:spPr>
          <a:xfrm>
            <a:off x="298515" y="6089799"/>
            <a:ext cx="8763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AlphaGo’s experience would take a human 6,800 years to acquire</a:t>
            </a:r>
          </a:p>
        </p:txBody>
      </p:sp>
    </p:spTree>
    <p:extLst>
      <p:ext uri="{BB962C8B-B14F-4D97-AF65-F5344CB8AC3E}">
        <p14:creationId xmlns:p14="http://schemas.microsoft.com/office/powerpoint/2010/main" val="3727732360"/>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4" name="Title 3">
            <a:extLst>
              <a:ext uri="{FF2B5EF4-FFF2-40B4-BE49-F238E27FC236}">
                <a16:creationId xmlns:a16="http://schemas.microsoft.com/office/drawing/2014/main" id="{B6D11766-F62D-450D-8906-33863969DF1F}"/>
              </a:ext>
            </a:extLst>
          </p:cNvPr>
          <p:cNvSpPr>
            <a:spLocks noGrp="1"/>
          </p:cNvSpPr>
          <p:nvPr>
            <p:ph type="title"/>
          </p:nvPr>
        </p:nvSpPr>
        <p:spPr>
          <a:xfrm>
            <a:off x="273282" y="0"/>
            <a:ext cx="8229600" cy="914400"/>
          </a:xfrm>
        </p:spPr>
        <p:txBody>
          <a:bodyPr>
            <a:normAutofit/>
          </a:bodyPr>
          <a:lstStyle/>
          <a:p>
            <a:r>
              <a:rPr lang="en-US" dirty="0"/>
              <a:t>Brittle – features vs experience</a:t>
            </a:r>
          </a:p>
        </p:txBody>
      </p:sp>
      <p:pic>
        <p:nvPicPr>
          <p:cNvPr id="554" name="Shape 554"/>
          <p:cNvPicPr preferRelativeResize="0"/>
          <p:nvPr/>
        </p:nvPicPr>
        <p:blipFill rotWithShape="1">
          <a:blip r:embed="rId3">
            <a:alphaModFix/>
          </a:blip>
          <a:srcRect b="16156"/>
          <a:stretch/>
        </p:blipFill>
        <p:spPr>
          <a:xfrm>
            <a:off x="867861" y="762000"/>
            <a:ext cx="7627165" cy="3920823"/>
          </a:xfrm>
          <a:prstGeom prst="rect">
            <a:avLst/>
          </a:prstGeom>
          <a:noFill/>
          <a:ln>
            <a:noFill/>
          </a:ln>
        </p:spPr>
      </p:pic>
      <p:pic>
        <p:nvPicPr>
          <p:cNvPr id="3" name="Picture 2">
            <a:extLst>
              <a:ext uri="{FF2B5EF4-FFF2-40B4-BE49-F238E27FC236}">
                <a16:creationId xmlns:a16="http://schemas.microsoft.com/office/drawing/2014/main" id="{B5E71394-2636-42C6-9577-B1F6F550399C}"/>
              </a:ext>
            </a:extLst>
          </p:cNvPr>
          <p:cNvPicPr>
            <a:picLocks noChangeAspect="1"/>
          </p:cNvPicPr>
          <p:nvPr/>
        </p:nvPicPr>
        <p:blipFill>
          <a:blip r:embed="rId4"/>
          <a:stretch>
            <a:fillRect/>
          </a:stretch>
        </p:blipFill>
        <p:spPr>
          <a:xfrm>
            <a:off x="747618" y="4800600"/>
            <a:ext cx="7867650" cy="1866900"/>
          </a:xfrm>
          <a:prstGeom prst="rect">
            <a:avLst/>
          </a:prstGeom>
        </p:spPr>
      </p:pic>
    </p:spTree>
    <p:extLst>
      <p:ext uri="{BB962C8B-B14F-4D97-AF65-F5344CB8AC3E}">
        <p14:creationId xmlns:p14="http://schemas.microsoft.com/office/powerpoint/2010/main" val="270010163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1A7AE3EB-B32C-AFF4-997D-BB517B828AD6}"/>
              </a:ext>
            </a:extLst>
          </p:cNvPr>
          <p:cNvGrpSpPr/>
          <p:nvPr/>
        </p:nvGrpSpPr>
        <p:grpSpPr>
          <a:xfrm>
            <a:off x="53108" y="1023496"/>
            <a:ext cx="8926622" cy="4463024"/>
            <a:chOff x="174732" y="475039"/>
            <a:chExt cx="11538757" cy="5950699"/>
          </a:xfrm>
        </p:grpSpPr>
        <p:grpSp>
          <p:nvGrpSpPr>
            <p:cNvPr id="116" name="Group 115">
              <a:extLst>
                <a:ext uri="{FF2B5EF4-FFF2-40B4-BE49-F238E27FC236}">
                  <a16:creationId xmlns:a16="http://schemas.microsoft.com/office/drawing/2014/main" id="{DDE3A29E-2193-2EA6-D02D-EF666F8E70B4}"/>
                </a:ext>
              </a:extLst>
            </p:cNvPr>
            <p:cNvGrpSpPr/>
            <p:nvPr/>
          </p:nvGrpSpPr>
          <p:grpSpPr>
            <a:xfrm>
              <a:off x="174732" y="475039"/>
              <a:ext cx="11538757" cy="5950699"/>
              <a:chOff x="93187" y="-19505"/>
              <a:chExt cx="12356817" cy="6372588"/>
            </a:xfrm>
          </p:grpSpPr>
          <p:grpSp>
            <p:nvGrpSpPr>
              <p:cNvPr id="115" name="Group 114">
                <a:extLst>
                  <a:ext uri="{FF2B5EF4-FFF2-40B4-BE49-F238E27FC236}">
                    <a16:creationId xmlns:a16="http://schemas.microsoft.com/office/drawing/2014/main" id="{C3DC09D0-9183-1437-2565-F110D7F7B8F1}"/>
                  </a:ext>
                </a:extLst>
              </p:cNvPr>
              <p:cNvGrpSpPr/>
              <p:nvPr/>
            </p:nvGrpSpPr>
            <p:grpSpPr>
              <a:xfrm>
                <a:off x="4337262" y="3129015"/>
                <a:ext cx="3323293" cy="3224068"/>
                <a:chOff x="4337262" y="3129015"/>
                <a:chExt cx="3323293" cy="3224068"/>
              </a:xfrm>
            </p:grpSpPr>
            <p:sp>
              <p:nvSpPr>
                <p:cNvPr id="7" name="Freeform: Shape 6">
                  <a:extLst>
                    <a:ext uri="{FF2B5EF4-FFF2-40B4-BE49-F238E27FC236}">
                      <a16:creationId xmlns:a16="http://schemas.microsoft.com/office/drawing/2014/main" id="{6B245EAA-DBDE-1DF4-09AE-B1EEBF1706E1}"/>
                    </a:ext>
                  </a:extLst>
                </p:cNvPr>
                <p:cNvSpPr/>
                <p:nvPr/>
              </p:nvSpPr>
              <p:spPr>
                <a:xfrm>
                  <a:off x="4526151" y="4243736"/>
                  <a:ext cx="46208" cy="46280"/>
                </a:xfrm>
                <a:custGeom>
                  <a:avLst/>
                  <a:gdLst>
                    <a:gd name="connsiteX0" fmla="*/ 30735 w 46208"/>
                    <a:gd name="connsiteY0" fmla="*/ 1156 h 46280"/>
                    <a:gd name="connsiteX1" fmla="*/ 1119 w 46208"/>
                    <a:gd name="connsiteY1" fmla="*/ 15033 h 46280"/>
                    <a:gd name="connsiteX2" fmla="*/ 14996 w 46208"/>
                    <a:gd name="connsiteY2" fmla="*/ 44648 h 46280"/>
                    <a:gd name="connsiteX3" fmla="*/ 22865 w 46208"/>
                    <a:gd name="connsiteY3" fmla="*/ 46055 h 46280"/>
                    <a:gd name="connsiteX4" fmla="*/ 45941 w 46208"/>
                    <a:gd name="connsiteY4" fmla="*/ 22826 h 46280"/>
                    <a:gd name="connsiteX5" fmla="*/ 30735 w 46208"/>
                    <a:gd name="connsiteY5" fmla="*/ 1156 h 4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08" h="46280">
                      <a:moveTo>
                        <a:pt x="30735" y="1156"/>
                      </a:moveTo>
                      <a:cubicBezTo>
                        <a:pt x="18721" y="-3178"/>
                        <a:pt x="5465" y="3019"/>
                        <a:pt x="1119" y="15033"/>
                      </a:cubicBezTo>
                      <a:cubicBezTo>
                        <a:pt x="-3226" y="27046"/>
                        <a:pt x="2986" y="40314"/>
                        <a:pt x="14996" y="44648"/>
                      </a:cubicBezTo>
                      <a:cubicBezTo>
                        <a:pt x="17505" y="45560"/>
                        <a:pt x="20166" y="46017"/>
                        <a:pt x="22865" y="46055"/>
                      </a:cubicBezTo>
                      <a:cubicBezTo>
                        <a:pt x="35639" y="46017"/>
                        <a:pt x="45980" y="35600"/>
                        <a:pt x="45941" y="22826"/>
                      </a:cubicBezTo>
                      <a:cubicBezTo>
                        <a:pt x="45903" y="13132"/>
                        <a:pt x="39859" y="4502"/>
                        <a:pt x="30735" y="1156"/>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8" name="Freeform: Shape 7">
                  <a:extLst>
                    <a:ext uri="{FF2B5EF4-FFF2-40B4-BE49-F238E27FC236}">
                      <a16:creationId xmlns:a16="http://schemas.microsoft.com/office/drawing/2014/main" id="{7C45184A-CB77-AE70-E64E-AFAC107246DC}"/>
                    </a:ext>
                  </a:extLst>
                </p:cNvPr>
                <p:cNvSpPr/>
                <p:nvPr/>
              </p:nvSpPr>
              <p:spPr>
                <a:xfrm>
                  <a:off x="4579991" y="4112772"/>
                  <a:ext cx="46585" cy="46389"/>
                </a:xfrm>
                <a:custGeom>
                  <a:avLst/>
                  <a:gdLst>
                    <a:gd name="connsiteX0" fmla="*/ 33007 w 46585"/>
                    <a:gd name="connsiteY0" fmla="*/ 2140 h 46389"/>
                    <a:gd name="connsiteX1" fmla="*/ 2100 w 46585"/>
                    <a:gd name="connsiteY1" fmla="*/ 12747 h 46389"/>
                    <a:gd name="connsiteX2" fmla="*/ 12706 w 46585"/>
                    <a:gd name="connsiteY2" fmla="*/ 43655 h 46389"/>
                    <a:gd name="connsiteX3" fmla="*/ 13315 w 46585"/>
                    <a:gd name="connsiteY3" fmla="*/ 43959 h 46389"/>
                    <a:gd name="connsiteX4" fmla="*/ 23161 w 46585"/>
                    <a:gd name="connsiteY4" fmla="*/ 46164 h 46389"/>
                    <a:gd name="connsiteX5" fmla="*/ 44108 w 46585"/>
                    <a:gd name="connsiteY5" fmla="*/ 32858 h 46389"/>
                    <a:gd name="connsiteX6" fmla="*/ 33122 w 46585"/>
                    <a:gd name="connsiteY6" fmla="*/ 2178 h 46389"/>
                    <a:gd name="connsiteX7" fmla="*/ 33007 w 46585"/>
                    <a:gd name="connsiteY7" fmla="*/ 2140 h 4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85" h="46389">
                      <a:moveTo>
                        <a:pt x="33007" y="2140"/>
                      </a:moveTo>
                      <a:cubicBezTo>
                        <a:pt x="21526" y="-3486"/>
                        <a:pt x="7688" y="1266"/>
                        <a:pt x="2100" y="12747"/>
                      </a:cubicBezTo>
                      <a:cubicBezTo>
                        <a:pt x="-3527" y="24190"/>
                        <a:pt x="1225" y="38066"/>
                        <a:pt x="12706" y="43655"/>
                      </a:cubicBezTo>
                      <a:cubicBezTo>
                        <a:pt x="12896" y="43769"/>
                        <a:pt x="13086" y="43883"/>
                        <a:pt x="13315" y="43959"/>
                      </a:cubicBezTo>
                      <a:cubicBezTo>
                        <a:pt x="16394" y="45404"/>
                        <a:pt x="19778" y="46126"/>
                        <a:pt x="23161" y="46164"/>
                      </a:cubicBezTo>
                      <a:cubicBezTo>
                        <a:pt x="32133" y="46126"/>
                        <a:pt x="40268" y="40956"/>
                        <a:pt x="44108" y="32858"/>
                      </a:cubicBezTo>
                      <a:cubicBezTo>
                        <a:pt x="49545" y="21339"/>
                        <a:pt x="44603" y="7615"/>
                        <a:pt x="33122" y="2178"/>
                      </a:cubicBezTo>
                      <a:cubicBezTo>
                        <a:pt x="33083" y="2178"/>
                        <a:pt x="33045" y="2140"/>
                        <a:pt x="33007" y="2140"/>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9" name="Freeform: Shape 8">
                  <a:extLst>
                    <a:ext uri="{FF2B5EF4-FFF2-40B4-BE49-F238E27FC236}">
                      <a16:creationId xmlns:a16="http://schemas.microsoft.com/office/drawing/2014/main" id="{CD03710E-667D-D831-5514-6B1FF3FE1C5C}"/>
                    </a:ext>
                  </a:extLst>
                </p:cNvPr>
                <p:cNvSpPr/>
                <p:nvPr/>
              </p:nvSpPr>
              <p:spPr>
                <a:xfrm>
                  <a:off x="4723880" y="3868898"/>
                  <a:ext cx="46290" cy="46271"/>
                </a:xfrm>
                <a:custGeom>
                  <a:avLst/>
                  <a:gdLst>
                    <a:gd name="connsiteX0" fmla="*/ 36435 w 46290"/>
                    <a:gd name="connsiteY0" fmla="*/ 4151 h 46271"/>
                    <a:gd name="connsiteX1" fmla="*/ 4082 w 46290"/>
                    <a:gd name="connsiteY1" fmla="*/ 9435 h 46271"/>
                    <a:gd name="connsiteX2" fmla="*/ 9367 w 46290"/>
                    <a:gd name="connsiteY2" fmla="*/ 41750 h 46271"/>
                    <a:gd name="connsiteX3" fmla="*/ 22938 w 46290"/>
                    <a:gd name="connsiteY3" fmla="*/ 46046 h 46271"/>
                    <a:gd name="connsiteX4" fmla="*/ 41643 w 46290"/>
                    <a:gd name="connsiteY4" fmla="*/ 36427 h 46271"/>
                    <a:gd name="connsiteX5" fmla="*/ 36435 w 46290"/>
                    <a:gd name="connsiteY5" fmla="*/ 4151 h 46271"/>
                    <a:gd name="connsiteX6" fmla="*/ 36435 w 46290"/>
                    <a:gd name="connsiteY6" fmla="*/ 4151 h 4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90" h="46271">
                      <a:moveTo>
                        <a:pt x="36435" y="4151"/>
                      </a:moveTo>
                      <a:cubicBezTo>
                        <a:pt x="26056" y="-3339"/>
                        <a:pt x="11571" y="-982"/>
                        <a:pt x="4082" y="9435"/>
                      </a:cubicBezTo>
                      <a:cubicBezTo>
                        <a:pt x="-3369" y="19814"/>
                        <a:pt x="-1012" y="34260"/>
                        <a:pt x="9367" y="41750"/>
                      </a:cubicBezTo>
                      <a:cubicBezTo>
                        <a:pt x="13359" y="44563"/>
                        <a:pt x="18073" y="46046"/>
                        <a:pt x="22938" y="46046"/>
                      </a:cubicBezTo>
                      <a:cubicBezTo>
                        <a:pt x="30352" y="46083"/>
                        <a:pt x="37347" y="42472"/>
                        <a:pt x="41643" y="36427"/>
                      </a:cubicBezTo>
                      <a:cubicBezTo>
                        <a:pt x="49132" y="26087"/>
                        <a:pt x="46775" y="11640"/>
                        <a:pt x="36435" y="4151"/>
                      </a:cubicBezTo>
                      <a:cubicBezTo>
                        <a:pt x="36435" y="4151"/>
                        <a:pt x="36435" y="4151"/>
                        <a:pt x="36435" y="4151"/>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10" name="Freeform: Shape 9">
                  <a:extLst>
                    <a:ext uri="{FF2B5EF4-FFF2-40B4-BE49-F238E27FC236}">
                      <a16:creationId xmlns:a16="http://schemas.microsoft.com/office/drawing/2014/main" id="{A1CAA81B-D2C5-96F4-6CA3-E6F4C764DB61}"/>
                    </a:ext>
                  </a:extLst>
                </p:cNvPr>
                <p:cNvSpPr/>
                <p:nvPr/>
              </p:nvSpPr>
              <p:spPr>
                <a:xfrm>
                  <a:off x="4646578" y="3987611"/>
                  <a:ext cx="46181" cy="46324"/>
                </a:xfrm>
                <a:custGeom>
                  <a:avLst/>
                  <a:gdLst>
                    <a:gd name="connsiteX0" fmla="*/ 34547 w 46181"/>
                    <a:gd name="connsiteY0" fmla="*/ 2948 h 46324"/>
                    <a:gd name="connsiteX1" fmla="*/ 2917 w 46181"/>
                    <a:gd name="connsiteY1" fmla="*/ 11236 h 46324"/>
                    <a:gd name="connsiteX2" fmla="*/ 11167 w 46181"/>
                    <a:gd name="connsiteY2" fmla="*/ 42866 h 46324"/>
                    <a:gd name="connsiteX3" fmla="*/ 22838 w 46181"/>
                    <a:gd name="connsiteY3" fmla="*/ 46098 h 46324"/>
                    <a:gd name="connsiteX4" fmla="*/ 45914 w 46181"/>
                    <a:gd name="connsiteY4" fmla="*/ 22793 h 46324"/>
                    <a:gd name="connsiteX5" fmla="*/ 34547 w 46181"/>
                    <a:gd name="connsiteY5" fmla="*/ 2948 h 4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81" h="46324">
                      <a:moveTo>
                        <a:pt x="34547" y="2948"/>
                      </a:moveTo>
                      <a:cubicBezTo>
                        <a:pt x="23522" y="-3515"/>
                        <a:pt x="9342" y="211"/>
                        <a:pt x="2917" y="11236"/>
                      </a:cubicBezTo>
                      <a:cubicBezTo>
                        <a:pt x="-3546" y="22223"/>
                        <a:pt x="142" y="36403"/>
                        <a:pt x="11167" y="42866"/>
                      </a:cubicBezTo>
                      <a:cubicBezTo>
                        <a:pt x="14664" y="44995"/>
                        <a:pt x="18732" y="46136"/>
                        <a:pt x="22838" y="46098"/>
                      </a:cubicBezTo>
                      <a:cubicBezTo>
                        <a:pt x="35649" y="46060"/>
                        <a:pt x="45990" y="35605"/>
                        <a:pt x="45914" y="22793"/>
                      </a:cubicBezTo>
                      <a:cubicBezTo>
                        <a:pt x="45876" y="14657"/>
                        <a:pt x="41580" y="7092"/>
                        <a:pt x="34547" y="2948"/>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11" name="Freeform: Shape 10">
                  <a:extLst>
                    <a:ext uri="{FF2B5EF4-FFF2-40B4-BE49-F238E27FC236}">
                      <a16:creationId xmlns:a16="http://schemas.microsoft.com/office/drawing/2014/main" id="{739571C2-1975-1549-AD19-D3EF9728189C}"/>
                    </a:ext>
                  </a:extLst>
                </p:cNvPr>
                <p:cNvSpPr/>
                <p:nvPr/>
              </p:nvSpPr>
              <p:spPr>
                <a:xfrm>
                  <a:off x="4455139" y="4517764"/>
                  <a:ext cx="46526" cy="46204"/>
                </a:xfrm>
                <a:custGeom>
                  <a:avLst/>
                  <a:gdLst>
                    <a:gd name="connsiteX0" fmla="*/ 19060 w 46526"/>
                    <a:gd name="connsiteY0" fmla="*/ 45634 h 46204"/>
                    <a:gd name="connsiteX1" fmla="*/ 22862 w 46526"/>
                    <a:gd name="connsiteY1" fmla="*/ 45976 h 46204"/>
                    <a:gd name="connsiteX2" fmla="*/ 46257 w 46526"/>
                    <a:gd name="connsiteY2" fmla="*/ 23242 h 46204"/>
                    <a:gd name="connsiteX3" fmla="*/ 26663 w 46526"/>
                    <a:gd name="connsiteY3" fmla="*/ 90 h 46204"/>
                    <a:gd name="connsiteX4" fmla="*/ 51 w 46526"/>
                    <a:gd name="connsiteY4" fmla="*/ 19099 h 46204"/>
                    <a:gd name="connsiteX5" fmla="*/ 19060 w 46526"/>
                    <a:gd name="connsiteY5" fmla="*/ 45710 h 4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26" h="46204">
                      <a:moveTo>
                        <a:pt x="19060" y="45634"/>
                      </a:moveTo>
                      <a:cubicBezTo>
                        <a:pt x="20315" y="45862"/>
                        <a:pt x="21588" y="45976"/>
                        <a:pt x="22862" y="45976"/>
                      </a:cubicBezTo>
                      <a:cubicBezTo>
                        <a:pt x="35605" y="46167"/>
                        <a:pt x="46079" y="35978"/>
                        <a:pt x="46257" y="23242"/>
                      </a:cubicBezTo>
                      <a:cubicBezTo>
                        <a:pt x="46417" y="11685"/>
                        <a:pt x="38053" y="1839"/>
                        <a:pt x="26663" y="90"/>
                      </a:cubicBezTo>
                      <a:cubicBezTo>
                        <a:pt x="14065" y="-2001"/>
                        <a:pt x="2150" y="6515"/>
                        <a:pt x="51" y="19099"/>
                      </a:cubicBezTo>
                      <a:cubicBezTo>
                        <a:pt x="-2047" y="31682"/>
                        <a:pt x="6461" y="43619"/>
                        <a:pt x="19060" y="45710"/>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12" name="Freeform: Shape 11">
                  <a:extLst>
                    <a:ext uri="{FF2B5EF4-FFF2-40B4-BE49-F238E27FC236}">
                      <a16:creationId xmlns:a16="http://schemas.microsoft.com/office/drawing/2014/main" id="{3BA68F09-C63A-B031-C8AE-F6892D61D3CD}"/>
                    </a:ext>
                  </a:extLst>
                </p:cNvPr>
                <p:cNvSpPr/>
                <p:nvPr/>
              </p:nvSpPr>
              <p:spPr>
                <a:xfrm>
                  <a:off x="4484279" y="4379696"/>
                  <a:ext cx="45621" cy="45623"/>
                </a:xfrm>
                <a:custGeom>
                  <a:avLst/>
                  <a:gdLst>
                    <a:gd name="connsiteX0" fmla="*/ 16988 w 45621"/>
                    <a:gd name="connsiteY0" fmla="*/ 44713 h 45623"/>
                    <a:gd name="connsiteX1" fmla="*/ 22881 w 45621"/>
                    <a:gd name="connsiteY1" fmla="*/ 45397 h 45623"/>
                    <a:gd name="connsiteX2" fmla="*/ 45352 w 45621"/>
                    <a:gd name="connsiteY2" fmla="*/ 22245 h 45623"/>
                    <a:gd name="connsiteX3" fmla="*/ 22204 w 45621"/>
                    <a:gd name="connsiteY3" fmla="*/ -223 h 45623"/>
                    <a:gd name="connsiteX4" fmla="*/ -264 w 45621"/>
                    <a:gd name="connsiteY4" fmla="*/ 22929 h 45623"/>
                    <a:gd name="connsiteX5" fmla="*/ 16988 w 45621"/>
                    <a:gd name="connsiteY5" fmla="*/ 44713 h 4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21" h="45623">
                      <a:moveTo>
                        <a:pt x="16988" y="44713"/>
                      </a:moveTo>
                      <a:cubicBezTo>
                        <a:pt x="18919" y="45169"/>
                        <a:pt x="20896" y="45397"/>
                        <a:pt x="22881" y="45397"/>
                      </a:cubicBezTo>
                      <a:cubicBezTo>
                        <a:pt x="35476" y="45207"/>
                        <a:pt x="45539" y="34867"/>
                        <a:pt x="45352" y="22245"/>
                      </a:cubicBezTo>
                      <a:cubicBezTo>
                        <a:pt x="45166" y="9661"/>
                        <a:pt x="34803" y="-413"/>
                        <a:pt x="22204" y="-223"/>
                      </a:cubicBezTo>
                      <a:cubicBezTo>
                        <a:pt x="9609" y="-33"/>
                        <a:pt x="-450" y="10346"/>
                        <a:pt x="-264" y="22929"/>
                      </a:cubicBezTo>
                      <a:cubicBezTo>
                        <a:pt x="-112" y="33270"/>
                        <a:pt x="6967" y="42204"/>
                        <a:pt x="16988" y="44713"/>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13" name="Freeform: Shape 12">
                  <a:extLst>
                    <a:ext uri="{FF2B5EF4-FFF2-40B4-BE49-F238E27FC236}">
                      <a16:creationId xmlns:a16="http://schemas.microsoft.com/office/drawing/2014/main" id="{3CC099FE-09F6-71E0-F1C9-B772F049442F}"/>
                    </a:ext>
                  </a:extLst>
                </p:cNvPr>
                <p:cNvSpPr/>
                <p:nvPr/>
              </p:nvSpPr>
              <p:spPr>
                <a:xfrm>
                  <a:off x="6874460" y="3515709"/>
                  <a:ext cx="46094" cy="46243"/>
                </a:xfrm>
                <a:custGeom>
                  <a:avLst/>
                  <a:gdLst>
                    <a:gd name="connsiteX0" fmla="*/ 36285 w 46094"/>
                    <a:gd name="connsiteY0" fmla="*/ 4123 h 46243"/>
                    <a:gd name="connsiteX1" fmla="*/ 4085 w 46094"/>
                    <a:gd name="connsiteY1" fmla="*/ 9408 h 46243"/>
                    <a:gd name="connsiteX2" fmla="*/ 9331 w 46094"/>
                    <a:gd name="connsiteY2" fmla="*/ 41608 h 46243"/>
                    <a:gd name="connsiteX3" fmla="*/ 22751 w 46094"/>
                    <a:gd name="connsiteY3" fmla="*/ 46018 h 46243"/>
                    <a:gd name="connsiteX4" fmla="*/ 45827 w 46094"/>
                    <a:gd name="connsiteY4" fmla="*/ 22866 h 46243"/>
                    <a:gd name="connsiteX5" fmla="*/ 36285 w 46094"/>
                    <a:gd name="connsiteY5" fmla="*/ 4199 h 4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4" h="46243">
                      <a:moveTo>
                        <a:pt x="36285" y="4123"/>
                      </a:moveTo>
                      <a:cubicBezTo>
                        <a:pt x="25945" y="-3328"/>
                        <a:pt x="11498" y="-971"/>
                        <a:pt x="4085" y="9408"/>
                      </a:cubicBezTo>
                      <a:cubicBezTo>
                        <a:pt x="-3367" y="19748"/>
                        <a:pt x="-1010" y="34157"/>
                        <a:pt x="9331" y="41608"/>
                      </a:cubicBezTo>
                      <a:cubicBezTo>
                        <a:pt x="13209" y="44497"/>
                        <a:pt x="17923" y="46018"/>
                        <a:pt x="22751" y="46018"/>
                      </a:cubicBezTo>
                      <a:cubicBezTo>
                        <a:pt x="35525" y="45980"/>
                        <a:pt x="45827" y="35639"/>
                        <a:pt x="45827" y="22866"/>
                      </a:cubicBezTo>
                      <a:cubicBezTo>
                        <a:pt x="45789" y="15490"/>
                        <a:pt x="42254" y="8533"/>
                        <a:pt x="36285" y="4199"/>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14" name="Freeform: Shape 13">
                  <a:extLst>
                    <a:ext uri="{FF2B5EF4-FFF2-40B4-BE49-F238E27FC236}">
                      <a16:creationId xmlns:a16="http://schemas.microsoft.com/office/drawing/2014/main" id="{9632F6A0-D13B-EECE-324A-E7AF5B160D25}"/>
                    </a:ext>
                  </a:extLst>
                </p:cNvPr>
                <p:cNvSpPr/>
                <p:nvPr/>
              </p:nvSpPr>
              <p:spPr>
                <a:xfrm>
                  <a:off x="6755760" y="3438338"/>
                  <a:ext cx="46180" cy="46098"/>
                </a:xfrm>
                <a:custGeom>
                  <a:avLst/>
                  <a:gdLst>
                    <a:gd name="connsiteX0" fmla="*/ 34585 w 46180"/>
                    <a:gd name="connsiteY0" fmla="*/ 2989 h 46098"/>
                    <a:gd name="connsiteX1" fmla="*/ 2955 w 46180"/>
                    <a:gd name="connsiteY1" fmla="*/ 11125 h 46098"/>
                    <a:gd name="connsiteX2" fmla="*/ 11091 w 46180"/>
                    <a:gd name="connsiteY2" fmla="*/ 42755 h 46098"/>
                    <a:gd name="connsiteX3" fmla="*/ 11091 w 46180"/>
                    <a:gd name="connsiteY3" fmla="*/ 42755 h 46098"/>
                    <a:gd name="connsiteX4" fmla="*/ 22762 w 46180"/>
                    <a:gd name="connsiteY4" fmla="*/ 45873 h 46098"/>
                    <a:gd name="connsiteX5" fmla="*/ 45914 w 46180"/>
                    <a:gd name="connsiteY5" fmla="*/ 22792 h 46098"/>
                    <a:gd name="connsiteX6" fmla="*/ 34585 w 46180"/>
                    <a:gd name="connsiteY6" fmla="*/ 2875 h 4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80" h="46098">
                      <a:moveTo>
                        <a:pt x="34585" y="2989"/>
                      </a:moveTo>
                      <a:cubicBezTo>
                        <a:pt x="23598" y="-3500"/>
                        <a:pt x="9456" y="146"/>
                        <a:pt x="2955" y="11125"/>
                      </a:cubicBezTo>
                      <a:cubicBezTo>
                        <a:pt x="-3546" y="22104"/>
                        <a:pt x="104" y="36265"/>
                        <a:pt x="11091" y="42755"/>
                      </a:cubicBezTo>
                      <a:lnTo>
                        <a:pt x="11091" y="42755"/>
                      </a:lnTo>
                      <a:cubicBezTo>
                        <a:pt x="14664" y="44770"/>
                        <a:pt x="18656" y="45873"/>
                        <a:pt x="22762" y="45873"/>
                      </a:cubicBezTo>
                      <a:cubicBezTo>
                        <a:pt x="35536" y="45911"/>
                        <a:pt x="45876" y="35558"/>
                        <a:pt x="45914" y="22792"/>
                      </a:cubicBezTo>
                      <a:cubicBezTo>
                        <a:pt x="45914" y="14619"/>
                        <a:pt x="41618" y="7046"/>
                        <a:pt x="34585" y="2875"/>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15" name="Freeform: Shape 14">
                  <a:extLst>
                    <a:ext uri="{FF2B5EF4-FFF2-40B4-BE49-F238E27FC236}">
                      <a16:creationId xmlns:a16="http://schemas.microsoft.com/office/drawing/2014/main" id="{F18CE8C6-4342-6FCB-8174-6D543074A6AF}"/>
                    </a:ext>
                  </a:extLst>
                </p:cNvPr>
                <p:cNvSpPr/>
                <p:nvPr/>
              </p:nvSpPr>
              <p:spPr>
                <a:xfrm>
                  <a:off x="6499660" y="3317916"/>
                  <a:ext cx="46237" cy="46234"/>
                </a:xfrm>
                <a:custGeom>
                  <a:avLst/>
                  <a:gdLst>
                    <a:gd name="connsiteX0" fmla="*/ 30688 w 46237"/>
                    <a:gd name="connsiteY0" fmla="*/ 1149 h 46234"/>
                    <a:gd name="connsiteX1" fmla="*/ 1111 w 46237"/>
                    <a:gd name="connsiteY1" fmla="*/ 15059 h 46234"/>
                    <a:gd name="connsiteX2" fmla="*/ 15025 w 46237"/>
                    <a:gd name="connsiteY2" fmla="*/ 44640 h 46234"/>
                    <a:gd name="connsiteX3" fmla="*/ 22704 w 46237"/>
                    <a:gd name="connsiteY3" fmla="*/ 46009 h 46234"/>
                    <a:gd name="connsiteX4" fmla="*/ 45971 w 46237"/>
                    <a:gd name="connsiteY4" fmla="*/ 23043 h 46234"/>
                    <a:gd name="connsiteX5" fmla="*/ 30688 w 46237"/>
                    <a:gd name="connsiteY5" fmla="*/ 1149 h 4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37" h="46234">
                      <a:moveTo>
                        <a:pt x="30688" y="1149"/>
                      </a:moveTo>
                      <a:cubicBezTo>
                        <a:pt x="18675" y="-3178"/>
                        <a:pt x="5444" y="3050"/>
                        <a:pt x="1111" y="15059"/>
                      </a:cubicBezTo>
                      <a:cubicBezTo>
                        <a:pt x="-3223" y="27072"/>
                        <a:pt x="3012" y="40314"/>
                        <a:pt x="15025" y="44640"/>
                      </a:cubicBezTo>
                      <a:cubicBezTo>
                        <a:pt x="17496" y="45530"/>
                        <a:pt x="20081" y="45994"/>
                        <a:pt x="22704" y="46009"/>
                      </a:cubicBezTo>
                      <a:cubicBezTo>
                        <a:pt x="35478" y="46092"/>
                        <a:pt x="45894" y="35809"/>
                        <a:pt x="45971" y="23043"/>
                      </a:cubicBezTo>
                      <a:cubicBezTo>
                        <a:pt x="46047" y="13246"/>
                        <a:pt x="39926" y="4471"/>
                        <a:pt x="30688" y="1149"/>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17" name="Freeform: Shape 16">
                  <a:extLst>
                    <a:ext uri="{FF2B5EF4-FFF2-40B4-BE49-F238E27FC236}">
                      <a16:creationId xmlns:a16="http://schemas.microsoft.com/office/drawing/2014/main" id="{B7CFC598-32F2-7304-C82C-70E68CE9ECF1}"/>
                    </a:ext>
                  </a:extLst>
                </p:cNvPr>
                <p:cNvSpPr/>
                <p:nvPr/>
              </p:nvSpPr>
              <p:spPr>
                <a:xfrm>
                  <a:off x="6364928" y="3276137"/>
                  <a:ext cx="45818" cy="46157"/>
                </a:xfrm>
                <a:custGeom>
                  <a:avLst/>
                  <a:gdLst>
                    <a:gd name="connsiteX0" fmla="*/ 27987 w 45818"/>
                    <a:gd name="connsiteY0" fmla="*/ 348 h 46157"/>
                    <a:gd name="connsiteX1" fmla="*/ 311 w 45818"/>
                    <a:gd name="connsiteY1" fmla="*/ 17828 h 46157"/>
                    <a:gd name="connsiteX2" fmla="*/ 16316 w 45818"/>
                    <a:gd name="connsiteY2" fmla="*/ 45132 h 46157"/>
                    <a:gd name="connsiteX3" fmla="*/ 22209 w 45818"/>
                    <a:gd name="connsiteY3" fmla="*/ 45930 h 46157"/>
                    <a:gd name="connsiteX4" fmla="*/ 45552 w 45818"/>
                    <a:gd name="connsiteY4" fmla="*/ 22972 h 46157"/>
                    <a:gd name="connsiteX5" fmla="*/ 27987 w 45818"/>
                    <a:gd name="connsiteY5" fmla="*/ 310 h 4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18" h="46157">
                      <a:moveTo>
                        <a:pt x="27987" y="348"/>
                      </a:moveTo>
                      <a:cubicBezTo>
                        <a:pt x="15518" y="-2469"/>
                        <a:pt x="3125" y="5359"/>
                        <a:pt x="311" y="17828"/>
                      </a:cubicBezTo>
                      <a:cubicBezTo>
                        <a:pt x="-2388" y="29728"/>
                        <a:pt x="4607" y="41673"/>
                        <a:pt x="16316" y="45132"/>
                      </a:cubicBezTo>
                      <a:cubicBezTo>
                        <a:pt x="18217" y="45676"/>
                        <a:pt x="20232" y="45942"/>
                        <a:pt x="22209" y="45930"/>
                      </a:cubicBezTo>
                      <a:cubicBezTo>
                        <a:pt x="34983" y="46037"/>
                        <a:pt x="45438" y="35761"/>
                        <a:pt x="45552" y="22972"/>
                      </a:cubicBezTo>
                      <a:cubicBezTo>
                        <a:pt x="45627" y="12267"/>
                        <a:pt x="38366" y="2892"/>
                        <a:pt x="27987" y="310"/>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18" name="Freeform: Shape 17">
                  <a:extLst>
                    <a:ext uri="{FF2B5EF4-FFF2-40B4-BE49-F238E27FC236}">
                      <a16:creationId xmlns:a16="http://schemas.microsoft.com/office/drawing/2014/main" id="{00D8ABC8-C61B-1174-306C-01A6CC1FC733}"/>
                    </a:ext>
                  </a:extLst>
                </p:cNvPr>
                <p:cNvSpPr/>
                <p:nvPr/>
              </p:nvSpPr>
              <p:spPr>
                <a:xfrm>
                  <a:off x="6225516" y="3246816"/>
                  <a:ext cx="46509" cy="46168"/>
                </a:xfrm>
                <a:custGeom>
                  <a:avLst/>
                  <a:gdLst>
                    <a:gd name="connsiteX0" fmla="*/ 26661 w 46509"/>
                    <a:gd name="connsiteY0" fmla="*/ 92 h 46168"/>
                    <a:gd name="connsiteX1" fmla="*/ 49 w 46509"/>
                    <a:gd name="connsiteY1" fmla="*/ 19101 h 46168"/>
                    <a:gd name="connsiteX2" fmla="*/ 19058 w 46509"/>
                    <a:gd name="connsiteY2" fmla="*/ 45713 h 46168"/>
                    <a:gd name="connsiteX3" fmla="*/ 22859 w 46509"/>
                    <a:gd name="connsiteY3" fmla="*/ 45941 h 46168"/>
                    <a:gd name="connsiteX4" fmla="*/ 46239 w 46509"/>
                    <a:gd name="connsiteY4" fmla="*/ 23187 h 46168"/>
                    <a:gd name="connsiteX5" fmla="*/ 26661 w 46509"/>
                    <a:gd name="connsiteY5" fmla="*/ 54 h 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09" h="46168">
                      <a:moveTo>
                        <a:pt x="26661" y="92"/>
                      </a:moveTo>
                      <a:cubicBezTo>
                        <a:pt x="14077" y="-2006"/>
                        <a:pt x="2140" y="6502"/>
                        <a:pt x="49" y="19101"/>
                      </a:cubicBezTo>
                      <a:cubicBezTo>
                        <a:pt x="-2042" y="31700"/>
                        <a:pt x="6474" y="43614"/>
                        <a:pt x="19058" y="45713"/>
                      </a:cubicBezTo>
                      <a:cubicBezTo>
                        <a:pt x="20350" y="45713"/>
                        <a:pt x="21605" y="45941"/>
                        <a:pt x="22859" y="45941"/>
                      </a:cubicBezTo>
                      <a:cubicBezTo>
                        <a:pt x="35595" y="46119"/>
                        <a:pt x="46088" y="35931"/>
                        <a:pt x="46239" y="23187"/>
                      </a:cubicBezTo>
                      <a:cubicBezTo>
                        <a:pt x="46430" y="11668"/>
                        <a:pt x="38066" y="1792"/>
                        <a:pt x="26661" y="54"/>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19" name="Freeform: Shape 18">
                  <a:extLst>
                    <a:ext uri="{FF2B5EF4-FFF2-40B4-BE49-F238E27FC236}">
                      <a16:creationId xmlns:a16="http://schemas.microsoft.com/office/drawing/2014/main" id="{B355C6F0-4B1F-5D24-EE3A-87A8E98FA828}"/>
                    </a:ext>
                  </a:extLst>
                </p:cNvPr>
                <p:cNvSpPr/>
                <p:nvPr/>
              </p:nvSpPr>
              <p:spPr>
                <a:xfrm>
                  <a:off x="5362409" y="6181381"/>
                  <a:ext cx="46285" cy="46323"/>
                </a:xfrm>
                <a:custGeom>
                  <a:avLst/>
                  <a:gdLst>
                    <a:gd name="connsiteX0" fmla="*/ 32067 w 46285"/>
                    <a:gd name="connsiteY0" fmla="*/ 1694 h 46323"/>
                    <a:gd name="connsiteX1" fmla="*/ 1653 w 46285"/>
                    <a:gd name="connsiteY1" fmla="*/ 13707 h 46323"/>
                    <a:gd name="connsiteX2" fmla="*/ 13666 w 46285"/>
                    <a:gd name="connsiteY2" fmla="*/ 44121 h 46323"/>
                    <a:gd name="connsiteX3" fmla="*/ 22943 w 46285"/>
                    <a:gd name="connsiteY3" fmla="*/ 46098 h 46323"/>
                    <a:gd name="connsiteX4" fmla="*/ 46019 w 46285"/>
                    <a:gd name="connsiteY4" fmla="*/ 22869 h 46323"/>
                    <a:gd name="connsiteX5" fmla="*/ 32067 w 46285"/>
                    <a:gd name="connsiteY5" fmla="*/ 1694 h 4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85" h="46323">
                      <a:moveTo>
                        <a:pt x="32067" y="1694"/>
                      </a:moveTo>
                      <a:cubicBezTo>
                        <a:pt x="20357" y="-3401"/>
                        <a:pt x="6747" y="1998"/>
                        <a:pt x="1653" y="13707"/>
                      </a:cubicBezTo>
                      <a:cubicBezTo>
                        <a:pt x="-3441" y="25417"/>
                        <a:pt x="1957" y="39027"/>
                        <a:pt x="13666" y="44121"/>
                      </a:cubicBezTo>
                      <a:cubicBezTo>
                        <a:pt x="16594" y="45414"/>
                        <a:pt x="19749" y="46060"/>
                        <a:pt x="22943" y="46098"/>
                      </a:cubicBezTo>
                      <a:cubicBezTo>
                        <a:pt x="35716" y="46060"/>
                        <a:pt x="46057" y="35681"/>
                        <a:pt x="46019" y="22869"/>
                      </a:cubicBezTo>
                      <a:cubicBezTo>
                        <a:pt x="46019" y="13669"/>
                        <a:pt x="40506" y="5344"/>
                        <a:pt x="32067" y="1694"/>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20" name="Freeform: Shape 19">
                  <a:extLst>
                    <a:ext uri="{FF2B5EF4-FFF2-40B4-BE49-F238E27FC236}">
                      <a16:creationId xmlns:a16="http://schemas.microsoft.com/office/drawing/2014/main" id="{E5996CBF-9DF0-F90B-D405-4BA48A9B898D}"/>
                    </a:ext>
                  </a:extLst>
                </p:cNvPr>
                <p:cNvSpPr/>
                <p:nvPr/>
              </p:nvSpPr>
              <p:spPr>
                <a:xfrm>
                  <a:off x="5627386" y="6268653"/>
                  <a:ext cx="46895" cy="46489"/>
                </a:xfrm>
                <a:custGeom>
                  <a:avLst/>
                  <a:gdLst>
                    <a:gd name="connsiteX0" fmla="*/ 28837 w 46895"/>
                    <a:gd name="connsiteY0" fmla="*/ 568 h 46489"/>
                    <a:gd name="connsiteX1" fmla="*/ 28837 w 46895"/>
                    <a:gd name="connsiteY1" fmla="*/ 568 h 46489"/>
                    <a:gd name="connsiteX2" fmla="*/ 514 w 46895"/>
                    <a:gd name="connsiteY2" fmla="*/ 16915 h 46489"/>
                    <a:gd name="connsiteX3" fmla="*/ 16899 w 46895"/>
                    <a:gd name="connsiteY3" fmla="*/ 45238 h 46489"/>
                    <a:gd name="connsiteX4" fmla="*/ 18420 w 46895"/>
                    <a:gd name="connsiteY4" fmla="*/ 45580 h 46489"/>
                    <a:gd name="connsiteX5" fmla="*/ 23628 w 46895"/>
                    <a:gd name="connsiteY5" fmla="*/ 46264 h 46489"/>
                    <a:gd name="connsiteX6" fmla="*/ 46628 w 46895"/>
                    <a:gd name="connsiteY6" fmla="*/ 22808 h 46489"/>
                    <a:gd name="connsiteX7" fmla="*/ 28837 w 46895"/>
                    <a:gd name="connsiteY7" fmla="*/ 454 h 4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95" h="46489">
                      <a:moveTo>
                        <a:pt x="28837" y="568"/>
                      </a:moveTo>
                      <a:lnTo>
                        <a:pt x="28837" y="568"/>
                      </a:lnTo>
                      <a:cubicBezTo>
                        <a:pt x="16519" y="-2740"/>
                        <a:pt x="3821" y="4598"/>
                        <a:pt x="514" y="16915"/>
                      </a:cubicBezTo>
                      <a:cubicBezTo>
                        <a:pt x="-2756" y="29233"/>
                        <a:pt x="4544" y="41930"/>
                        <a:pt x="16899" y="45238"/>
                      </a:cubicBezTo>
                      <a:cubicBezTo>
                        <a:pt x="17393" y="45352"/>
                        <a:pt x="17888" y="45466"/>
                        <a:pt x="18420" y="45580"/>
                      </a:cubicBezTo>
                      <a:cubicBezTo>
                        <a:pt x="20131" y="46036"/>
                        <a:pt x="21879" y="46264"/>
                        <a:pt x="23628" y="46264"/>
                      </a:cubicBezTo>
                      <a:cubicBezTo>
                        <a:pt x="36440" y="46150"/>
                        <a:pt x="46742" y="35620"/>
                        <a:pt x="46628" y="22808"/>
                      </a:cubicBezTo>
                      <a:cubicBezTo>
                        <a:pt x="46515" y="12163"/>
                        <a:pt x="39177" y="2963"/>
                        <a:pt x="28837" y="454"/>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21" name="Freeform: Shape 20">
                  <a:extLst>
                    <a:ext uri="{FF2B5EF4-FFF2-40B4-BE49-F238E27FC236}">
                      <a16:creationId xmlns:a16="http://schemas.microsoft.com/office/drawing/2014/main" id="{6AEE501D-275D-77E0-E55B-2391D5F204BA}"/>
                    </a:ext>
                  </a:extLst>
                </p:cNvPr>
                <p:cNvSpPr/>
                <p:nvPr/>
              </p:nvSpPr>
              <p:spPr>
                <a:xfrm>
                  <a:off x="5117017" y="6047010"/>
                  <a:ext cx="46391" cy="46304"/>
                </a:xfrm>
                <a:custGeom>
                  <a:avLst/>
                  <a:gdLst>
                    <a:gd name="connsiteX0" fmla="*/ 35822 w 46391"/>
                    <a:gd name="connsiteY0" fmla="*/ 3727 h 46304"/>
                    <a:gd name="connsiteX1" fmla="*/ 3698 w 46391"/>
                    <a:gd name="connsiteY1" fmla="*/ 10000 h 46304"/>
                    <a:gd name="connsiteX2" fmla="*/ 9933 w 46391"/>
                    <a:gd name="connsiteY2" fmla="*/ 42124 h 46304"/>
                    <a:gd name="connsiteX3" fmla="*/ 22859 w 46391"/>
                    <a:gd name="connsiteY3" fmla="*/ 46078 h 46304"/>
                    <a:gd name="connsiteX4" fmla="*/ 46125 w 46391"/>
                    <a:gd name="connsiteY4" fmla="*/ 23116 h 46304"/>
                    <a:gd name="connsiteX5" fmla="*/ 35822 w 46391"/>
                    <a:gd name="connsiteY5" fmla="*/ 3727 h 4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91" h="46304">
                      <a:moveTo>
                        <a:pt x="35822" y="3727"/>
                      </a:moveTo>
                      <a:cubicBezTo>
                        <a:pt x="25216" y="-3420"/>
                        <a:pt x="10846" y="-607"/>
                        <a:pt x="3698" y="10000"/>
                      </a:cubicBezTo>
                      <a:cubicBezTo>
                        <a:pt x="-3449" y="20607"/>
                        <a:pt x="-674" y="34977"/>
                        <a:pt x="9933" y="42124"/>
                      </a:cubicBezTo>
                      <a:cubicBezTo>
                        <a:pt x="13772" y="44710"/>
                        <a:pt x="18259" y="46078"/>
                        <a:pt x="22859" y="46078"/>
                      </a:cubicBezTo>
                      <a:cubicBezTo>
                        <a:pt x="35632" y="46154"/>
                        <a:pt x="46049" y="35889"/>
                        <a:pt x="46125" y="23116"/>
                      </a:cubicBezTo>
                      <a:cubicBezTo>
                        <a:pt x="46163" y="15323"/>
                        <a:pt x="42285" y="8061"/>
                        <a:pt x="35822" y="3727"/>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22" name="Freeform: Shape 21">
                  <a:extLst>
                    <a:ext uri="{FF2B5EF4-FFF2-40B4-BE49-F238E27FC236}">
                      <a16:creationId xmlns:a16="http://schemas.microsoft.com/office/drawing/2014/main" id="{B92D5DE9-ED2B-9F2A-3143-FFA919210E57}"/>
                    </a:ext>
                  </a:extLst>
                </p:cNvPr>
                <p:cNvSpPr/>
                <p:nvPr/>
              </p:nvSpPr>
              <p:spPr>
                <a:xfrm>
                  <a:off x="5236278" y="6119714"/>
                  <a:ext cx="46695" cy="46404"/>
                </a:xfrm>
                <a:custGeom>
                  <a:avLst/>
                  <a:gdLst>
                    <a:gd name="connsiteX0" fmla="*/ 34414 w 46695"/>
                    <a:gd name="connsiteY0" fmla="*/ 2838 h 46404"/>
                    <a:gd name="connsiteX1" fmla="*/ 2822 w 46695"/>
                    <a:gd name="connsiteY1" fmla="*/ 11392 h 46404"/>
                    <a:gd name="connsiteX2" fmla="*/ 11376 w 46695"/>
                    <a:gd name="connsiteY2" fmla="*/ 43022 h 46404"/>
                    <a:gd name="connsiteX3" fmla="*/ 12098 w 46695"/>
                    <a:gd name="connsiteY3" fmla="*/ 43402 h 46404"/>
                    <a:gd name="connsiteX4" fmla="*/ 12098 w 46695"/>
                    <a:gd name="connsiteY4" fmla="*/ 43402 h 46404"/>
                    <a:gd name="connsiteX5" fmla="*/ 23085 w 46695"/>
                    <a:gd name="connsiteY5" fmla="*/ 46177 h 46404"/>
                    <a:gd name="connsiteX6" fmla="*/ 46428 w 46695"/>
                    <a:gd name="connsiteY6" fmla="*/ 23291 h 46404"/>
                    <a:gd name="connsiteX7" fmla="*/ 34490 w 46695"/>
                    <a:gd name="connsiteY7" fmla="*/ 2838 h 4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95" h="46404">
                      <a:moveTo>
                        <a:pt x="34414" y="2838"/>
                      </a:moveTo>
                      <a:cubicBezTo>
                        <a:pt x="23313" y="-3511"/>
                        <a:pt x="9171" y="329"/>
                        <a:pt x="2822" y="11392"/>
                      </a:cubicBezTo>
                      <a:cubicBezTo>
                        <a:pt x="-3565" y="22493"/>
                        <a:pt x="275" y="36635"/>
                        <a:pt x="11376" y="43022"/>
                      </a:cubicBezTo>
                      <a:cubicBezTo>
                        <a:pt x="11604" y="43136"/>
                        <a:pt x="11870" y="43288"/>
                        <a:pt x="12098" y="43402"/>
                      </a:cubicBezTo>
                      <a:lnTo>
                        <a:pt x="12098" y="43402"/>
                      </a:lnTo>
                      <a:cubicBezTo>
                        <a:pt x="15482" y="45227"/>
                        <a:pt x="19245" y="46177"/>
                        <a:pt x="23085" y="46177"/>
                      </a:cubicBezTo>
                      <a:cubicBezTo>
                        <a:pt x="35859" y="46292"/>
                        <a:pt x="46314" y="36065"/>
                        <a:pt x="46428" y="23291"/>
                      </a:cubicBezTo>
                      <a:cubicBezTo>
                        <a:pt x="46504" y="14775"/>
                        <a:pt x="41903" y="6944"/>
                        <a:pt x="34490" y="2838"/>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23" name="Freeform: Shape 22">
                  <a:extLst>
                    <a:ext uri="{FF2B5EF4-FFF2-40B4-BE49-F238E27FC236}">
                      <a16:creationId xmlns:a16="http://schemas.microsoft.com/office/drawing/2014/main" id="{DA3A9F1B-3C3A-CC85-72E1-B553FE1FA2BA}"/>
                    </a:ext>
                  </a:extLst>
                </p:cNvPr>
                <p:cNvSpPr/>
                <p:nvPr/>
              </p:nvSpPr>
              <p:spPr>
                <a:xfrm>
                  <a:off x="5493274" y="6231251"/>
                  <a:ext cx="46161" cy="46293"/>
                </a:xfrm>
                <a:custGeom>
                  <a:avLst/>
                  <a:gdLst>
                    <a:gd name="connsiteX0" fmla="*/ 30041 w 46161"/>
                    <a:gd name="connsiteY0" fmla="*/ 942 h 46293"/>
                    <a:gd name="connsiteX1" fmla="*/ 882 w 46161"/>
                    <a:gd name="connsiteY1" fmla="*/ 15616 h 46293"/>
                    <a:gd name="connsiteX2" fmla="*/ 15595 w 46161"/>
                    <a:gd name="connsiteY2" fmla="*/ 44775 h 46293"/>
                    <a:gd name="connsiteX3" fmla="*/ 22856 w 46161"/>
                    <a:gd name="connsiteY3" fmla="*/ 46068 h 46293"/>
                    <a:gd name="connsiteX4" fmla="*/ 45894 w 46161"/>
                    <a:gd name="connsiteY4" fmla="*/ 22801 h 46293"/>
                    <a:gd name="connsiteX5" fmla="*/ 30041 w 46161"/>
                    <a:gd name="connsiteY5" fmla="*/ 942 h 4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61" h="46293">
                      <a:moveTo>
                        <a:pt x="30041" y="942"/>
                      </a:moveTo>
                      <a:cubicBezTo>
                        <a:pt x="17952" y="-3050"/>
                        <a:pt x="4874" y="3527"/>
                        <a:pt x="882" y="15616"/>
                      </a:cubicBezTo>
                      <a:cubicBezTo>
                        <a:pt x="-3071" y="27744"/>
                        <a:pt x="3505" y="40783"/>
                        <a:pt x="15595" y="44775"/>
                      </a:cubicBezTo>
                      <a:cubicBezTo>
                        <a:pt x="17914" y="45612"/>
                        <a:pt x="20385" y="46030"/>
                        <a:pt x="22856" y="46068"/>
                      </a:cubicBezTo>
                      <a:cubicBezTo>
                        <a:pt x="35630" y="45992"/>
                        <a:pt x="45971" y="35613"/>
                        <a:pt x="45894" y="22801"/>
                      </a:cubicBezTo>
                      <a:cubicBezTo>
                        <a:pt x="45856" y="12879"/>
                        <a:pt x="39470" y="4059"/>
                        <a:pt x="30041" y="942"/>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24" name="Freeform: Shape 23">
                  <a:extLst>
                    <a:ext uri="{FF2B5EF4-FFF2-40B4-BE49-F238E27FC236}">
                      <a16:creationId xmlns:a16="http://schemas.microsoft.com/office/drawing/2014/main" id="{4D349EB8-0A5A-6CD1-A1D4-32490BCB97E6}"/>
                    </a:ext>
                  </a:extLst>
                </p:cNvPr>
                <p:cNvSpPr/>
                <p:nvPr/>
              </p:nvSpPr>
              <p:spPr>
                <a:xfrm>
                  <a:off x="4577663" y="5416167"/>
                  <a:ext cx="46227" cy="46251"/>
                </a:xfrm>
                <a:custGeom>
                  <a:avLst/>
                  <a:gdLst>
                    <a:gd name="connsiteX0" fmla="*/ 13133 w 46227"/>
                    <a:gd name="connsiteY0" fmla="*/ 1930 h 46251"/>
                    <a:gd name="connsiteX1" fmla="*/ 1881 w 46227"/>
                    <a:gd name="connsiteY1" fmla="*/ 32610 h 46251"/>
                    <a:gd name="connsiteX2" fmla="*/ 32560 w 46227"/>
                    <a:gd name="connsiteY2" fmla="*/ 43862 h 46251"/>
                    <a:gd name="connsiteX3" fmla="*/ 43889 w 46227"/>
                    <a:gd name="connsiteY3" fmla="*/ 13335 h 46251"/>
                    <a:gd name="connsiteX4" fmla="*/ 13286 w 46227"/>
                    <a:gd name="connsiteY4" fmla="*/ 1854 h 46251"/>
                    <a:gd name="connsiteX5" fmla="*/ 13133 w 46227"/>
                    <a:gd name="connsiteY5" fmla="*/ 1930 h 4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27" h="46251">
                      <a:moveTo>
                        <a:pt x="13133" y="1930"/>
                      </a:moveTo>
                      <a:cubicBezTo>
                        <a:pt x="1538" y="7290"/>
                        <a:pt x="-3480" y="21052"/>
                        <a:pt x="1881" y="32610"/>
                      </a:cubicBezTo>
                      <a:cubicBezTo>
                        <a:pt x="7241" y="44204"/>
                        <a:pt x="20965" y="49261"/>
                        <a:pt x="32560" y="43862"/>
                      </a:cubicBezTo>
                      <a:cubicBezTo>
                        <a:pt x="44079" y="38540"/>
                        <a:pt x="49136" y="24892"/>
                        <a:pt x="43889" y="13335"/>
                      </a:cubicBezTo>
                      <a:cubicBezTo>
                        <a:pt x="38605" y="1702"/>
                        <a:pt x="24919" y="-3431"/>
                        <a:pt x="13286" y="1854"/>
                      </a:cubicBezTo>
                      <a:cubicBezTo>
                        <a:pt x="13248" y="1891"/>
                        <a:pt x="13171" y="1891"/>
                        <a:pt x="13133" y="1930"/>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25" name="Freeform: Shape 24">
                  <a:extLst>
                    <a:ext uri="{FF2B5EF4-FFF2-40B4-BE49-F238E27FC236}">
                      <a16:creationId xmlns:a16="http://schemas.microsoft.com/office/drawing/2014/main" id="{A47DDE92-F168-B6F2-F8DE-4B6F84FEF447}"/>
                    </a:ext>
                  </a:extLst>
                </p:cNvPr>
                <p:cNvSpPr/>
                <p:nvPr/>
              </p:nvSpPr>
              <p:spPr>
                <a:xfrm>
                  <a:off x="4454838" y="5015685"/>
                  <a:ext cx="46301" cy="46303"/>
                </a:xfrm>
                <a:custGeom>
                  <a:avLst/>
                  <a:gdLst>
                    <a:gd name="connsiteX0" fmla="*/ 45744 w 46301"/>
                    <a:gd name="connsiteY0" fmla="*/ 19238 h 46303"/>
                    <a:gd name="connsiteX1" fmla="*/ 19201 w 46301"/>
                    <a:gd name="connsiteY1" fmla="*/ 77 h 46303"/>
                    <a:gd name="connsiteX2" fmla="*/ 33 w 46301"/>
                    <a:gd name="connsiteY2" fmla="*/ 26613 h 46303"/>
                    <a:gd name="connsiteX3" fmla="*/ 22934 w 46301"/>
                    <a:gd name="connsiteY3" fmla="*/ 46078 h 46303"/>
                    <a:gd name="connsiteX4" fmla="*/ 26736 w 46301"/>
                    <a:gd name="connsiteY4" fmla="*/ 45736 h 46303"/>
                    <a:gd name="connsiteX5" fmla="*/ 45744 w 46301"/>
                    <a:gd name="connsiteY5" fmla="*/ 19238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01" h="46303">
                      <a:moveTo>
                        <a:pt x="45744" y="19238"/>
                      </a:moveTo>
                      <a:cubicBezTo>
                        <a:pt x="43707" y="6616"/>
                        <a:pt x="31823" y="-1976"/>
                        <a:pt x="19201" y="77"/>
                      </a:cubicBezTo>
                      <a:cubicBezTo>
                        <a:pt x="6576" y="2093"/>
                        <a:pt x="-2005" y="13992"/>
                        <a:pt x="33" y="26613"/>
                      </a:cubicBezTo>
                      <a:cubicBezTo>
                        <a:pt x="1842" y="37867"/>
                        <a:pt x="11552" y="46116"/>
                        <a:pt x="22934" y="46078"/>
                      </a:cubicBezTo>
                      <a:cubicBezTo>
                        <a:pt x="24208" y="46078"/>
                        <a:pt x="25481" y="45964"/>
                        <a:pt x="26736" y="45736"/>
                      </a:cubicBezTo>
                      <a:cubicBezTo>
                        <a:pt x="39262" y="43607"/>
                        <a:pt x="47736" y="31784"/>
                        <a:pt x="45744" y="19238"/>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26" name="Freeform: Shape 25">
                  <a:extLst>
                    <a:ext uri="{FF2B5EF4-FFF2-40B4-BE49-F238E27FC236}">
                      <a16:creationId xmlns:a16="http://schemas.microsoft.com/office/drawing/2014/main" id="{88CC475F-2ED5-D710-5419-439DD72AAB50}"/>
                    </a:ext>
                  </a:extLst>
                </p:cNvPr>
                <p:cNvSpPr/>
                <p:nvPr/>
              </p:nvSpPr>
              <p:spPr>
                <a:xfrm>
                  <a:off x="4483469" y="5152734"/>
                  <a:ext cx="46303" cy="46306"/>
                </a:xfrm>
                <a:custGeom>
                  <a:avLst/>
                  <a:gdLst>
                    <a:gd name="connsiteX0" fmla="*/ 45322 w 46303"/>
                    <a:gd name="connsiteY0" fmla="*/ 17188 h 46306"/>
                    <a:gd name="connsiteX1" fmla="*/ 17151 w 46303"/>
                    <a:gd name="connsiteY1" fmla="*/ 498 h 46306"/>
                    <a:gd name="connsiteX2" fmla="*/ 462 w 46303"/>
                    <a:gd name="connsiteY2" fmla="*/ 28669 h 46306"/>
                    <a:gd name="connsiteX3" fmla="*/ 22892 w 46303"/>
                    <a:gd name="connsiteY3" fmla="*/ 46081 h 46306"/>
                    <a:gd name="connsiteX4" fmla="*/ 28670 w 46303"/>
                    <a:gd name="connsiteY4" fmla="*/ 45396 h 46306"/>
                    <a:gd name="connsiteX5" fmla="*/ 45322 w 46303"/>
                    <a:gd name="connsiteY5" fmla="*/ 17188 h 4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03" h="46306">
                      <a:moveTo>
                        <a:pt x="45322" y="17188"/>
                      </a:moveTo>
                      <a:cubicBezTo>
                        <a:pt x="42151" y="4794"/>
                        <a:pt x="29541" y="-2657"/>
                        <a:pt x="17151" y="498"/>
                      </a:cubicBezTo>
                      <a:cubicBezTo>
                        <a:pt x="4765" y="3654"/>
                        <a:pt x="-2709" y="16275"/>
                        <a:pt x="462" y="28669"/>
                      </a:cubicBezTo>
                      <a:cubicBezTo>
                        <a:pt x="3085" y="38933"/>
                        <a:pt x="12316" y="46081"/>
                        <a:pt x="22892" y="46081"/>
                      </a:cubicBezTo>
                      <a:cubicBezTo>
                        <a:pt x="24838" y="46081"/>
                        <a:pt x="26777" y="45852"/>
                        <a:pt x="28670" y="45396"/>
                      </a:cubicBezTo>
                      <a:cubicBezTo>
                        <a:pt x="41022" y="42165"/>
                        <a:pt x="48451" y="29581"/>
                        <a:pt x="45322" y="17188"/>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27" name="Freeform: Shape 26">
                  <a:extLst>
                    <a:ext uri="{FF2B5EF4-FFF2-40B4-BE49-F238E27FC236}">
                      <a16:creationId xmlns:a16="http://schemas.microsoft.com/office/drawing/2014/main" id="{23560DE7-A840-C887-E000-075753AB7ED6}"/>
                    </a:ext>
                  </a:extLst>
                </p:cNvPr>
                <p:cNvSpPr/>
                <p:nvPr/>
              </p:nvSpPr>
              <p:spPr>
                <a:xfrm>
                  <a:off x="5004644" y="5963784"/>
                  <a:ext cx="46213" cy="46240"/>
                </a:xfrm>
                <a:custGeom>
                  <a:avLst/>
                  <a:gdLst>
                    <a:gd name="connsiteX0" fmla="*/ 37415 w 46213"/>
                    <a:gd name="connsiteY0" fmla="*/ 4951 h 46240"/>
                    <a:gd name="connsiteX1" fmla="*/ 4910 w 46213"/>
                    <a:gd name="connsiteY1" fmla="*/ 8334 h 46240"/>
                    <a:gd name="connsiteX2" fmla="*/ 8293 w 46213"/>
                    <a:gd name="connsiteY2" fmla="*/ 40839 h 46240"/>
                    <a:gd name="connsiteX3" fmla="*/ 40798 w 46213"/>
                    <a:gd name="connsiteY3" fmla="*/ 37455 h 46240"/>
                    <a:gd name="connsiteX4" fmla="*/ 40798 w 46213"/>
                    <a:gd name="connsiteY4" fmla="*/ 37455 h 46240"/>
                    <a:gd name="connsiteX5" fmla="*/ 37415 w 46213"/>
                    <a:gd name="connsiteY5" fmla="*/ 4951 h 4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13" h="46240">
                      <a:moveTo>
                        <a:pt x="37415" y="4951"/>
                      </a:moveTo>
                      <a:cubicBezTo>
                        <a:pt x="27492" y="-3109"/>
                        <a:pt x="12932" y="-1588"/>
                        <a:pt x="4910" y="8334"/>
                      </a:cubicBezTo>
                      <a:cubicBezTo>
                        <a:pt x="-3150" y="18257"/>
                        <a:pt x="-1629" y="32779"/>
                        <a:pt x="8293" y="40839"/>
                      </a:cubicBezTo>
                      <a:cubicBezTo>
                        <a:pt x="18178" y="48898"/>
                        <a:pt x="32739" y="47378"/>
                        <a:pt x="40798" y="37455"/>
                      </a:cubicBezTo>
                      <a:cubicBezTo>
                        <a:pt x="40798" y="37455"/>
                        <a:pt x="40798" y="37455"/>
                        <a:pt x="40798" y="37455"/>
                      </a:cubicBezTo>
                      <a:cubicBezTo>
                        <a:pt x="48820" y="27533"/>
                        <a:pt x="47299" y="13011"/>
                        <a:pt x="37415" y="4951"/>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28" name="Freeform: Shape 27">
                  <a:extLst>
                    <a:ext uri="{FF2B5EF4-FFF2-40B4-BE49-F238E27FC236}">
                      <a16:creationId xmlns:a16="http://schemas.microsoft.com/office/drawing/2014/main" id="{BC143C63-D50E-2AC9-ED54-62AFB39346E4}"/>
                    </a:ext>
                  </a:extLst>
                </p:cNvPr>
                <p:cNvSpPr/>
                <p:nvPr/>
              </p:nvSpPr>
              <p:spPr>
                <a:xfrm>
                  <a:off x="5765796" y="6294099"/>
                  <a:ext cx="46373" cy="46259"/>
                </a:xfrm>
                <a:custGeom>
                  <a:avLst/>
                  <a:gdLst>
                    <a:gd name="connsiteX0" fmla="*/ 25958 w 46373"/>
                    <a:gd name="connsiteY0" fmla="*/ -14 h 46259"/>
                    <a:gd name="connsiteX1" fmla="*/ -46 w 46373"/>
                    <a:gd name="connsiteY1" fmla="*/ 19754 h 46259"/>
                    <a:gd name="connsiteX2" fmla="*/ 19723 w 46373"/>
                    <a:gd name="connsiteY2" fmla="*/ 45796 h 46259"/>
                    <a:gd name="connsiteX3" fmla="*/ 22840 w 46373"/>
                    <a:gd name="connsiteY3" fmla="*/ 46024 h 46259"/>
                    <a:gd name="connsiteX4" fmla="*/ 46106 w 46373"/>
                    <a:gd name="connsiteY4" fmla="*/ 23062 h 46259"/>
                    <a:gd name="connsiteX5" fmla="*/ 25958 w 46373"/>
                    <a:gd name="connsiteY5" fmla="*/ -14 h 4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73" h="46259">
                      <a:moveTo>
                        <a:pt x="25958" y="-14"/>
                      </a:moveTo>
                      <a:cubicBezTo>
                        <a:pt x="13298" y="-1725"/>
                        <a:pt x="1665" y="7133"/>
                        <a:pt x="-46" y="19754"/>
                      </a:cubicBezTo>
                      <a:cubicBezTo>
                        <a:pt x="-1795" y="32414"/>
                        <a:pt x="7063" y="44085"/>
                        <a:pt x="19723" y="45796"/>
                      </a:cubicBezTo>
                      <a:cubicBezTo>
                        <a:pt x="20749" y="45986"/>
                        <a:pt x="21813" y="46062"/>
                        <a:pt x="22840" y="46024"/>
                      </a:cubicBezTo>
                      <a:cubicBezTo>
                        <a:pt x="35614" y="46100"/>
                        <a:pt x="46030" y="35836"/>
                        <a:pt x="46106" y="23062"/>
                      </a:cubicBezTo>
                      <a:cubicBezTo>
                        <a:pt x="46182" y="11391"/>
                        <a:pt x="37552" y="1468"/>
                        <a:pt x="25958" y="-14"/>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29" name="Freeform: Shape 28">
                  <a:extLst>
                    <a:ext uri="{FF2B5EF4-FFF2-40B4-BE49-F238E27FC236}">
                      <a16:creationId xmlns:a16="http://schemas.microsoft.com/office/drawing/2014/main" id="{DF0B1836-AB77-1F23-A96F-0116AF6A20E3}"/>
                    </a:ext>
                  </a:extLst>
                </p:cNvPr>
                <p:cNvSpPr/>
                <p:nvPr/>
              </p:nvSpPr>
              <p:spPr>
                <a:xfrm>
                  <a:off x="4524829" y="5287270"/>
                  <a:ext cx="45965" cy="45438"/>
                </a:xfrm>
                <a:custGeom>
                  <a:avLst/>
                  <a:gdLst>
                    <a:gd name="connsiteX0" fmla="*/ 44450 w 45965"/>
                    <a:gd name="connsiteY0" fmla="*/ 14495 h 45438"/>
                    <a:gd name="connsiteX1" fmla="*/ 14455 w 45965"/>
                    <a:gd name="connsiteY1" fmla="*/ 1379 h 45438"/>
                    <a:gd name="connsiteX2" fmla="*/ 845 w 45965"/>
                    <a:gd name="connsiteY2" fmla="*/ 30006 h 45438"/>
                    <a:gd name="connsiteX3" fmla="*/ 845 w 45965"/>
                    <a:gd name="connsiteY3" fmla="*/ 30006 h 45438"/>
                    <a:gd name="connsiteX4" fmla="*/ 22590 w 45965"/>
                    <a:gd name="connsiteY4" fmla="*/ 45213 h 45438"/>
                    <a:gd name="connsiteX5" fmla="*/ 30460 w 45965"/>
                    <a:gd name="connsiteY5" fmla="*/ 43844 h 45438"/>
                    <a:gd name="connsiteX6" fmla="*/ 44336 w 45965"/>
                    <a:gd name="connsiteY6" fmla="*/ 14381 h 45438"/>
                    <a:gd name="connsiteX7" fmla="*/ 44336 w 45965"/>
                    <a:gd name="connsiteY7" fmla="*/ 14343 h 4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65" h="45438">
                      <a:moveTo>
                        <a:pt x="44450" y="14495"/>
                      </a:moveTo>
                      <a:cubicBezTo>
                        <a:pt x="39774" y="2596"/>
                        <a:pt x="26354" y="-3297"/>
                        <a:pt x="14455" y="1379"/>
                      </a:cubicBezTo>
                      <a:cubicBezTo>
                        <a:pt x="3069" y="5827"/>
                        <a:pt x="-2889" y="18373"/>
                        <a:pt x="845" y="30006"/>
                      </a:cubicBezTo>
                      <a:lnTo>
                        <a:pt x="845" y="30006"/>
                      </a:lnTo>
                      <a:cubicBezTo>
                        <a:pt x="4171" y="39130"/>
                        <a:pt x="12858" y="45213"/>
                        <a:pt x="22590" y="45213"/>
                      </a:cubicBezTo>
                      <a:cubicBezTo>
                        <a:pt x="25290" y="45213"/>
                        <a:pt x="27951" y="44757"/>
                        <a:pt x="30460" y="43844"/>
                      </a:cubicBezTo>
                      <a:cubicBezTo>
                        <a:pt x="42435" y="39548"/>
                        <a:pt x="48632" y="26356"/>
                        <a:pt x="44336" y="14381"/>
                      </a:cubicBezTo>
                      <a:cubicBezTo>
                        <a:pt x="44336" y="14343"/>
                        <a:pt x="44336" y="14343"/>
                        <a:pt x="44336" y="14343"/>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30" name="Freeform: Shape 29">
                  <a:extLst>
                    <a:ext uri="{FF2B5EF4-FFF2-40B4-BE49-F238E27FC236}">
                      <a16:creationId xmlns:a16="http://schemas.microsoft.com/office/drawing/2014/main" id="{2A31C21D-1B44-2C19-3EE5-F2B9229BD3D6}"/>
                    </a:ext>
                  </a:extLst>
                </p:cNvPr>
                <p:cNvSpPr/>
                <p:nvPr/>
              </p:nvSpPr>
              <p:spPr>
                <a:xfrm>
                  <a:off x="4900034" y="5870662"/>
                  <a:ext cx="46297" cy="46254"/>
                </a:xfrm>
                <a:custGeom>
                  <a:avLst/>
                  <a:gdLst>
                    <a:gd name="connsiteX0" fmla="*/ 6265 w 46297"/>
                    <a:gd name="connsiteY0" fmla="*/ 6719 h 46254"/>
                    <a:gd name="connsiteX1" fmla="*/ 6721 w 46297"/>
                    <a:gd name="connsiteY1" fmla="*/ 39451 h 46254"/>
                    <a:gd name="connsiteX2" fmla="*/ 22803 w 46297"/>
                    <a:gd name="connsiteY2" fmla="*/ 46028 h 46254"/>
                    <a:gd name="connsiteX3" fmla="*/ 46031 w 46297"/>
                    <a:gd name="connsiteY3" fmla="*/ 23104 h 46254"/>
                    <a:gd name="connsiteX4" fmla="*/ 38998 w 46297"/>
                    <a:gd name="connsiteY4" fmla="*/ 6377 h 46254"/>
                    <a:gd name="connsiteX5" fmla="*/ 6265 w 46297"/>
                    <a:gd name="connsiteY5" fmla="*/ 6719 h 4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7" h="46254">
                      <a:moveTo>
                        <a:pt x="6265" y="6719"/>
                      </a:moveTo>
                      <a:cubicBezTo>
                        <a:pt x="-2631" y="15881"/>
                        <a:pt x="-2403" y="30517"/>
                        <a:pt x="6721" y="39451"/>
                      </a:cubicBezTo>
                      <a:cubicBezTo>
                        <a:pt x="11017" y="43671"/>
                        <a:pt x="16796" y="46028"/>
                        <a:pt x="22803" y="46028"/>
                      </a:cubicBezTo>
                      <a:cubicBezTo>
                        <a:pt x="35538" y="46104"/>
                        <a:pt x="45955" y="35840"/>
                        <a:pt x="46031" y="23104"/>
                      </a:cubicBezTo>
                      <a:cubicBezTo>
                        <a:pt x="46069" y="16793"/>
                        <a:pt x="43522" y="10748"/>
                        <a:pt x="38998" y="6377"/>
                      </a:cubicBezTo>
                      <a:cubicBezTo>
                        <a:pt x="29836" y="-2558"/>
                        <a:pt x="15237" y="-2406"/>
                        <a:pt x="6265" y="6719"/>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31" name="Freeform: Shape 30">
                  <a:extLst>
                    <a:ext uri="{FF2B5EF4-FFF2-40B4-BE49-F238E27FC236}">
                      <a16:creationId xmlns:a16="http://schemas.microsoft.com/office/drawing/2014/main" id="{40D8359B-9FE6-D8C6-2682-FDED6B2FDD34}"/>
                    </a:ext>
                  </a:extLst>
                </p:cNvPr>
                <p:cNvSpPr/>
                <p:nvPr/>
              </p:nvSpPr>
              <p:spPr>
                <a:xfrm>
                  <a:off x="4804339" y="5768988"/>
                  <a:ext cx="45909" cy="45701"/>
                </a:xfrm>
                <a:custGeom>
                  <a:avLst/>
                  <a:gdLst>
                    <a:gd name="connsiteX0" fmla="*/ 7793 w 45909"/>
                    <a:gd name="connsiteY0" fmla="*/ 4758 h 45701"/>
                    <a:gd name="connsiteX1" fmla="*/ 5322 w 45909"/>
                    <a:gd name="connsiteY1" fmla="*/ 37414 h 45701"/>
                    <a:gd name="connsiteX2" fmla="*/ 23000 w 45909"/>
                    <a:gd name="connsiteY2" fmla="*/ 45474 h 45701"/>
                    <a:gd name="connsiteX3" fmla="*/ 38206 w 45909"/>
                    <a:gd name="connsiteY3" fmla="*/ 39924 h 45701"/>
                    <a:gd name="connsiteX4" fmla="*/ 39499 w 45909"/>
                    <a:gd name="connsiteY4" fmla="*/ 7191 h 45701"/>
                    <a:gd name="connsiteX5" fmla="*/ 8135 w 45909"/>
                    <a:gd name="connsiteY5" fmla="*/ 4758 h 4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09" h="45701">
                      <a:moveTo>
                        <a:pt x="7793" y="4758"/>
                      </a:moveTo>
                      <a:cubicBezTo>
                        <a:pt x="-1902" y="13083"/>
                        <a:pt x="-3004" y="27720"/>
                        <a:pt x="5322" y="37414"/>
                      </a:cubicBezTo>
                      <a:cubicBezTo>
                        <a:pt x="9732" y="42547"/>
                        <a:pt x="16194" y="45512"/>
                        <a:pt x="23000" y="45474"/>
                      </a:cubicBezTo>
                      <a:cubicBezTo>
                        <a:pt x="28588" y="45550"/>
                        <a:pt x="33987" y="43573"/>
                        <a:pt x="38206" y="39924"/>
                      </a:cubicBezTo>
                      <a:cubicBezTo>
                        <a:pt x="47597" y="31256"/>
                        <a:pt x="48167" y="16581"/>
                        <a:pt x="39499" y="7191"/>
                      </a:cubicBezTo>
                      <a:cubicBezTo>
                        <a:pt x="31288" y="-1667"/>
                        <a:pt x="17639" y="-2731"/>
                        <a:pt x="8135" y="4758"/>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32" name="Freeform: Shape 31">
                  <a:extLst>
                    <a:ext uri="{FF2B5EF4-FFF2-40B4-BE49-F238E27FC236}">
                      <a16:creationId xmlns:a16="http://schemas.microsoft.com/office/drawing/2014/main" id="{5C254A3E-1A6D-7353-847E-243846DD80D8}"/>
                    </a:ext>
                  </a:extLst>
                </p:cNvPr>
                <p:cNvSpPr/>
                <p:nvPr/>
              </p:nvSpPr>
              <p:spPr>
                <a:xfrm>
                  <a:off x="4718192" y="5657348"/>
                  <a:ext cx="47394" cy="47014"/>
                </a:xfrm>
                <a:custGeom>
                  <a:avLst/>
                  <a:gdLst>
                    <a:gd name="connsiteX0" fmla="*/ 9504 w 47394"/>
                    <a:gd name="connsiteY0" fmla="*/ 4780 h 47014"/>
                    <a:gd name="connsiteX1" fmla="*/ 3953 w 47394"/>
                    <a:gd name="connsiteY1" fmla="*/ 36942 h 47014"/>
                    <a:gd name="connsiteX2" fmla="*/ 3953 w 47394"/>
                    <a:gd name="connsiteY2" fmla="*/ 36942 h 47014"/>
                    <a:gd name="connsiteX3" fmla="*/ 22961 w 47394"/>
                    <a:gd name="connsiteY3" fmla="*/ 46789 h 47014"/>
                    <a:gd name="connsiteX4" fmla="*/ 36267 w 47394"/>
                    <a:gd name="connsiteY4" fmla="*/ 42493 h 47014"/>
                    <a:gd name="connsiteX5" fmla="*/ 43605 w 47394"/>
                    <a:gd name="connsiteY5" fmla="*/ 10635 h 47014"/>
                    <a:gd name="connsiteX6" fmla="*/ 11746 w 47394"/>
                    <a:gd name="connsiteY6" fmla="*/ 3297 h 47014"/>
                    <a:gd name="connsiteX7" fmla="*/ 9655 w 47394"/>
                    <a:gd name="connsiteY7" fmla="*/ 4780 h 4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94" h="47014">
                      <a:moveTo>
                        <a:pt x="9504" y="4780"/>
                      </a:moveTo>
                      <a:cubicBezTo>
                        <a:pt x="-913" y="12117"/>
                        <a:pt x="-3384" y="26526"/>
                        <a:pt x="3953" y="36942"/>
                      </a:cubicBezTo>
                      <a:cubicBezTo>
                        <a:pt x="3953" y="36942"/>
                        <a:pt x="3953" y="36942"/>
                        <a:pt x="3953" y="36942"/>
                      </a:cubicBezTo>
                      <a:cubicBezTo>
                        <a:pt x="8325" y="43101"/>
                        <a:pt x="15396" y="46789"/>
                        <a:pt x="22961" y="46789"/>
                      </a:cubicBezTo>
                      <a:cubicBezTo>
                        <a:pt x="27751" y="46789"/>
                        <a:pt x="32389" y="45268"/>
                        <a:pt x="36267" y="42493"/>
                      </a:cubicBezTo>
                      <a:cubicBezTo>
                        <a:pt x="47102" y="35726"/>
                        <a:pt x="50372" y="21470"/>
                        <a:pt x="43605" y="10635"/>
                      </a:cubicBezTo>
                      <a:cubicBezTo>
                        <a:pt x="36838" y="-200"/>
                        <a:pt x="22581" y="-3470"/>
                        <a:pt x="11746" y="3297"/>
                      </a:cubicBezTo>
                      <a:cubicBezTo>
                        <a:pt x="11024" y="3754"/>
                        <a:pt x="10340" y="4248"/>
                        <a:pt x="9655" y="4780"/>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33" name="Freeform: Shape 32">
                  <a:extLst>
                    <a:ext uri="{FF2B5EF4-FFF2-40B4-BE49-F238E27FC236}">
                      <a16:creationId xmlns:a16="http://schemas.microsoft.com/office/drawing/2014/main" id="{6B59C1A6-328A-254F-11FC-63D6D2EFF846}"/>
                    </a:ext>
                  </a:extLst>
                </p:cNvPr>
                <p:cNvSpPr/>
                <p:nvPr/>
              </p:nvSpPr>
              <p:spPr>
                <a:xfrm>
                  <a:off x="4642380" y="5540514"/>
                  <a:ext cx="45501" cy="45919"/>
                </a:xfrm>
                <a:custGeom>
                  <a:avLst/>
                  <a:gdLst>
                    <a:gd name="connsiteX0" fmla="*/ 11297 w 45501"/>
                    <a:gd name="connsiteY0" fmla="*/ 2735 h 45919"/>
                    <a:gd name="connsiteX1" fmla="*/ 2781 w 45501"/>
                    <a:gd name="connsiteY1" fmla="*/ 34175 h 45919"/>
                    <a:gd name="connsiteX2" fmla="*/ 2857 w 45501"/>
                    <a:gd name="connsiteY2" fmla="*/ 34289 h 45919"/>
                    <a:gd name="connsiteX3" fmla="*/ 23006 w 45501"/>
                    <a:gd name="connsiteY3" fmla="*/ 45694 h 45919"/>
                    <a:gd name="connsiteX4" fmla="*/ 34412 w 45501"/>
                    <a:gd name="connsiteY4" fmla="*/ 42462 h 45919"/>
                    <a:gd name="connsiteX5" fmla="*/ 41711 w 45501"/>
                    <a:gd name="connsiteY5" fmla="*/ 10604 h 45919"/>
                    <a:gd name="connsiteX6" fmla="*/ 11145 w 45501"/>
                    <a:gd name="connsiteY6" fmla="*/ 2544 h 4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01" h="45919">
                      <a:moveTo>
                        <a:pt x="11297" y="2735"/>
                      </a:moveTo>
                      <a:cubicBezTo>
                        <a:pt x="272" y="9084"/>
                        <a:pt x="-3529" y="23150"/>
                        <a:pt x="2781" y="34175"/>
                      </a:cubicBezTo>
                      <a:cubicBezTo>
                        <a:pt x="2819" y="34213"/>
                        <a:pt x="2819" y="34251"/>
                        <a:pt x="2857" y="34289"/>
                      </a:cubicBezTo>
                      <a:cubicBezTo>
                        <a:pt x="7115" y="41360"/>
                        <a:pt x="14757" y="45694"/>
                        <a:pt x="23006" y="45694"/>
                      </a:cubicBezTo>
                      <a:cubicBezTo>
                        <a:pt x="27036" y="45656"/>
                        <a:pt x="30952" y="44515"/>
                        <a:pt x="34412" y="42462"/>
                      </a:cubicBezTo>
                      <a:cubicBezTo>
                        <a:pt x="45208" y="35657"/>
                        <a:pt x="48478" y="21401"/>
                        <a:pt x="41711" y="10604"/>
                      </a:cubicBezTo>
                      <a:cubicBezTo>
                        <a:pt x="35210" y="301"/>
                        <a:pt x="21866" y="-3234"/>
                        <a:pt x="11145" y="2544"/>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34" name="Freeform: Shape 33">
                  <a:extLst>
                    <a:ext uri="{FF2B5EF4-FFF2-40B4-BE49-F238E27FC236}">
                      <a16:creationId xmlns:a16="http://schemas.microsoft.com/office/drawing/2014/main" id="{33FDE77B-419B-159A-1F90-461B25CD2D56}"/>
                    </a:ext>
                  </a:extLst>
                </p:cNvPr>
                <p:cNvSpPr/>
                <p:nvPr/>
              </p:nvSpPr>
              <p:spPr>
                <a:xfrm>
                  <a:off x="7050769" y="5871561"/>
                  <a:ext cx="46335" cy="46305"/>
                </a:xfrm>
                <a:custGeom>
                  <a:avLst/>
                  <a:gdLst>
                    <a:gd name="connsiteX0" fmla="*/ 6721 w 46335"/>
                    <a:gd name="connsiteY0" fmla="*/ 6276 h 46305"/>
                    <a:gd name="connsiteX1" fmla="*/ 6721 w 46335"/>
                    <a:gd name="connsiteY1" fmla="*/ 6276 h 46305"/>
                    <a:gd name="connsiteX2" fmla="*/ 6265 w 46335"/>
                    <a:gd name="connsiteY2" fmla="*/ 39008 h 46305"/>
                    <a:gd name="connsiteX3" fmla="*/ 22803 w 46335"/>
                    <a:gd name="connsiteY3" fmla="*/ 46079 h 46305"/>
                    <a:gd name="connsiteX4" fmla="*/ 46069 w 46335"/>
                    <a:gd name="connsiteY4" fmla="*/ 23041 h 46305"/>
                    <a:gd name="connsiteX5" fmla="*/ 23031 w 46335"/>
                    <a:gd name="connsiteY5" fmla="*/ -225 h 46305"/>
                    <a:gd name="connsiteX6" fmla="*/ 6721 w 46335"/>
                    <a:gd name="connsiteY6" fmla="*/ 6390 h 4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35" h="46305">
                      <a:moveTo>
                        <a:pt x="6721" y="6276"/>
                      </a:moveTo>
                      <a:lnTo>
                        <a:pt x="6721" y="6276"/>
                      </a:lnTo>
                      <a:cubicBezTo>
                        <a:pt x="-2403" y="15209"/>
                        <a:pt x="-2631" y="29846"/>
                        <a:pt x="6265" y="39008"/>
                      </a:cubicBezTo>
                      <a:cubicBezTo>
                        <a:pt x="10561" y="43532"/>
                        <a:pt x="16568" y="46079"/>
                        <a:pt x="22803" y="46079"/>
                      </a:cubicBezTo>
                      <a:cubicBezTo>
                        <a:pt x="35576" y="46155"/>
                        <a:pt x="45993" y="35853"/>
                        <a:pt x="46069" y="23041"/>
                      </a:cubicBezTo>
                      <a:cubicBezTo>
                        <a:pt x="46145" y="10267"/>
                        <a:pt x="35843" y="-150"/>
                        <a:pt x="23031" y="-225"/>
                      </a:cubicBezTo>
                      <a:cubicBezTo>
                        <a:pt x="16948" y="-263"/>
                        <a:pt x="11093" y="2132"/>
                        <a:pt x="6721" y="6390"/>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35" name="Freeform: Shape 34">
                  <a:extLst>
                    <a:ext uri="{FF2B5EF4-FFF2-40B4-BE49-F238E27FC236}">
                      <a16:creationId xmlns:a16="http://schemas.microsoft.com/office/drawing/2014/main" id="{2E7810DD-47CD-60AC-E4C0-3A15FEAA00C4}"/>
                    </a:ext>
                  </a:extLst>
                </p:cNvPr>
                <p:cNvSpPr/>
                <p:nvPr/>
              </p:nvSpPr>
              <p:spPr>
                <a:xfrm>
                  <a:off x="6946111" y="5964519"/>
                  <a:ext cx="46308" cy="46304"/>
                </a:xfrm>
                <a:custGeom>
                  <a:avLst/>
                  <a:gdLst>
                    <a:gd name="connsiteX0" fmla="*/ 8316 w 46308"/>
                    <a:gd name="connsiteY0" fmla="*/ 4938 h 46304"/>
                    <a:gd name="connsiteX1" fmla="*/ 4895 w 46308"/>
                    <a:gd name="connsiteY1" fmla="*/ 37519 h 46304"/>
                    <a:gd name="connsiteX2" fmla="*/ 37476 w 46308"/>
                    <a:gd name="connsiteY2" fmla="*/ 40902 h 46304"/>
                    <a:gd name="connsiteX3" fmla="*/ 40897 w 46308"/>
                    <a:gd name="connsiteY3" fmla="*/ 8360 h 46304"/>
                    <a:gd name="connsiteX4" fmla="*/ 40821 w 46308"/>
                    <a:gd name="connsiteY4" fmla="*/ 8283 h 46304"/>
                    <a:gd name="connsiteX5" fmla="*/ 8316 w 46308"/>
                    <a:gd name="connsiteY5" fmla="*/ 4938 h 4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08" h="46304">
                      <a:moveTo>
                        <a:pt x="8316" y="4938"/>
                      </a:moveTo>
                      <a:cubicBezTo>
                        <a:pt x="-1606" y="12998"/>
                        <a:pt x="-3165" y="27558"/>
                        <a:pt x="4895" y="37519"/>
                      </a:cubicBezTo>
                      <a:cubicBezTo>
                        <a:pt x="12954" y="47441"/>
                        <a:pt x="27515" y="48962"/>
                        <a:pt x="37476" y="40902"/>
                      </a:cubicBezTo>
                      <a:cubicBezTo>
                        <a:pt x="47398" y="32880"/>
                        <a:pt x="48918" y="18282"/>
                        <a:pt x="40897" y="8360"/>
                      </a:cubicBezTo>
                      <a:cubicBezTo>
                        <a:pt x="40859" y="8322"/>
                        <a:pt x="40859" y="8322"/>
                        <a:pt x="40821" y="8283"/>
                      </a:cubicBezTo>
                      <a:cubicBezTo>
                        <a:pt x="32761" y="-1601"/>
                        <a:pt x="18239" y="-3084"/>
                        <a:pt x="8316" y="4938"/>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36" name="Freeform: Shape 35">
                  <a:extLst>
                    <a:ext uri="{FF2B5EF4-FFF2-40B4-BE49-F238E27FC236}">
                      <a16:creationId xmlns:a16="http://schemas.microsoft.com/office/drawing/2014/main" id="{E0F753D0-E052-3B33-02D2-DEBD0A628977}"/>
                    </a:ext>
                  </a:extLst>
                </p:cNvPr>
                <p:cNvSpPr/>
                <p:nvPr/>
              </p:nvSpPr>
              <p:spPr>
                <a:xfrm>
                  <a:off x="7146581" y="5769350"/>
                  <a:ext cx="46313" cy="46252"/>
                </a:xfrm>
                <a:custGeom>
                  <a:avLst/>
                  <a:gdLst>
                    <a:gd name="connsiteX0" fmla="*/ 37924 w 46313"/>
                    <a:gd name="connsiteY0" fmla="*/ 5346 h 46252"/>
                    <a:gd name="connsiteX1" fmla="*/ 5305 w 46313"/>
                    <a:gd name="connsiteY1" fmla="*/ 7856 h 46252"/>
                    <a:gd name="connsiteX2" fmla="*/ 7815 w 46313"/>
                    <a:gd name="connsiteY2" fmla="*/ 40474 h 46252"/>
                    <a:gd name="connsiteX3" fmla="*/ 23022 w 46313"/>
                    <a:gd name="connsiteY3" fmla="*/ 46024 h 46252"/>
                    <a:gd name="connsiteX4" fmla="*/ 40585 w 46313"/>
                    <a:gd name="connsiteY4" fmla="*/ 37965 h 46252"/>
                    <a:gd name="connsiteX5" fmla="*/ 40585 w 46313"/>
                    <a:gd name="connsiteY5" fmla="*/ 37965 h 46252"/>
                    <a:gd name="connsiteX6" fmla="*/ 37924 w 46313"/>
                    <a:gd name="connsiteY6" fmla="*/ 5346 h 4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13" h="46252">
                      <a:moveTo>
                        <a:pt x="37924" y="5346"/>
                      </a:moveTo>
                      <a:cubicBezTo>
                        <a:pt x="28230" y="-2979"/>
                        <a:pt x="13631" y="-1839"/>
                        <a:pt x="5305" y="7856"/>
                      </a:cubicBezTo>
                      <a:cubicBezTo>
                        <a:pt x="-3020" y="17550"/>
                        <a:pt x="-1880" y="32149"/>
                        <a:pt x="7815" y="40474"/>
                      </a:cubicBezTo>
                      <a:cubicBezTo>
                        <a:pt x="12035" y="44124"/>
                        <a:pt x="17433" y="46100"/>
                        <a:pt x="23022" y="46024"/>
                      </a:cubicBezTo>
                      <a:cubicBezTo>
                        <a:pt x="29751" y="45986"/>
                        <a:pt x="36175" y="43059"/>
                        <a:pt x="40585" y="37965"/>
                      </a:cubicBezTo>
                      <a:lnTo>
                        <a:pt x="40585" y="37965"/>
                      </a:lnTo>
                      <a:cubicBezTo>
                        <a:pt x="48797" y="28195"/>
                        <a:pt x="47618" y="13634"/>
                        <a:pt x="37924" y="5346"/>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37" name="Freeform: Shape 36">
                  <a:extLst>
                    <a:ext uri="{FF2B5EF4-FFF2-40B4-BE49-F238E27FC236}">
                      <a16:creationId xmlns:a16="http://schemas.microsoft.com/office/drawing/2014/main" id="{5ED741DA-5300-DBD4-9D23-12BFD22D055E}"/>
                    </a:ext>
                  </a:extLst>
                </p:cNvPr>
                <p:cNvSpPr/>
                <p:nvPr/>
              </p:nvSpPr>
              <p:spPr>
                <a:xfrm>
                  <a:off x="7231973" y="5658459"/>
                  <a:ext cx="47047" cy="46815"/>
                </a:xfrm>
                <a:custGeom>
                  <a:avLst/>
                  <a:gdLst>
                    <a:gd name="connsiteX0" fmla="*/ 37045 w 47047"/>
                    <a:gd name="connsiteY0" fmla="*/ 4619 h 46815"/>
                    <a:gd name="connsiteX1" fmla="*/ 4578 w 47047"/>
                    <a:gd name="connsiteY1" fmla="*/ 8763 h 46815"/>
                    <a:gd name="connsiteX2" fmla="*/ 8722 w 47047"/>
                    <a:gd name="connsiteY2" fmla="*/ 41230 h 46815"/>
                    <a:gd name="connsiteX3" fmla="*/ 10242 w 47047"/>
                    <a:gd name="connsiteY3" fmla="*/ 42332 h 46815"/>
                    <a:gd name="connsiteX4" fmla="*/ 23510 w 47047"/>
                    <a:gd name="connsiteY4" fmla="*/ 46590 h 46815"/>
                    <a:gd name="connsiteX5" fmla="*/ 42519 w 47047"/>
                    <a:gd name="connsiteY5" fmla="*/ 36858 h 46815"/>
                    <a:gd name="connsiteX6" fmla="*/ 37045 w 47047"/>
                    <a:gd name="connsiteY6" fmla="*/ 4619 h 46815"/>
                    <a:gd name="connsiteX7" fmla="*/ 37045 w 47047"/>
                    <a:gd name="connsiteY7" fmla="*/ 4619 h 4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47" h="46815">
                      <a:moveTo>
                        <a:pt x="37045" y="4619"/>
                      </a:moveTo>
                      <a:cubicBezTo>
                        <a:pt x="26932" y="-3212"/>
                        <a:pt x="12372" y="-1350"/>
                        <a:pt x="4578" y="8763"/>
                      </a:cubicBezTo>
                      <a:cubicBezTo>
                        <a:pt x="-3253" y="18876"/>
                        <a:pt x="-1390" y="33436"/>
                        <a:pt x="8722" y="41230"/>
                      </a:cubicBezTo>
                      <a:cubicBezTo>
                        <a:pt x="9216" y="41610"/>
                        <a:pt x="9710" y="41990"/>
                        <a:pt x="10242" y="42332"/>
                      </a:cubicBezTo>
                      <a:cubicBezTo>
                        <a:pt x="14120" y="45107"/>
                        <a:pt x="18758" y="46590"/>
                        <a:pt x="23510" y="46590"/>
                      </a:cubicBezTo>
                      <a:cubicBezTo>
                        <a:pt x="31038" y="46590"/>
                        <a:pt x="38109" y="42978"/>
                        <a:pt x="42519" y="36858"/>
                      </a:cubicBezTo>
                      <a:cubicBezTo>
                        <a:pt x="49894" y="26441"/>
                        <a:pt x="47461" y="12032"/>
                        <a:pt x="37045" y="4619"/>
                      </a:cubicBezTo>
                      <a:cubicBezTo>
                        <a:pt x="37045" y="4619"/>
                        <a:pt x="37045" y="4619"/>
                        <a:pt x="37045" y="4619"/>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38" name="Freeform: Shape 37">
                  <a:extLst>
                    <a:ext uri="{FF2B5EF4-FFF2-40B4-BE49-F238E27FC236}">
                      <a16:creationId xmlns:a16="http://schemas.microsoft.com/office/drawing/2014/main" id="{DCFFDC44-A038-A603-756B-D321292FFCCD}"/>
                    </a:ext>
                  </a:extLst>
                </p:cNvPr>
                <p:cNvSpPr/>
                <p:nvPr/>
              </p:nvSpPr>
              <p:spPr>
                <a:xfrm>
                  <a:off x="6713723" y="6120027"/>
                  <a:ext cx="46969" cy="46622"/>
                </a:xfrm>
                <a:custGeom>
                  <a:avLst/>
                  <a:gdLst>
                    <a:gd name="connsiteX0" fmla="*/ 11841 w 46969"/>
                    <a:gd name="connsiteY0" fmla="*/ 3019 h 46622"/>
                    <a:gd name="connsiteX1" fmla="*/ 11841 w 46969"/>
                    <a:gd name="connsiteY1" fmla="*/ 3019 h 46622"/>
                    <a:gd name="connsiteX2" fmla="*/ 2527 w 46969"/>
                    <a:gd name="connsiteY2" fmla="*/ 34307 h 46622"/>
                    <a:gd name="connsiteX3" fmla="*/ 22828 w 46969"/>
                    <a:gd name="connsiteY3" fmla="*/ 46396 h 46622"/>
                    <a:gd name="connsiteX4" fmla="*/ 33929 w 46969"/>
                    <a:gd name="connsiteY4" fmla="*/ 43621 h 46622"/>
                    <a:gd name="connsiteX5" fmla="*/ 44232 w 46969"/>
                    <a:gd name="connsiteY5" fmla="*/ 12561 h 46622"/>
                    <a:gd name="connsiteX6" fmla="*/ 13172 w 46969"/>
                    <a:gd name="connsiteY6" fmla="*/ 2221 h 46622"/>
                    <a:gd name="connsiteX7" fmla="*/ 11728 w 46969"/>
                    <a:gd name="connsiteY7" fmla="*/ 3019 h 4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69" h="46622">
                      <a:moveTo>
                        <a:pt x="11841" y="3019"/>
                      </a:moveTo>
                      <a:lnTo>
                        <a:pt x="11841" y="3019"/>
                      </a:lnTo>
                      <a:cubicBezTo>
                        <a:pt x="627" y="9063"/>
                        <a:pt x="-3555" y="23092"/>
                        <a:pt x="2527" y="34307"/>
                      </a:cubicBezTo>
                      <a:cubicBezTo>
                        <a:pt x="6557" y="41758"/>
                        <a:pt x="14351" y="46396"/>
                        <a:pt x="22828" y="46396"/>
                      </a:cubicBezTo>
                      <a:cubicBezTo>
                        <a:pt x="26706" y="46396"/>
                        <a:pt x="30508" y="45446"/>
                        <a:pt x="33929" y="43621"/>
                      </a:cubicBezTo>
                      <a:cubicBezTo>
                        <a:pt x="45373" y="37881"/>
                        <a:pt x="49972" y="23966"/>
                        <a:pt x="44232" y="12561"/>
                      </a:cubicBezTo>
                      <a:cubicBezTo>
                        <a:pt x="38491" y="1118"/>
                        <a:pt x="24577" y="-3482"/>
                        <a:pt x="13172" y="2221"/>
                      </a:cubicBezTo>
                      <a:cubicBezTo>
                        <a:pt x="12678" y="2487"/>
                        <a:pt x="12184" y="2753"/>
                        <a:pt x="11728" y="3019"/>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39" name="Freeform: Shape 38">
                  <a:extLst>
                    <a:ext uri="{FF2B5EF4-FFF2-40B4-BE49-F238E27FC236}">
                      <a16:creationId xmlns:a16="http://schemas.microsoft.com/office/drawing/2014/main" id="{D0159359-51FF-A754-DEC2-26E92030A6D6}"/>
                    </a:ext>
                  </a:extLst>
                </p:cNvPr>
                <p:cNvSpPr/>
                <p:nvPr/>
              </p:nvSpPr>
              <p:spPr>
                <a:xfrm>
                  <a:off x="6833572" y="6047722"/>
                  <a:ext cx="46238" cy="46249"/>
                </a:xfrm>
                <a:custGeom>
                  <a:avLst/>
                  <a:gdLst>
                    <a:gd name="connsiteX0" fmla="*/ 9959 w 46238"/>
                    <a:gd name="connsiteY0" fmla="*/ 3739 h 46249"/>
                    <a:gd name="connsiteX1" fmla="*/ 3686 w 46238"/>
                    <a:gd name="connsiteY1" fmla="*/ 35825 h 46249"/>
                    <a:gd name="connsiteX2" fmla="*/ 35773 w 46238"/>
                    <a:gd name="connsiteY2" fmla="*/ 42098 h 46249"/>
                    <a:gd name="connsiteX3" fmla="*/ 42046 w 46238"/>
                    <a:gd name="connsiteY3" fmla="*/ 10011 h 46249"/>
                    <a:gd name="connsiteX4" fmla="*/ 42008 w 46238"/>
                    <a:gd name="connsiteY4" fmla="*/ 9973 h 46249"/>
                    <a:gd name="connsiteX5" fmla="*/ 10035 w 46238"/>
                    <a:gd name="connsiteY5" fmla="*/ 3700 h 46249"/>
                    <a:gd name="connsiteX6" fmla="*/ 9959 w 46238"/>
                    <a:gd name="connsiteY6" fmla="*/ 3739 h 4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38" h="46249">
                      <a:moveTo>
                        <a:pt x="9959" y="3739"/>
                      </a:moveTo>
                      <a:cubicBezTo>
                        <a:pt x="-647" y="10848"/>
                        <a:pt x="-3461" y="25218"/>
                        <a:pt x="3686" y="35825"/>
                      </a:cubicBezTo>
                      <a:cubicBezTo>
                        <a:pt x="10795" y="46393"/>
                        <a:pt x="25166" y="49207"/>
                        <a:pt x="35773" y="42098"/>
                      </a:cubicBezTo>
                      <a:cubicBezTo>
                        <a:pt x="46342" y="34988"/>
                        <a:pt x="49155" y="20618"/>
                        <a:pt x="42046" y="10011"/>
                      </a:cubicBezTo>
                      <a:cubicBezTo>
                        <a:pt x="42046" y="10011"/>
                        <a:pt x="42008" y="9973"/>
                        <a:pt x="42008" y="9973"/>
                      </a:cubicBezTo>
                      <a:cubicBezTo>
                        <a:pt x="34898" y="-595"/>
                        <a:pt x="20604" y="-3409"/>
                        <a:pt x="10035" y="3700"/>
                      </a:cubicBezTo>
                      <a:cubicBezTo>
                        <a:pt x="9997" y="3700"/>
                        <a:pt x="9997" y="3739"/>
                        <a:pt x="9959" y="3739"/>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40" name="Freeform: Shape 39">
                  <a:extLst>
                    <a:ext uri="{FF2B5EF4-FFF2-40B4-BE49-F238E27FC236}">
                      <a16:creationId xmlns:a16="http://schemas.microsoft.com/office/drawing/2014/main" id="{84B7767A-079C-78B6-B6CE-BBF3A5BC0D72}"/>
                    </a:ext>
                  </a:extLst>
                </p:cNvPr>
                <p:cNvSpPr/>
                <p:nvPr/>
              </p:nvSpPr>
              <p:spPr>
                <a:xfrm>
                  <a:off x="7374894" y="5417951"/>
                  <a:ext cx="44823" cy="45421"/>
                </a:xfrm>
                <a:custGeom>
                  <a:avLst/>
                  <a:gdLst>
                    <a:gd name="connsiteX0" fmla="*/ 31061 w 44823"/>
                    <a:gd name="connsiteY0" fmla="*/ 1286 h 45421"/>
                    <a:gd name="connsiteX1" fmla="*/ 1255 w 44823"/>
                    <a:gd name="connsiteY1" fmla="*/ 14668 h 45421"/>
                    <a:gd name="connsiteX2" fmla="*/ 11634 w 44823"/>
                    <a:gd name="connsiteY2" fmla="*/ 43105 h 45421"/>
                    <a:gd name="connsiteX3" fmla="*/ 21366 w 44823"/>
                    <a:gd name="connsiteY3" fmla="*/ 45196 h 45421"/>
                    <a:gd name="connsiteX4" fmla="*/ 44557 w 44823"/>
                    <a:gd name="connsiteY4" fmla="*/ 22233 h 45421"/>
                    <a:gd name="connsiteX5" fmla="*/ 31061 w 44823"/>
                    <a:gd name="connsiteY5" fmla="*/ 1134 h 4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23" h="45421">
                      <a:moveTo>
                        <a:pt x="31061" y="1286"/>
                      </a:moveTo>
                      <a:cubicBezTo>
                        <a:pt x="19123" y="-3238"/>
                        <a:pt x="5779" y="2731"/>
                        <a:pt x="1255" y="14668"/>
                      </a:cubicBezTo>
                      <a:cubicBezTo>
                        <a:pt x="-2850" y="25427"/>
                        <a:pt x="1598" y="37516"/>
                        <a:pt x="11634" y="43105"/>
                      </a:cubicBezTo>
                      <a:cubicBezTo>
                        <a:pt x="14675" y="44473"/>
                        <a:pt x="18021" y="45196"/>
                        <a:pt x="21366" y="45196"/>
                      </a:cubicBezTo>
                      <a:cubicBezTo>
                        <a:pt x="34102" y="45234"/>
                        <a:pt x="44480" y="34969"/>
                        <a:pt x="44557" y="22233"/>
                      </a:cubicBezTo>
                      <a:cubicBezTo>
                        <a:pt x="44595" y="13147"/>
                        <a:pt x="39310" y="4897"/>
                        <a:pt x="31061" y="1134"/>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41" name="Freeform: Shape 40">
                  <a:extLst>
                    <a:ext uri="{FF2B5EF4-FFF2-40B4-BE49-F238E27FC236}">
                      <a16:creationId xmlns:a16="http://schemas.microsoft.com/office/drawing/2014/main" id="{BAAF7313-D221-81CA-1942-7A6BA46B9C44}"/>
                    </a:ext>
                  </a:extLst>
                </p:cNvPr>
                <p:cNvSpPr/>
                <p:nvPr/>
              </p:nvSpPr>
              <p:spPr>
                <a:xfrm>
                  <a:off x="7309155" y="5541603"/>
                  <a:ext cx="45542" cy="45934"/>
                </a:xfrm>
                <a:custGeom>
                  <a:avLst/>
                  <a:gdLst>
                    <a:gd name="connsiteX0" fmla="*/ 33882 w 45542"/>
                    <a:gd name="connsiteY0" fmla="*/ 2558 h 45934"/>
                    <a:gd name="connsiteX1" fmla="*/ 2518 w 45542"/>
                    <a:gd name="connsiteY1" fmla="*/ 11948 h 45934"/>
                    <a:gd name="connsiteX2" fmla="*/ 10654 w 45542"/>
                    <a:gd name="connsiteY2" fmla="*/ 42590 h 45934"/>
                    <a:gd name="connsiteX3" fmla="*/ 22059 w 45542"/>
                    <a:gd name="connsiteY3" fmla="*/ 45708 h 45934"/>
                    <a:gd name="connsiteX4" fmla="*/ 42056 w 45542"/>
                    <a:gd name="connsiteY4" fmla="*/ 34302 h 45934"/>
                    <a:gd name="connsiteX5" fmla="*/ 33882 w 45542"/>
                    <a:gd name="connsiteY5" fmla="*/ 2558 h 4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42" h="45934">
                      <a:moveTo>
                        <a:pt x="33882" y="2558"/>
                      </a:moveTo>
                      <a:cubicBezTo>
                        <a:pt x="22629" y="-3524"/>
                        <a:pt x="8600" y="696"/>
                        <a:pt x="2518" y="11948"/>
                      </a:cubicBezTo>
                      <a:cubicBezTo>
                        <a:pt x="-3299" y="22708"/>
                        <a:pt x="275" y="36127"/>
                        <a:pt x="10654" y="42590"/>
                      </a:cubicBezTo>
                      <a:cubicBezTo>
                        <a:pt x="14113" y="44643"/>
                        <a:pt x="18029" y="45708"/>
                        <a:pt x="22059" y="45708"/>
                      </a:cubicBezTo>
                      <a:cubicBezTo>
                        <a:pt x="30308" y="45784"/>
                        <a:pt x="37950" y="41450"/>
                        <a:pt x="42056" y="34302"/>
                      </a:cubicBezTo>
                      <a:cubicBezTo>
                        <a:pt x="48556" y="23278"/>
                        <a:pt x="44907" y="9059"/>
                        <a:pt x="33882" y="2558"/>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42" name="Freeform: Shape 41">
                  <a:extLst>
                    <a:ext uri="{FF2B5EF4-FFF2-40B4-BE49-F238E27FC236}">
                      <a16:creationId xmlns:a16="http://schemas.microsoft.com/office/drawing/2014/main" id="{1A51DA51-9B2C-5E55-757C-14DFB52607C3}"/>
                    </a:ext>
                  </a:extLst>
                </p:cNvPr>
                <p:cNvSpPr/>
                <p:nvPr/>
              </p:nvSpPr>
              <p:spPr>
                <a:xfrm>
                  <a:off x="7497535" y="5017085"/>
                  <a:ext cx="45243" cy="46016"/>
                </a:xfrm>
                <a:custGeom>
                  <a:avLst/>
                  <a:gdLst>
                    <a:gd name="connsiteX0" fmla="*/ 25588 w 45243"/>
                    <a:gd name="connsiteY0" fmla="*/ -67 h 46016"/>
                    <a:gd name="connsiteX1" fmla="*/ -112 w 45243"/>
                    <a:gd name="connsiteY1" fmla="*/ 20234 h 46016"/>
                    <a:gd name="connsiteX2" fmla="*/ 17985 w 45243"/>
                    <a:gd name="connsiteY2" fmla="*/ 45553 h 46016"/>
                    <a:gd name="connsiteX3" fmla="*/ 21786 w 45243"/>
                    <a:gd name="connsiteY3" fmla="*/ 45781 h 46016"/>
                    <a:gd name="connsiteX4" fmla="*/ 44976 w 45243"/>
                    <a:gd name="connsiteY4" fmla="*/ 22743 h 46016"/>
                    <a:gd name="connsiteX5" fmla="*/ 25588 w 45243"/>
                    <a:gd name="connsiteY5" fmla="*/ -143 h 4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43" h="46016">
                      <a:moveTo>
                        <a:pt x="25588" y="-67"/>
                      </a:moveTo>
                      <a:cubicBezTo>
                        <a:pt x="12890" y="-1550"/>
                        <a:pt x="1371" y="7536"/>
                        <a:pt x="-112" y="20234"/>
                      </a:cubicBezTo>
                      <a:cubicBezTo>
                        <a:pt x="-1480" y="32057"/>
                        <a:pt x="6352" y="43006"/>
                        <a:pt x="17985" y="45553"/>
                      </a:cubicBezTo>
                      <a:cubicBezTo>
                        <a:pt x="19239" y="45743"/>
                        <a:pt x="20532" y="45819"/>
                        <a:pt x="21786" y="45781"/>
                      </a:cubicBezTo>
                      <a:cubicBezTo>
                        <a:pt x="34560" y="45819"/>
                        <a:pt x="44938" y="35517"/>
                        <a:pt x="44976" y="22743"/>
                      </a:cubicBezTo>
                      <a:cubicBezTo>
                        <a:pt x="45015" y="11376"/>
                        <a:pt x="36803" y="1682"/>
                        <a:pt x="25588" y="-143"/>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43" name="Freeform: Shape 42">
                  <a:extLst>
                    <a:ext uri="{FF2B5EF4-FFF2-40B4-BE49-F238E27FC236}">
                      <a16:creationId xmlns:a16="http://schemas.microsoft.com/office/drawing/2014/main" id="{0F8C7D15-26E5-6B85-D3CF-AE1C264955DB}"/>
                    </a:ext>
                  </a:extLst>
                </p:cNvPr>
                <p:cNvSpPr/>
                <p:nvPr/>
              </p:nvSpPr>
              <p:spPr>
                <a:xfrm>
                  <a:off x="7468893" y="5154281"/>
                  <a:ext cx="45341" cy="45938"/>
                </a:xfrm>
                <a:custGeom>
                  <a:avLst/>
                  <a:gdLst>
                    <a:gd name="connsiteX0" fmla="*/ 27504 w 45341"/>
                    <a:gd name="connsiteY0" fmla="*/ 244 h 45938"/>
                    <a:gd name="connsiteX1" fmla="*/ 208 w 45341"/>
                    <a:gd name="connsiteY1" fmla="*/ 18264 h 45938"/>
                    <a:gd name="connsiteX2" fmla="*/ 16099 w 45341"/>
                    <a:gd name="connsiteY2" fmla="*/ 44990 h 45938"/>
                    <a:gd name="connsiteX3" fmla="*/ 21877 w 45341"/>
                    <a:gd name="connsiteY3" fmla="*/ 45713 h 45938"/>
                    <a:gd name="connsiteX4" fmla="*/ 44346 w 45341"/>
                    <a:gd name="connsiteY4" fmla="*/ 28339 h 45938"/>
                    <a:gd name="connsiteX5" fmla="*/ 27808 w 45341"/>
                    <a:gd name="connsiteY5" fmla="*/ 320 h 45938"/>
                    <a:gd name="connsiteX6" fmla="*/ 27504 w 45341"/>
                    <a:gd name="connsiteY6" fmla="*/ 244 h 4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41" h="45938">
                      <a:moveTo>
                        <a:pt x="27504" y="244"/>
                      </a:moveTo>
                      <a:cubicBezTo>
                        <a:pt x="14997" y="-2303"/>
                        <a:pt x="2793" y="5757"/>
                        <a:pt x="208" y="18264"/>
                      </a:cubicBezTo>
                      <a:cubicBezTo>
                        <a:pt x="-2187" y="29936"/>
                        <a:pt x="4694" y="41493"/>
                        <a:pt x="16099" y="44990"/>
                      </a:cubicBezTo>
                      <a:cubicBezTo>
                        <a:pt x="18000" y="45447"/>
                        <a:pt x="19939" y="45713"/>
                        <a:pt x="21877" y="45713"/>
                      </a:cubicBezTo>
                      <a:cubicBezTo>
                        <a:pt x="32446" y="45713"/>
                        <a:pt x="41685" y="38565"/>
                        <a:pt x="44346" y="28339"/>
                      </a:cubicBezTo>
                      <a:cubicBezTo>
                        <a:pt x="47501" y="16022"/>
                        <a:pt x="40126" y="3514"/>
                        <a:pt x="27808" y="320"/>
                      </a:cubicBezTo>
                      <a:cubicBezTo>
                        <a:pt x="27732" y="282"/>
                        <a:pt x="27618" y="282"/>
                        <a:pt x="27504" y="244"/>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44" name="Freeform: Shape 43">
                  <a:extLst>
                    <a:ext uri="{FF2B5EF4-FFF2-40B4-BE49-F238E27FC236}">
                      <a16:creationId xmlns:a16="http://schemas.microsoft.com/office/drawing/2014/main" id="{828DF5A6-4B57-5838-3C60-F1DAD9633A2E}"/>
                    </a:ext>
                  </a:extLst>
                </p:cNvPr>
                <p:cNvSpPr/>
                <p:nvPr/>
              </p:nvSpPr>
              <p:spPr>
                <a:xfrm>
                  <a:off x="7425906" y="5287498"/>
                  <a:ext cx="46988" cy="46540"/>
                </a:xfrm>
                <a:custGeom>
                  <a:avLst/>
                  <a:gdLst>
                    <a:gd name="connsiteX0" fmla="*/ 31409 w 46988"/>
                    <a:gd name="connsiteY0" fmla="*/ 1417 h 46540"/>
                    <a:gd name="connsiteX1" fmla="*/ 1376 w 46988"/>
                    <a:gd name="connsiteY1" fmla="*/ 14342 h 46540"/>
                    <a:gd name="connsiteX2" fmla="*/ 14302 w 46988"/>
                    <a:gd name="connsiteY2" fmla="*/ 44376 h 46540"/>
                    <a:gd name="connsiteX3" fmla="*/ 15822 w 46988"/>
                    <a:gd name="connsiteY3" fmla="*/ 44908 h 46540"/>
                    <a:gd name="connsiteX4" fmla="*/ 23425 w 46988"/>
                    <a:gd name="connsiteY4" fmla="*/ 46315 h 46540"/>
                    <a:gd name="connsiteX5" fmla="*/ 45285 w 46988"/>
                    <a:gd name="connsiteY5" fmla="*/ 31108 h 46540"/>
                    <a:gd name="connsiteX6" fmla="*/ 31675 w 46988"/>
                    <a:gd name="connsiteY6" fmla="*/ 1493 h 46540"/>
                    <a:gd name="connsiteX7" fmla="*/ 31409 w 46988"/>
                    <a:gd name="connsiteY7" fmla="*/ 1417 h 4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88" h="46540">
                      <a:moveTo>
                        <a:pt x="31409" y="1417"/>
                      </a:moveTo>
                      <a:cubicBezTo>
                        <a:pt x="19548" y="-3297"/>
                        <a:pt x="6090" y="2481"/>
                        <a:pt x="1376" y="14342"/>
                      </a:cubicBezTo>
                      <a:cubicBezTo>
                        <a:pt x="-3338" y="26204"/>
                        <a:pt x="2440" y="39624"/>
                        <a:pt x="14302" y="44376"/>
                      </a:cubicBezTo>
                      <a:cubicBezTo>
                        <a:pt x="14796" y="44566"/>
                        <a:pt x="15290" y="44756"/>
                        <a:pt x="15822" y="44908"/>
                      </a:cubicBezTo>
                      <a:cubicBezTo>
                        <a:pt x="18255" y="45821"/>
                        <a:pt x="20840" y="46277"/>
                        <a:pt x="23425" y="46315"/>
                      </a:cubicBezTo>
                      <a:cubicBezTo>
                        <a:pt x="33158" y="46315"/>
                        <a:pt x="41902" y="40232"/>
                        <a:pt x="45285" y="31108"/>
                      </a:cubicBezTo>
                      <a:cubicBezTo>
                        <a:pt x="49695" y="19171"/>
                        <a:pt x="43613" y="5941"/>
                        <a:pt x="31675" y="1493"/>
                      </a:cubicBezTo>
                      <a:cubicBezTo>
                        <a:pt x="31599" y="1493"/>
                        <a:pt x="31485" y="1455"/>
                        <a:pt x="31409" y="1417"/>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45" name="Freeform: Shape 44">
                  <a:extLst>
                    <a:ext uri="{FF2B5EF4-FFF2-40B4-BE49-F238E27FC236}">
                      <a16:creationId xmlns:a16="http://schemas.microsoft.com/office/drawing/2014/main" id="{6CE19140-C1E8-9F42-404A-EA8174B08819}"/>
                    </a:ext>
                  </a:extLst>
                </p:cNvPr>
                <p:cNvSpPr/>
                <p:nvPr/>
              </p:nvSpPr>
              <p:spPr>
                <a:xfrm>
                  <a:off x="6588001" y="6181685"/>
                  <a:ext cx="46303" cy="46325"/>
                </a:xfrm>
                <a:custGeom>
                  <a:avLst/>
                  <a:gdLst>
                    <a:gd name="connsiteX0" fmla="*/ 13704 w 46303"/>
                    <a:gd name="connsiteY0" fmla="*/ 1694 h 46325"/>
                    <a:gd name="connsiteX1" fmla="*/ 1652 w 46303"/>
                    <a:gd name="connsiteY1" fmla="*/ 32146 h 46325"/>
                    <a:gd name="connsiteX2" fmla="*/ 22942 w 46303"/>
                    <a:gd name="connsiteY2" fmla="*/ 46098 h 46325"/>
                    <a:gd name="connsiteX3" fmla="*/ 32104 w 46303"/>
                    <a:gd name="connsiteY3" fmla="*/ 44121 h 46325"/>
                    <a:gd name="connsiteX4" fmla="*/ 44117 w 46303"/>
                    <a:gd name="connsiteY4" fmla="*/ 13707 h 46325"/>
                    <a:gd name="connsiteX5" fmla="*/ 13704 w 46303"/>
                    <a:gd name="connsiteY5" fmla="*/ 1694 h 4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03" h="46325">
                      <a:moveTo>
                        <a:pt x="13704" y="1694"/>
                      </a:moveTo>
                      <a:cubicBezTo>
                        <a:pt x="1957" y="6750"/>
                        <a:pt x="-3442" y="20398"/>
                        <a:pt x="1652" y="32146"/>
                      </a:cubicBezTo>
                      <a:cubicBezTo>
                        <a:pt x="5302" y="40623"/>
                        <a:pt x="13704" y="46136"/>
                        <a:pt x="22942" y="46098"/>
                      </a:cubicBezTo>
                      <a:cubicBezTo>
                        <a:pt x="26097" y="46136"/>
                        <a:pt x="29253" y="45451"/>
                        <a:pt x="32104" y="44121"/>
                      </a:cubicBezTo>
                      <a:cubicBezTo>
                        <a:pt x="43813" y="39026"/>
                        <a:pt x="49212" y="25416"/>
                        <a:pt x="44117" y="13707"/>
                      </a:cubicBezTo>
                      <a:cubicBezTo>
                        <a:pt x="39023" y="1998"/>
                        <a:pt x="25413" y="-3400"/>
                        <a:pt x="13704" y="1694"/>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46" name="Freeform: Shape 45">
                  <a:extLst>
                    <a:ext uri="{FF2B5EF4-FFF2-40B4-BE49-F238E27FC236}">
                      <a16:creationId xmlns:a16="http://schemas.microsoft.com/office/drawing/2014/main" id="{5C19BD03-0BFF-9F6F-5E9E-90C0AB743315}"/>
                    </a:ext>
                  </a:extLst>
                </p:cNvPr>
                <p:cNvSpPr/>
                <p:nvPr/>
              </p:nvSpPr>
              <p:spPr>
                <a:xfrm>
                  <a:off x="6457199" y="6231646"/>
                  <a:ext cx="46237" cy="46245"/>
                </a:xfrm>
                <a:custGeom>
                  <a:avLst/>
                  <a:gdLst>
                    <a:gd name="connsiteX0" fmla="*/ 15667 w 46237"/>
                    <a:gd name="connsiteY0" fmla="*/ 927 h 46245"/>
                    <a:gd name="connsiteX1" fmla="*/ 878 w 46237"/>
                    <a:gd name="connsiteY1" fmla="*/ 30086 h 46245"/>
                    <a:gd name="connsiteX2" fmla="*/ 30037 w 46237"/>
                    <a:gd name="connsiteY2" fmla="*/ 44875 h 46245"/>
                    <a:gd name="connsiteX3" fmla="*/ 44826 w 46237"/>
                    <a:gd name="connsiteY3" fmla="*/ 15716 h 46245"/>
                    <a:gd name="connsiteX4" fmla="*/ 44788 w 46237"/>
                    <a:gd name="connsiteY4" fmla="*/ 15602 h 46245"/>
                    <a:gd name="connsiteX5" fmla="*/ 15667 w 46237"/>
                    <a:gd name="connsiteY5" fmla="*/ 927 h 4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37" h="46245">
                      <a:moveTo>
                        <a:pt x="15667" y="927"/>
                      </a:moveTo>
                      <a:cubicBezTo>
                        <a:pt x="3540" y="4881"/>
                        <a:pt x="-3075" y="17959"/>
                        <a:pt x="878" y="30086"/>
                      </a:cubicBezTo>
                      <a:cubicBezTo>
                        <a:pt x="4870" y="42214"/>
                        <a:pt x="17910" y="48829"/>
                        <a:pt x="30037" y="44875"/>
                      </a:cubicBezTo>
                      <a:cubicBezTo>
                        <a:pt x="42165" y="40883"/>
                        <a:pt x="48780" y="27843"/>
                        <a:pt x="44826" y="15716"/>
                      </a:cubicBezTo>
                      <a:cubicBezTo>
                        <a:pt x="44826" y="15678"/>
                        <a:pt x="44788" y="15640"/>
                        <a:pt x="44788" y="15602"/>
                      </a:cubicBezTo>
                      <a:cubicBezTo>
                        <a:pt x="40758" y="3512"/>
                        <a:pt x="27756" y="-3026"/>
                        <a:pt x="15667" y="927"/>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47" name="Freeform: Shape 46">
                  <a:extLst>
                    <a:ext uri="{FF2B5EF4-FFF2-40B4-BE49-F238E27FC236}">
                      <a16:creationId xmlns:a16="http://schemas.microsoft.com/office/drawing/2014/main" id="{47E4DC1E-0DD1-5A5C-4DBF-17C24DF4E2FB}"/>
                    </a:ext>
                  </a:extLst>
                </p:cNvPr>
                <p:cNvSpPr/>
                <p:nvPr/>
              </p:nvSpPr>
              <p:spPr>
                <a:xfrm>
                  <a:off x="6184542" y="6294108"/>
                  <a:ext cx="46395" cy="46355"/>
                </a:xfrm>
                <a:custGeom>
                  <a:avLst/>
                  <a:gdLst>
                    <a:gd name="connsiteX0" fmla="*/ 19885 w 46395"/>
                    <a:gd name="connsiteY0" fmla="*/ 90 h 46355"/>
                    <a:gd name="connsiteX1" fmla="*/ 19885 w 46395"/>
                    <a:gd name="connsiteY1" fmla="*/ 90 h 46355"/>
                    <a:gd name="connsiteX2" fmla="*/ -74 w 46395"/>
                    <a:gd name="connsiteY2" fmla="*/ 25980 h 46355"/>
                    <a:gd name="connsiteX3" fmla="*/ 23003 w 46395"/>
                    <a:gd name="connsiteY3" fmla="*/ 46129 h 46355"/>
                    <a:gd name="connsiteX4" fmla="*/ 26006 w 46395"/>
                    <a:gd name="connsiteY4" fmla="*/ 45901 h 46355"/>
                    <a:gd name="connsiteX5" fmla="*/ 45927 w 46395"/>
                    <a:gd name="connsiteY5" fmla="*/ 19859 h 46355"/>
                    <a:gd name="connsiteX6" fmla="*/ 19885 w 46395"/>
                    <a:gd name="connsiteY6" fmla="*/ -24 h 4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95" h="46355">
                      <a:moveTo>
                        <a:pt x="19885" y="90"/>
                      </a:moveTo>
                      <a:lnTo>
                        <a:pt x="19885" y="90"/>
                      </a:lnTo>
                      <a:cubicBezTo>
                        <a:pt x="7226" y="1725"/>
                        <a:pt x="-1708" y="13320"/>
                        <a:pt x="-74" y="25980"/>
                      </a:cubicBezTo>
                      <a:cubicBezTo>
                        <a:pt x="1409" y="37575"/>
                        <a:pt x="11331" y="46205"/>
                        <a:pt x="23003" y="46129"/>
                      </a:cubicBezTo>
                      <a:cubicBezTo>
                        <a:pt x="23991" y="46091"/>
                        <a:pt x="25017" y="46015"/>
                        <a:pt x="26006" y="45901"/>
                      </a:cubicBezTo>
                      <a:cubicBezTo>
                        <a:pt x="38704" y="44228"/>
                        <a:pt x="47600" y="32557"/>
                        <a:pt x="45927" y="19859"/>
                      </a:cubicBezTo>
                      <a:cubicBezTo>
                        <a:pt x="44216" y="7200"/>
                        <a:pt x="32583" y="-1696"/>
                        <a:pt x="19885" y="-24"/>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48" name="Freeform: Shape 47">
                  <a:extLst>
                    <a:ext uri="{FF2B5EF4-FFF2-40B4-BE49-F238E27FC236}">
                      <a16:creationId xmlns:a16="http://schemas.microsoft.com/office/drawing/2014/main" id="{C91D2638-55F3-F3C3-D014-E7AD6F07A840}"/>
                    </a:ext>
                  </a:extLst>
                </p:cNvPr>
                <p:cNvSpPr/>
                <p:nvPr/>
              </p:nvSpPr>
              <p:spPr>
                <a:xfrm>
                  <a:off x="6322473" y="6269264"/>
                  <a:ext cx="45558" cy="46145"/>
                </a:xfrm>
                <a:custGeom>
                  <a:avLst/>
                  <a:gdLst>
                    <a:gd name="connsiteX0" fmla="*/ 17599 w 45558"/>
                    <a:gd name="connsiteY0" fmla="*/ 299 h 46145"/>
                    <a:gd name="connsiteX1" fmla="*/ 340 w 45558"/>
                    <a:gd name="connsiteY1" fmla="*/ 28089 h 46145"/>
                    <a:gd name="connsiteX2" fmla="*/ 22694 w 45558"/>
                    <a:gd name="connsiteY2" fmla="*/ 45920 h 46145"/>
                    <a:gd name="connsiteX3" fmla="*/ 27902 w 45558"/>
                    <a:gd name="connsiteY3" fmla="*/ 45349 h 46145"/>
                    <a:gd name="connsiteX4" fmla="*/ 44553 w 45558"/>
                    <a:gd name="connsiteY4" fmla="*/ 17141 h 46145"/>
                    <a:gd name="connsiteX5" fmla="*/ 17599 w 45558"/>
                    <a:gd name="connsiteY5" fmla="*/ 223 h 4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58" h="46145">
                      <a:moveTo>
                        <a:pt x="17599" y="299"/>
                      </a:moveTo>
                      <a:cubicBezTo>
                        <a:pt x="5168" y="3189"/>
                        <a:pt x="-2550" y="15658"/>
                        <a:pt x="340" y="28089"/>
                      </a:cubicBezTo>
                      <a:cubicBezTo>
                        <a:pt x="2773" y="38468"/>
                        <a:pt x="12011" y="45844"/>
                        <a:pt x="22694" y="45920"/>
                      </a:cubicBezTo>
                      <a:cubicBezTo>
                        <a:pt x="24442" y="45882"/>
                        <a:pt x="26191" y="45691"/>
                        <a:pt x="27902" y="45349"/>
                      </a:cubicBezTo>
                      <a:cubicBezTo>
                        <a:pt x="40295" y="42156"/>
                        <a:pt x="47747" y="29534"/>
                        <a:pt x="44553" y="17141"/>
                      </a:cubicBezTo>
                      <a:cubicBezTo>
                        <a:pt x="41474" y="5241"/>
                        <a:pt x="29650" y="-2172"/>
                        <a:pt x="17599" y="223"/>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49" name="Freeform: Shape 48">
                  <a:extLst>
                    <a:ext uri="{FF2B5EF4-FFF2-40B4-BE49-F238E27FC236}">
                      <a16:creationId xmlns:a16="http://schemas.microsoft.com/office/drawing/2014/main" id="{53881D0A-AC1B-9798-8B65-6A41961020AF}"/>
                    </a:ext>
                  </a:extLst>
                </p:cNvPr>
                <p:cNvSpPr/>
                <p:nvPr/>
              </p:nvSpPr>
              <p:spPr>
                <a:xfrm>
                  <a:off x="5905132" y="6306677"/>
                  <a:ext cx="46142" cy="46293"/>
                </a:xfrm>
                <a:custGeom>
                  <a:avLst/>
                  <a:gdLst>
                    <a:gd name="connsiteX0" fmla="*/ 24015 w 46142"/>
                    <a:gd name="connsiteY0" fmla="*/ -199 h 46293"/>
                    <a:gd name="connsiteX1" fmla="*/ -240 w 46142"/>
                    <a:gd name="connsiteY1" fmla="*/ 21851 h 46293"/>
                    <a:gd name="connsiteX2" fmla="*/ 21810 w 46142"/>
                    <a:gd name="connsiteY2" fmla="*/ 46068 h 46293"/>
                    <a:gd name="connsiteX3" fmla="*/ 22989 w 46142"/>
                    <a:gd name="connsiteY3" fmla="*/ 46068 h 46293"/>
                    <a:gd name="connsiteX4" fmla="*/ 45875 w 46142"/>
                    <a:gd name="connsiteY4" fmla="*/ 22649 h 46293"/>
                    <a:gd name="connsiteX5" fmla="*/ 24015 w 46142"/>
                    <a:gd name="connsiteY5" fmla="*/ -199 h 4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42" h="46293">
                      <a:moveTo>
                        <a:pt x="24015" y="-199"/>
                      </a:moveTo>
                      <a:cubicBezTo>
                        <a:pt x="11241" y="-807"/>
                        <a:pt x="406" y="9039"/>
                        <a:pt x="-240" y="21851"/>
                      </a:cubicBezTo>
                      <a:cubicBezTo>
                        <a:pt x="-848" y="34625"/>
                        <a:pt x="9036" y="45459"/>
                        <a:pt x="21810" y="46068"/>
                      </a:cubicBezTo>
                      <a:lnTo>
                        <a:pt x="22989" y="46068"/>
                      </a:lnTo>
                      <a:cubicBezTo>
                        <a:pt x="35762" y="45916"/>
                        <a:pt x="46027" y="35423"/>
                        <a:pt x="45875" y="22649"/>
                      </a:cubicBezTo>
                      <a:cubicBezTo>
                        <a:pt x="45723" y="10484"/>
                        <a:pt x="36181" y="486"/>
                        <a:pt x="24015" y="-199"/>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50" name="Freeform: Shape 49">
                  <a:extLst>
                    <a:ext uri="{FF2B5EF4-FFF2-40B4-BE49-F238E27FC236}">
                      <a16:creationId xmlns:a16="http://schemas.microsoft.com/office/drawing/2014/main" id="{77E0E76D-5DD1-62A1-BD0C-12B6D60A4BAB}"/>
                    </a:ext>
                  </a:extLst>
                </p:cNvPr>
                <p:cNvSpPr/>
                <p:nvPr/>
              </p:nvSpPr>
              <p:spPr>
                <a:xfrm>
                  <a:off x="6045441" y="6306794"/>
                  <a:ext cx="46023" cy="46289"/>
                </a:xfrm>
                <a:custGeom>
                  <a:avLst/>
                  <a:gdLst>
                    <a:gd name="connsiteX0" fmla="*/ 21593 w 46023"/>
                    <a:gd name="connsiteY0" fmla="*/ -202 h 46289"/>
                    <a:gd name="connsiteX1" fmla="*/ -229 w 46023"/>
                    <a:gd name="connsiteY1" fmla="*/ 24204 h 46289"/>
                    <a:gd name="connsiteX2" fmla="*/ 22619 w 46023"/>
                    <a:gd name="connsiteY2" fmla="*/ 46064 h 46289"/>
                    <a:gd name="connsiteX3" fmla="*/ 23646 w 46023"/>
                    <a:gd name="connsiteY3" fmla="*/ 46064 h 46289"/>
                    <a:gd name="connsiteX4" fmla="*/ 45733 w 46023"/>
                    <a:gd name="connsiteY4" fmla="*/ 21885 h 46289"/>
                    <a:gd name="connsiteX5" fmla="*/ 21593 w 46023"/>
                    <a:gd name="connsiteY5" fmla="*/ -202 h 4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23" h="46289">
                      <a:moveTo>
                        <a:pt x="21593" y="-202"/>
                      </a:moveTo>
                      <a:cubicBezTo>
                        <a:pt x="8819" y="520"/>
                        <a:pt x="-951" y="11431"/>
                        <a:pt x="-229" y="24204"/>
                      </a:cubicBezTo>
                      <a:cubicBezTo>
                        <a:pt x="456" y="36370"/>
                        <a:pt x="10454" y="45912"/>
                        <a:pt x="22619" y="46064"/>
                      </a:cubicBezTo>
                      <a:lnTo>
                        <a:pt x="23646" y="46064"/>
                      </a:lnTo>
                      <a:cubicBezTo>
                        <a:pt x="36419" y="45494"/>
                        <a:pt x="46304" y="34697"/>
                        <a:pt x="45733" y="21885"/>
                      </a:cubicBezTo>
                      <a:cubicBezTo>
                        <a:pt x="45202" y="9112"/>
                        <a:pt x="34366" y="-773"/>
                        <a:pt x="21593" y="-202"/>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51" name="Freeform: Shape 50">
                  <a:extLst>
                    <a:ext uri="{FF2B5EF4-FFF2-40B4-BE49-F238E27FC236}">
                      <a16:creationId xmlns:a16="http://schemas.microsoft.com/office/drawing/2014/main" id="{DB2CFCAC-56C3-5556-A6B5-917661640394}"/>
                    </a:ext>
                  </a:extLst>
                </p:cNvPr>
                <p:cNvSpPr/>
                <p:nvPr/>
              </p:nvSpPr>
              <p:spPr>
                <a:xfrm>
                  <a:off x="7425302" y="4243518"/>
                  <a:ext cx="46344" cy="46498"/>
                </a:xfrm>
                <a:custGeom>
                  <a:avLst/>
                  <a:gdLst>
                    <a:gd name="connsiteX0" fmla="*/ 23004 w 46344"/>
                    <a:gd name="connsiteY0" fmla="*/ 46273 h 46498"/>
                    <a:gd name="connsiteX1" fmla="*/ 30873 w 46344"/>
                    <a:gd name="connsiteY1" fmla="*/ 44866 h 46498"/>
                    <a:gd name="connsiteX2" fmla="*/ 44749 w 46344"/>
                    <a:gd name="connsiteY2" fmla="*/ 15137 h 46498"/>
                    <a:gd name="connsiteX3" fmla="*/ 44749 w 46344"/>
                    <a:gd name="connsiteY3" fmla="*/ 15137 h 46498"/>
                    <a:gd name="connsiteX4" fmla="*/ 15096 w 46344"/>
                    <a:gd name="connsiteY4" fmla="*/ 1147 h 46498"/>
                    <a:gd name="connsiteX5" fmla="*/ 1106 w 46344"/>
                    <a:gd name="connsiteY5" fmla="*/ 30800 h 46498"/>
                    <a:gd name="connsiteX6" fmla="*/ 23004 w 46344"/>
                    <a:gd name="connsiteY6" fmla="*/ 46159 h 4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44" h="46498">
                      <a:moveTo>
                        <a:pt x="23004" y="46273"/>
                      </a:moveTo>
                      <a:cubicBezTo>
                        <a:pt x="25703" y="46235"/>
                        <a:pt x="28364" y="45779"/>
                        <a:pt x="30873" y="44866"/>
                      </a:cubicBezTo>
                      <a:cubicBezTo>
                        <a:pt x="42810" y="40380"/>
                        <a:pt x="48969" y="27188"/>
                        <a:pt x="44749" y="15137"/>
                      </a:cubicBezTo>
                      <a:lnTo>
                        <a:pt x="44749" y="15137"/>
                      </a:lnTo>
                      <a:cubicBezTo>
                        <a:pt x="40415" y="3086"/>
                        <a:pt x="27147" y="-3187"/>
                        <a:pt x="15096" y="1147"/>
                      </a:cubicBezTo>
                      <a:cubicBezTo>
                        <a:pt x="3045" y="5481"/>
                        <a:pt x="-3228" y="18749"/>
                        <a:pt x="1106" y="30800"/>
                      </a:cubicBezTo>
                      <a:cubicBezTo>
                        <a:pt x="4413" y="40038"/>
                        <a:pt x="13195" y="46197"/>
                        <a:pt x="23004" y="46159"/>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52" name="Freeform: Shape 51">
                  <a:extLst>
                    <a:ext uri="{FF2B5EF4-FFF2-40B4-BE49-F238E27FC236}">
                      <a16:creationId xmlns:a16="http://schemas.microsoft.com/office/drawing/2014/main" id="{8E5C26AC-A30D-71CF-8F1F-47D313EB72DC}"/>
                    </a:ext>
                  </a:extLst>
                </p:cNvPr>
                <p:cNvSpPr/>
                <p:nvPr/>
              </p:nvSpPr>
              <p:spPr>
                <a:xfrm>
                  <a:off x="7304944" y="3987591"/>
                  <a:ext cx="46229" cy="46229"/>
                </a:xfrm>
                <a:custGeom>
                  <a:avLst/>
                  <a:gdLst>
                    <a:gd name="connsiteX0" fmla="*/ 22962 w 46229"/>
                    <a:gd name="connsiteY0" fmla="*/ 46003 h 46229"/>
                    <a:gd name="connsiteX1" fmla="*/ 34633 w 46229"/>
                    <a:gd name="connsiteY1" fmla="*/ 42772 h 46229"/>
                    <a:gd name="connsiteX2" fmla="*/ 42731 w 46229"/>
                    <a:gd name="connsiteY2" fmla="*/ 11104 h 46229"/>
                    <a:gd name="connsiteX3" fmla="*/ 11063 w 46229"/>
                    <a:gd name="connsiteY3" fmla="*/ 3006 h 46229"/>
                    <a:gd name="connsiteX4" fmla="*/ 2965 w 46229"/>
                    <a:gd name="connsiteY4" fmla="*/ 34674 h 46229"/>
                    <a:gd name="connsiteX5" fmla="*/ 22962 w 46229"/>
                    <a:gd name="connsiteY5" fmla="*/ 46003 h 4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29" h="46229">
                      <a:moveTo>
                        <a:pt x="22962" y="46003"/>
                      </a:moveTo>
                      <a:cubicBezTo>
                        <a:pt x="27068" y="46003"/>
                        <a:pt x="31098" y="44863"/>
                        <a:pt x="34633" y="42772"/>
                      </a:cubicBezTo>
                      <a:cubicBezTo>
                        <a:pt x="45620" y="36271"/>
                        <a:pt x="49232" y="22091"/>
                        <a:pt x="42731" y="11104"/>
                      </a:cubicBezTo>
                      <a:cubicBezTo>
                        <a:pt x="36230" y="117"/>
                        <a:pt x="22050" y="-3495"/>
                        <a:pt x="11063" y="3006"/>
                      </a:cubicBezTo>
                      <a:cubicBezTo>
                        <a:pt x="76" y="9507"/>
                        <a:pt x="-3536" y="23688"/>
                        <a:pt x="2965" y="34674"/>
                      </a:cubicBezTo>
                      <a:cubicBezTo>
                        <a:pt x="7147" y="41746"/>
                        <a:pt x="14750" y="46042"/>
                        <a:pt x="22962" y="46003"/>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53" name="Freeform: Shape 52">
                  <a:extLst>
                    <a:ext uri="{FF2B5EF4-FFF2-40B4-BE49-F238E27FC236}">
                      <a16:creationId xmlns:a16="http://schemas.microsoft.com/office/drawing/2014/main" id="{357C4BB7-1A2A-6ED5-20E3-CC4CCAA88CE0}"/>
                    </a:ext>
                  </a:extLst>
                </p:cNvPr>
                <p:cNvSpPr/>
                <p:nvPr/>
              </p:nvSpPr>
              <p:spPr>
                <a:xfrm>
                  <a:off x="7371093" y="4112857"/>
                  <a:ext cx="46228" cy="46228"/>
                </a:xfrm>
                <a:custGeom>
                  <a:avLst/>
                  <a:gdLst>
                    <a:gd name="connsiteX0" fmla="*/ 22962 w 46228"/>
                    <a:gd name="connsiteY0" fmla="*/ 46003 h 46228"/>
                    <a:gd name="connsiteX1" fmla="*/ 45962 w 46228"/>
                    <a:gd name="connsiteY1" fmla="*/ 22775 h 46228"/>
                    <a:gd name="connsiteX2" fmla="*/ 22696 w 46228"/>
                    <a:gd name="connsiteY2" fmla="*/ -225 h 46228"/>
                    <a:gd name="connsiteX3" fmla="*/ -266 w 46228"/>
                    <a:gd name="connsiteY3" fmla="*/ 23003 h 46228"/>
                    <a:gd name="connsiteX4" fmla="*/ 1901 w 46228"/>
                    <a:gd name="connsiteY4" fmla="*/ 32697 h 46228"/>
                    <a:gd name="connsiteX5" fmla="*/ 22962 w 46228"/>
                    <a:gd name="connsiteY5" fmla="*/ 46003 h 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28" h="46228">
                      <a:moveTo>
                        <a:pt x="22962" y="46003"/>
                      </a:moveTo>
                      <a:cubicBezTo>
                        <a:pt x="35736" y="45927"/>
                        <a:pt x="46000" y="35510"/>
                        <a:pt x="45962" y="22775"/>
                      </a:cubicBezTo>
                      <a:cubicBezTo>
                        <a:pt x="45887" y="10001"/>
                        <a:pt x="35469" y="-301"/>
                        <a:pt x="22696" y="-225"/>
                      </a:cubicBezTo>
                      <a:cubicBezTo>
                        <a:pt x="9922" y="-150"/>
                        <a:pt x="-342" y="10267"/>
                        <a:pt x="-266" y="23003"/>
                      </a:cubicBezTo>
                      <a:cubicBezTo>
                        <a:pt x="-266" y="26349"/>
                        <a:pt x="494" y="29656"/>
                        <a:pt x="1901" y="32697"/>
                      </a:cubicBezTo>
                      <a:cubicBezTo>
                        <a:pt x="5740" y="40833"/>
                        <a:pt x="13952" y="46041"/>
                        <a:pt x="22962" y="46003"/>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54" name="Freeform: Shape 53">
                  <a:extLst>
                    <a:ext uri="{FF2B5EF4-FFF2-40B4-BE49-F238E27FC236}">
                      <a16:creationId xmlns:a16="http://schemas.microsoft.com/office/drawing/2014/main" id="{E25D4DC4-2F16-D19A-B4D2-9045F3F4D910}"/>
                    </a:ext>
                  </a:extLst>
                </p:cNvPr>
                <p:cNvSpPr/>
                <p:nvPr/>
              </p:nvSpPr>
              <p:spPr>
                <a:xfrm>
                  <a:off x="7467353" y="4379012"/>
                  <a:ext cx="46242" cy="46192"/>
                </a:xfrm>
                <a:custGeom>
                  <a:avLst/>
                  <a:gdLst>
                    <a:gd name="connsiteX0" fmla="*/ 493 w 46242"/>
                    <a:gd name="connsiteY0" fmla="*/ 28707 h 46192"/>
                    <a:gd name="connsiteX1" fmla="*/ 22809 w 46242"/>
                    <a:gd name="connsiteY1" fmla="*/ 45966 h 46192"/>
                    <a:gd name="connsiteX2" fmla="*/ 28587 w 46242"/>
                    <a:gd name="connsiteY2" fmla="*/ 45282 h 46192"/>
                    <a:gd name="connsiteX3" fmla="*/ 45239 w 46242"/>
                    <a:gd name="connsiteY3" fmla="*/ 17150 h 46192"/>
                    <a:gd name="connsiteX4" fmla="*/ 17144 w 46242"/>
                    <a:gd name="connsiteY4" fmla="*/ 498 h 46192"/>
                    <a:gd name="connsiteX5" fmla="*/ 455 w 46242"/>
                    <a:gd name="connsiteY5" fmla="*/ 28631 h 46192"/>
                    <a:gd name="connsiteX6" fmla="*/ 493 w 46242"/>
                    <a:gd name="connsiteY6" fmla="*/ 28707 h 4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42" h="46192">
                      <a:moveTo>
                        <a:pt x="493" y="28707"/>
                      </a:moveTo>
                      <a:cubicBezTo>
                        <a:pt x="3040" y="38933"/>
                        <a:pt x="12278" y="46043"/>
                        <a:pt x="22809" y="45966"/>
                      </a:cubicBezTo>
                      <a:cubicBezTo>
                        <a:pt x="24748" y="45966"/>
                        <a:pt x="26686" y="45739"/>
                        <a:pt x="28587" y="45282"/>
                      </a:cubicBezTo>
                      <a:cubicBezTo>
                        <a:pt x="40943" y="42127"/>
                        <a:pt x="48433" y="29543"/>
                        <a:pt x="45239" y="17150"/>
                      </a:cubicBezTo>
                      <a:cubicBezTo>
                        <a:pt x="42084" y="4794"/>
                        <a:pt x="29500" y="-2657"/>
                        <a:pt x="17144" y="498"/>
                      </a:cubicBezTo>
                      <a:cubicBezTo>
                        <a:pt x="4789" y="3654"/>
                        <a:pt x="-2701" y="16237"/>
                        <a:pt x="455" y="28631"/>
                      </a:cubicBezTo>
                      <a:cubicBezTo>
                        <a:pt x="493" y="28631"/>
                        <a:pt x="493" y="28669"/>
                        <a:pt x="493" y="28707"/>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55" name="Freeform: Shape 54">
                  <a:extLst>
                    <a:ext uri="{FF2B5EF4-FFF2-40B4-BE49-F238E27FC236}">
                      <a16:creationId xmlns:a16="http://schemas.microsoft.com/office/drawing/2014/main" id="{B3545230-1F09-84D0-3601-42C867F90385}"/>
                    </a:ext>
                  </a:extLst>
                </p:cNvPr>
                <p:cNvSpPr/>
                <p:nvPr/>
              </p:nvSpPr>
              <p:spPr>
                <a:xfrm>
                  <a:off x="7227464" y="3868939"/>
                  <a:ext cx="46231" cy="46230"/>
                </a:xfrm>
                <a:custGeom>
                  <a:avLst/>
                  <a:gdLst>
                    <a:gd name="connsiteX0" fmla="*/ 23078 w 46231"/>
                    <a:gd name="connsiteY0" fmla="*/ 46004 h 46230"/>
                    <a:gd name="connsiteX1" fmla="*/ 45964 w 46231"/>
                    <a:gd name="connsiteY1" fmla="*/ 22662 h 46230"/>
                    <a:gd name="connsiteX2" fmla="*/ 22583 w 46231"/>
                    <a:gd name="connsiteY2" fmla="*/ -225 h 46230"/>
                    <a:gd name="connsiteX3" fmla="*/ -265 w 46231"/>
                    <a:gd name="connsiteY3" fmla="*/ 23118 h 46230"/>
                    <a:gd name="connsiteX4" fmla="*/ 4069 w 46231"/>
                    <a:gd name="connsiteY4" fmla="*/ 36386 h 46230"/>
                    <a:gd name="connsiteX5" fmla="*/ 23078 w 46231"/>
                    <a:gd name="connsiteY5" fmla="*/ 46004 h 4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31" h="46230">
                      <a:moveTo>
                        <a:pt x="23078" y="46004"/>
                      </a:moveTo>
                      <a:cubicBezTo>
                        <a:pt x="35851" y="45852"/>
                        <a:pt x="46078" y="35397"/>
                        <a:pt x="45964" y="22662"/>
                      </a:cubicBezTo>
                      <a:cubicBezTo>
                        <a:pt x="45812" y="9888"/>
                        <a:pt x="35357" y="-339"/>
                        <a:pt x="22583" y="-225"/>
                      </a:cubicBezTo>
                      <a:cubicBezTo>
                        <a:pt x="9810" y="-73"/>
                        <a:pt x="-417" y="10382"/>
                        <a:pt x="-265" y="23118"/>
                      </a:cubicBezTo>
                      <a:cubicBezTo>
                        <a:pt x="-227" y="27908"/>
                        <a:pt x="1294" y="32508"/>
                        <a:pt x="4069" y="36386"/>
                      </a:cubicBezTo>
                      <a:cubicBezTo>
                        <a:pt x="8479" y="42506"/>
                        <a:pt x="15550" y="46080"/>
                        <a:pt x="23078" y="46004"/>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56" name="Freeform: Shape 55">
                  <a:extLst>
                    <a:ext uri="{FF2B5EF4-FFF2-40B4-BE49-F238E27FC236}">
                      <a16:creationId xmlns:a16="http://schemas.microsoft.com/office/drawing/2014/main" id="{87F23243-5857-DC68-BE54-90E087A710A9}"/>
                    </a:ext>
                  </a:extLst>
                </p:cNvPr>
                <p:cNvSpPr/>
                <p:nvPr/>
              </p:nvSpPr>
              <p:spPr>
                <a:xfrm>
                  <a:off x="7496470" y="4517677"/>
                  <a:ext cx="46142" cy="46175"/>
                </a:xfrm>
                <a:custGeom>
                  <a:avLst/>
                  <a:gdLst>
                    <a:gd name="connsiteX0" fmla="*/ 41 w 46142"/>
                    <a:gd name="connsiteY0" fmla="*/ 26523 h 46175"/>
                    <a:gd name="connsiteX1" fmla="*/ 22851 w 46142"/>
                    <a:gd name="connsiteY1" fmla="*/ 45950 h 46175"/>
                    <a:gd name="connsiteX2" fmla="*/ 26653 w 46142"/>
                    <a:gd name="connsiteY2" fmla="*/ 45608 h 46175"/>
                    <a:gd name="connsiteX3" fmla="*/ 45547 w 46142"/>
                    <a:gd name="connsiteY3" fmla="*/ 18996 h 46175"/>
                    <a:gd name="connsiteX4" fmla="*/ 18973 w 46142"/>
                    <a:gd name="connsiteY4" fmla="*/ 102 h 46175"/>
                    <a:gd name="connsiteX5" fmla="*/ 41 w 46142"/>
                    <a:gd name="connsiteY5" fmla="*/ 26600 h 4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42" h="46175">
                      <a:moveTo>
                        <a:pt x="41" y="26523"/>
                      </a:moveTo>
                      <a:cubicBezTo>
                        <a:pt x="1904" y="37701"/>
                        <a:pt x="11522" y="45912"/>
                        <a:pt x="22851" y="45950"/>
                      </a:cubicBezTo>
                      <a:cubicBezTo>
                        <a:pt x="24144" y="45950"/>
                        <a:pt x="25398" y="45836"/>
                        <a:pt x="26653" y="45608"/>
                      </a:cubicBezTo>
                      <a:cubicBezTo>
                        <a:pt x="39237" y="43479"/>
                        <a:pt x="47676" y="31580"/>
                        <a:pt x="45547" y="18996"/>
                      </a:cubicBezTo>
                      <a:cubicBezTo>
                        <a:pt x="43457" y="6451"/>
                        <a:pt x="31519" y="-2027"/>
                        <a:pt x="18973" y="102"/>
                      </a:cubicBezTo>
                      <a:cubicBezTo>
                        <a:pt x="6428" y="2230"/>
                        <a:pt x="-2012" y="14054"/>
                        <a:pt x="41" y="26600"/>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57" name="Freeform: Shape 56">
                  <a:extLst>
                    <a:ext uri="{FF2B5EF4-FFF2-40B4-BE49-F238E27FC236}">
                      <a16:creationId xmlns:a16="http://schemas.microsoft.com/office/drawing/2014/main" id="{BBB9EDAA-73CC-1348-5D59-BE49A0DD5AB1}"/>
                    </a:ext>
                  </a:extLst>
                </p:cNvPr>
                <p:cNvSpPr/>
                <p:nvPr/>
              </p:nvSpPr>
              <p:spPr>
                <a:xfrm>
                  <a:off x="5725752" y="3246522"/>
                  <a:ext cx="46318" cy="46308"/>
                </a:xfrm>
                <a:custGeom>
                  <a:avLst/>
                  <a:gdLst>
                    <a:gd name="connsiteX0" fmla="*/ 45776 w 46318"/>
                    <a:gd name="connsiteY0" fmla="*/ 19471 h 46308"/>
                    <a:gd name="connsiteX1" fmla="*/ 19431 w 46318"/>
                    <a:gd name="connsiteY1" fmla="*/ 37 h 46308"/>
                    <a:gd name="connsiteX2" fmla="*/ 4 w 46318"/>
                    <a:gd name="connsiteY2" fmla="*/ 26390 h 46308"/>
                    <a:gd name="connsiteX3" fmla="*/ 22966 w 46318"/>
                    <a:gd name="connsiteY3" fmla="*/ 46083 h 46308"/>
                    <a:gd name="connsiteX4" fmla="*/ 26768 w 46318"/>
                    <a:gd name="connsiteY4" fmla="*/ 45855 h 46308"/>
                    <a:gd name="connsiteX5" fmla="*/ 45776 w 46318"/>
                    <a:gd name="connsiteY5" fmla="*/ 19471 h 4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18" h="46308">
                      <a:moveTo>
                        <a:pt x="45776" y="19471"/>
                      </a:moveTo>
                      <a:cubicBezTo>
                        <a:pt x="43875" y="6827"/>
                        <a:pt x="32052" y="-1872"/>
                        <a:pt x="19431" y="37"/>
                      </a:cubicBezTo>
                      <a:cubicBezTo>
                        <a:pt x="6771" y="1949"/>
                        <a:pt x="-1935" y="13746"/>
                        <a:pt x="4" y="26390"/>
                      </a:cubicBezTo>
                      <a:cubicBezTo>
                        <a:pt x="1715" y="37742"/>
                        <a:pt x="11485" y="46125"/>
                        <a:pt x="22966" y="46083"/>
                      </a:cubicBezTo>
                      <a:cubicBezTo>
                        <a:pt x="24145" y="46083"/>
                        <a:pt x="25399" y="46083"/>
                        <a:pt x="26768" y="45855"/>
                      </a:cubicBezTo>
                      <a:cubicBezTo>
                        <a:pt x="39237" y="43737"/>
                        <a:pt x="47715" y="31983"/>
                        <a:pt x="45776" y="19471"/>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58" name="Freeform: Shape 57">
                  <a:extLst>
                    <a:ext uri="{FF2B5EF4-FFF2-40B4-BE49-F238E27FC236}">
                      <a16:creationId xmlns:a16="http://schemas.microsoft.com/office/drawing/2014/main" id="{98DB6CE5-B768-3190-C0F2-E695399B8B5C}"/>
                    </a:ext>
                  </a:extLst>
                </p:cNvPr>
                <p:cNvSpPr/>
                <p:nvPr/>
              </p:nvSpPr>
              <p:spPr>
                <a:xfrm>
                  <a:off x="5321100" y="3372280"/>
                  <a:ext cx="46212" cy="46234"/>
                </a:xfrm>
                <a:custGeom>
                  <a:avLst/>
                  <a:gdLst>
                    <a:gd name="connsiteX0" fmla="*/ 43761 w 46212"/>
                    <a:gd name="connsiteY0" fmla="*/ 13048 h 46234"/>
                    <a:gd name="connsiteX1" fmla="*/ 13005 w 46212"/>
                    <a:gd name="connsiteY1" fmla="*/ 1981 h 46234"/>
                    <a:gd name="connsiteX2" fmla="*/ 1942 w 46212"/>
                    <a:gd name="connsiteY2" fmla="*/ 32741 h 46234"/>
                    <a:gd name="connsiteX3" fmla="*/ 22852 w 46212"/>
                    <a:gd name="connsiteY3" fmla="*/ 46008 h 46234"/>
                    <a:gd name="connsiteX4" fmla="*/ 32660 w 46212"/>
                    <a:gd name="connsiteY4" fmla="*/ 43804 h 46234"/>
                    <a:gd name="connsiteX5" fmla="*/ 43761 w 46212"/>
                    <a:gd name="connsiteY5" fmla="*/ 13048 h 4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12" h="46234">
                      <a:moveTo>
                        <a:pt x="43761" y="13048"/>
                      </a:moveTo>
                      <a:cubicBezTo>
                        <a:pt x="38324" y="1498"/>
                        <a:pt x="24562" y="-3455"/>
                        <a:pt x="13005" y="1981"/>
                      </a:cubicBezTo>
                      <a:cubicBezTo>
                        <a:pt x="1448" y="7421"/>
                        <a:pt x="-3494" y="21191"/>
                        <a:pt x="1942" y="32741"/>
                      </a:cubicBezTo>
                      <a:cubicBezTo>
                        <a:pt x="5744" y="40842"/>
                        <a:pt x="13918" y="46008"/>
                        <a:pt x="22852" y="46008"/>
                      </a:cubicBezTo>
                      <a:cubicBezTo>
                        <a:pt x="26235" y="46031"/>
                        <a:pt x="29619" y="45279"/>
                        <a:pt x="32660" y="43804"/>
                      </a:cubicBezTo>
                      <a:cubicBezTo>
                        <a:pt x="44217" y="38363"/>
                        <a:pt x="49159" y="24609"/>
                        <a:pt x="43761" y="13048"/>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59" name="Freeform: Shape 58">
                  <a:extLst>
                    <a:ext uri="{FF2B5EF4-FFF2-40B4-BE49-F238E27FC236}">
                      <a16:creationId xmlns:a16="http://schemas.microsoft.com/office/drawing/2014/main" id="{AD8D648F-13A1-E8F3-838A-6D36F180D029}"/>
                    </a:ext>
                  </a:extLst>
                </p:cNvPr>
                <p:cNvSpPr/>
                <p:nvPr/>
              </p:nvSpPr>
              <p:spPr>
                <a:xfrm>
                  <a:off x="5195780" y="3438243"/>
                  <a:ext cx="46354" cy="46307"/>
                </a:xfrm>
                <a:custGeom>
                  <a:avLst/>
                  <a:gdLst>
                    <a:gd name="connsiteX0" fmla="*/ 42902 w 46354"/>
                    <a:gd name="connsiteY0" fmla="*/ 11296 h 46307"/>
                    <a:gd name="connsiteX1" fmla="*/ 11234 w 46354"/>
                    <a:gd name="connsiteY1" fmla="*/ 2913 h 46307"/>
                    <a:gd name="connsiteX2" fmla="*/ 2871 w 46354"/>
                    <a:gd name="connsiteY2" fmla="*/ 34563 h 46307"/>
                    <a:gd name="connsiteX3" fmla="*/ 22905 w 46354"/>
                    <a:gd name="connsiteY3" fmla="*/ 46082 h 46307"/>
                    <a:gd name="connsiteX4" fmla="*/ 34691 w 46354"/>
                    <a:gd name="connsiteY4" fmla="*/ 42964 h 46307"/>
                    <a:gd name="connsiteX5" fmla="*/ 42902 w 46354"/>
                    <a:gd name="connsiteY5" fmla="*/ 11296 h 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54" h="46307">
                      <a:moveTo>
                        <a:pt x="42902" y="11296"/>
                      </a:moveTo>
                      <a:cubicBezTo>
                        <a:pt x="36478" y="241"/>
                        <a:pt x="22297" y="-3512"/>
                        <a:pt x="11234" y="2913"/>
                      </a:cubicBezTo>
                      <a:cubicBezTo>
                        <a:pt x="209" y="9338"/>
                        <a:pt x="-3554" y="23507"/>
                        <a:pt x="2871" y="34563"/>
                      </a:cubicBezTo>
                      <a:cubicBezTo>
                        <a:pt x="7015" y="41698"/>
                        <a:pt x="14656" y="46082"/>
                        <a:pt x="22905" y="46082"/>
                      </a:cubicBezTo>
                      <a:cubicBezTo>
                        <a:pt x="27050" y="46082"/>
                        <a:pt x="31079" y="45017"/>
                        <a:pt x="34691" y="42964"/>
                      </a:cubicBezTo>
                      <a:cubicBezTo>
                        <a:pt x="45678" y="36479"/>
                        <a:pt x="49366" y="22310"/>
                        <a:pt x="42902" y="11296"/>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60" name="Freeform: Shape 59">
                  <a:extLst>
                    <a:ext uri="{FF2B5EF4-FFF2-40B4-BE49-F238E27FC236}">
                      <a16:creationId xmlns:a16="http://schemas.microsoft.com/office/drawing/2014/main" id="{851ECE9A-4591-55DD-5198-7F95158EF9DC}"/>
                    </a:ext>
                  </a:extLst>
                </p:cNvPr>
                <p:cNvSpPr/>
                <p:nvPr/>
              </p:nvSpPr>
              <p:spPr>
                <a:xfrm>
                  <a:off x="5077180" y="3515658"/>
                  <a:ext cx="46344" cy="46309"/>
                </a:xfrm>
                <a:custGeom>
                  <a:avLst/>
                  <a:gdLst>
                    <a:gd name="connsiteX0" fmla="*/ 41673 w 46344"/>
                    <a:gd name="connsiteY0" fmla="*/ 9383 h 46309"/>
                    <a:gd name="connsiteX1" fmla="*/ 9359 w 46344"/>
                    <a:gd name="connsiteY1" fmla="*/ 4136 h 46309"/>
                    <a:gd name="connsiteX2" fmla="*/ 4112 w 46344"/>
                    <a:gd name="connsiteY2" fmla="*/ 36489 h 46309"/>
                    <a:gd name="connsiteX3" fmla="*/ 36350 w 46344"/>
                    <a:gd name="connsiteY3" fmla="*/ 41773 h 46309"/>
                    <a:gd name="connsiteX4" fmla="*/ 36350 w 46344"/>
                    <a:gd name="connsiteY4" fmla="*/ 41773 h 46309"/>
                    <a:gd name="connsiteX5" fmla="*/ 41787 w 46344"/>
                    <a:gd name="connsiteY5" fmla="*/ 9535 h 46309"/>
                    <a:gd name="connsiteX6" fmla="*/ 41673 w 46344"/>
                    <a:gd name="connsiteY6" fmla="*/ 9383 h 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44" h="46309">
                      <a:moveTo>
                        <a:pt x="41673" y="9383"/>
                      </a:moveTo>
                      <a:cubicBezTo>
                        <a:pt x="34183" y="-996"/>
                        <a:pt x="19737" y="-3315"/>
                        <a:pt x="9359" y="4136"/>
                      </a:cubicBezTo>
                      <a:cubicBezTo>
                        <a:pt x="-1021" y="11626"/>
                        <a:pt x="-3378" y="26110"/>
                        <a:pt x="4112" y="36489"/>
                      </a:cubicBezTo>
                      <a:cubicBezTo>
                        <a:pt x="11563" y="46791"/>
                        <a:pt x="25972" y="49186"/>
                        <a:pt x="36350" y="41773"/>
                      </a:cubicBezTo>
                      <a:lnTo>
                        <a:pt x="36350" y="41773"/>
                      </a:lnTo>
                      <a:cubicBezTo>
                        <a:pt x="46767" y="34360"/>
                        <a:pt x="49200" y="19952"/>
                        <a:pt x="41787" y="9535"/>
                      </a:cubicBezTo>
                      <a:cubicBezTo>
                        <a:pt x="41749" y="9497"/>
                        <a:pt x="41711" y="9421"/>
                        <a:pt x="41673" y="9383"/>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61" name="Freeform: Shape 60">
                  <a:extLst>
                    <a:ext uri="{FF2B5EF4-FFF2-40B4-BE49-F238E27FC236}">
                      <a16:creationId xmlns:a16="http://schemas.microsoft.com/office/drawing/2014/main" id="{2B2958F9-4AB1-C2EB-E938-3DE97C0E49BF}"/>
                    </a:ext>
                  </a:extLst>
                </p:cNvPr>
                <p:cNvSpPr/>
                <p:nvPr/>
              </p:nvSpPr>
              <p:spPr>
                <a:xfrm>
                  <a:off x="5587006" y="3274921"/>
                  <a:ext cx="46518" cy="47221"/>
                </a:xfrm>
                <a:custGeom>
                  <a:avLst/>
                  <a:gdLst>
                    <a:gd name="connsiteX0" fmla="*/ 45494 w 46518"/>
                    <a:gd name="connsiteY0" fmla="*/ 18254 h 47221"/>
                    <a:gd name="connsiteX1" fmla="*/ 18198 w 46518"/>
                    <a:gd name="connsiteY1" fmla="*/ 249 h 47221"/>
                    <a:gd name="connsiteX2" fmla="*/ 216 w 46518"/>
                    <a:gd name="connsiteY2" fmla="*/ 27534 h 47221"/>
                    <a:gd name="connsiteX3" fmla="*/ 748 w 46518"/>
                    <a:gd name="connsiteY3" fmla="*/ 29659 h 47221"/>
                    <a:gd name="connsiteX4" fmla="*/ 23064 w 46518"/>
                    <a:gd name="connsiteY4" fmla="*/ 46995 h 47221"/>
                    <a:gd name="connsiteX5" fmla="*/ 28957 w 46518"/>
                    <a:gd name="connsiteY5" fmla="*/ 46197 h 47221"/>
                    <a:gd name="connsiteX6" fmla="*/ 45570 w 46518"/>
                    <a:gd name="connsiteY6" fmla="*/ 18543 h 47221"/>
                    <a:gd name="connsiteX7" fmla="*/ 45494 w 46518"/>
                    <a:gd name="connsiteY7" fmla="*/ 18254 h 4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8" h="47221">
                      <a:moveTo>
                        <a:pt x="45494" y="18254"/>
                      </a:moveTo>
                      <a:cubicBezTo>
                        <a:pt x="42947" y="5747"/>
                        <a:pt x="30706" y="-2313"/>
                        <a:pt x="18198" y="249"/>
                      </a:cubicBezTo>
                      <a:cubicBezTo>
                        <a:pt x="5690" y="2812"/>
                        <a:pt x="-2369" y="15027"/>
                        <a:pt x="216" y="27534"/>
                      </a:cubicBezTo>
                      <a:cubicBezTo>
                        <a:pt x="368" y="28253"/>
                        <a:pt x="520" y="28960"/>
                        <a:pt x="748" y="29659"/>
                      </a:cubicBezTo>
                      <a:cubicBezTo>
                        <a:pt x="3371" y="39856"/>
                        <a:pt x="12534" y="46991"/>
                        <a:pt x="23064" y="46995"/>
                      </a:cubicBezTo>
                      <a:cubicBezTo>
                        <a:pt x="25041" y="47006"/>
                        <a:pt x="27056" y="46740"/>
                        <a:pt x="28957" y="46197"/>
                      </a:cubicBezTo>
                      <a:cubicBezTo>
                        <a:pt x="41199" y="43148"/>
                        <a:pt x="48612" y="30766"/>
                        <a:pt x="45570" y="18543"/>
                      </a:cubicBezTo>
                      <a:cubicBezTo>
                        <a:pt x="45532" y="18448"/>
                        <a:pt x="45532" y="18349"/>
                        <a:pt x="45494" y="18254"/>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62" name="Freeform: Shape 61">
                  <a:extLst>
                    <a:ext uri="{FF2B5EF4-FFF2-40B4-BE49-F238E27FC236}">
                      <a16:creationId xmlns:a16="http://schemas.microsoft.com/office/drawing/2014/main" id="{EC93EBD9-24ED-7450-982C-622EC6C3E5AB}"/>
                    </a:ext>
                  </a:extLst>
                </p:cNvPr>
                <p:cNvSpPr/>
                <p:nvPr/>
              </p:nvSpPr>
              <p:spPr>
                <a:xfrm>
                  <a:off x="5451982" y="3317904"/>
                  <a:ext cx="46251" cy="46209"/>
                </a:xfrm>
                <a:custGeom>
                  <a:avLst/>
                  <a:gdLst>
                    <a:gd name="connsiteX0" fmla="*/ 44607 w 46251"/>
                    <a:gd name="connsiteY0" fmla="*/ 15036 h 46209"/>
                    <a:gd name="connsiteX1" fmla="*/ 14992 w 46251"/>
                    <a:gd name="connsiteY1" fmla="*/ 1160 h 46209"/>
                    <a:gd name="connsiteX2" fmla="*/ 1115 w 46251"/>
                    <a:gd name="connsiteY2" fmla="*/ 30776 h 46209"/>
                    <a:gd name="connsiteX3" fmla="*/ 22861 w 46251"/>
                    <a:gd name="connsiteY3" fmla="*/ 45982 h 46209"/>
                    <a:gd name="connsiteX4" fmla="*/ 30731 w 46251"/>
                    <a:gd name="connsiteY4" fmla="*/ 44614 h 46209"/>
                    <a:gd name="connsiteX5" fmla="*/ 44607 w 46251"/>
                    <a:gd name="connsiteY5" fmla="*/ 15036 h 4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51" h="46209">
                      <a:moveTo>
                        <a:pt x="44607" y="15036"/>
                      </a:moveTo>
                      <a:cubicBezTo>
                        <a:pt x="40273" y="3027"/>
                        <a:pt x="27005" y="-3185"/>
                        <a:pt x="14992" y="1160"/>
                      </a:cubicBezTo>
                      <a:cubicBezTo>
                        <a:pt x="2978" y="5506"/>
                        <a:pt x="-3219" y="18766"/>
                        <a:pt x="1115" y="30776"/>
                      </a:cubicBezTo>
                      <a:cubicBezTo>
                        <a:pt x="4423" y="39938"/>
                        <a:pt x="13129" y="46028"/>
                        <a:pt x="22861" y="45982"/>
                      </a:cubicBezTo>
                      <a:cubicBezTo>
                        <a:pt x="25561" y="46017"/>
                        <a:pt x="28222" y="45553"/>
                        <a:pt x="30731" y="44614"/>
                      </a:cubicBezTo>
                      <a:cubicBezTo>
                        <a:pt x="42706" y="40272"/>
                        <a:pt x="48941" y="27035"/>
                        <a:pt x="44607" y="15036"/>
                      </a:cubicBezTo>
                      <a:close/>
                    </a:path>
                  </a:pathLst>
                </a:custGeom>
                <a:solidFill>
                  <a:schemeClr val="bg2">
                    <a:lumMod val="50000"/>
                  </a:schemeClr>
                </a:solidFill>
                <a:ln w="3801" cap="flat">
                  <a:noFill/>
                  <a:prstDash val="solid"/>
                  <a:miter/>
                </a:ln>
              </p:spPr>
              <p:txBody>
                <a:bodyPr rtlCol="0" anchor="ctr"/>
                <a:lstStyle/>
                <a:p>
                  <a:endParaRPr lang="en-IN" sz="1350"/>
                </a:p>
              </p:txBody>
            </p:sp>
            <p:sp>
              <p:nvSpPr>
                <p:cNvPr id="63" name="Freeform: Shape 62">
                  <a:extLst>
                    <a:ext uri="{FF2B5EF4-FFF2-40B4-BE49-F238E27FC236}">
                      <a16:creationId xmlns:a16="http://schemas.microsoft.com/office/drawing/2014/main" id="{DADFEF7D-6FF8-774E-5BD6-7CA5F5913BC5}"/>
                    </a:ext>
                  </a:extLst>
                </p:cNvPr>
                <p:cNvSpPr/>
                <p:nvPr/>
              </p:nvSpPr>
              <p:spPr>
                <a:xfrm>
                  <a:off x="5878128" y="3129015"/>
                  <a:ext cx="241560" cy="241559"/>
                </a:xfrm>
                <a:custGeom>
                  <a:avLst/>
                  <a:gdLst>
                    <a:gd name="connsiteX0" fmla="*/ 120513 w 241560"/>
                    <a:gd name="connsiteY0" fmla="*/ 241334 h 241559"/>
                    <a:gd name="connsiteX1" fmla="*/ -267 w 241560"/>
                    <a:gd name="connsiteY1" fmla="*/ 120554 h 241559"/>
                    <a:gd name="connsiteX2" fmla="*/ 120513 w 241560"/>
                    <a:gd name="connsiteY2" fmla="*/ -226 h 241559"/>
                    <a:gd name="connsiteX3" fmla="*/ 241294 w 241560"/>
                    <a:gd name="connsiteY3" fmla="*/ 120554 h 241559"/>
                    <a:gd name="connsiteX4" fmla="*/ 120513 w 241560"/>
                    <a:gd name="connsiteY4" fmla="*/ 241334 h 241559"/>
                    <a:gd name="connsiteX5" fmla="*/ 120513 w 241560"/>
                    <a:gd name="connsiteY5" fmla="*/ 22927 h 241559"/>
                    <a:gd name="connsiteX6" fmla="*/ 22924 w 241560"/>
                    <a:gd name="connsiteY6" fmla="*/ 120592 h 241559"/>
                    <a:gd name="connsiteX7" fmla="*/ 120590 w 241560"/>
                    <a:gd name="connsiteY7" fmla="*/ 218182 h 241559"/>
                    <a:gd name="connsiteX8" fmla="*/ 218179 w 241560"/>
                    <a:gd name="connsiteY8" fmla="*/ 120554 h 241559"/>
                    <a:gd name="connsiteX9" fmla="*/ 120513 w 241560"/>
                    <a:gd name="connsiteY9" fmla="*/ 22927 h 24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560" h="241559">
                      <a:moveTo>
                        <a:pt x="120513" y="241334"/>
                      </a:moveTo>
                      <a:cubicBezTo>
                        <a:pt x="53794" y="241334"/>
                        <a:pt x="-267" y="187259"/>
                        <a:pt x="-267" y="120554"/>
                      </a:cubicBezTo>
                      <a:cubicBezTo>
                        <a:pt x="-267" y="53850"/>
                        <a:pt x="53794" y="-226"/>
                        <a:pt x="120513" y="-226"/>
                      </a:cubicBezTo>
                      <a:cubicBezTo>
                        <a:pt x="187233" y="-226"/>
                        <a:pt x="241294" y="53850"/>
                        <a:pt x="241294" y="120554"/>
                      </a:cubicBezTo>
                      <a:cubicBezTo>
                        <a:pt x="241217" y="187225"/>
                        <a:pt x="187195" y="241251"/>
                        <a:pt x="120513" y="241334"/>
                      </a:cubicBezTo>
                      <a:close/>
                      <a:moveTo>
                        <a:pt x="120513" y="22927"/>
                      </a:moveTo>
                      <a:cubicBezTo>
                        <a:pt x="66606" y="22946"/>
                        <a:pt x="22886" y="66673"/>
                        <a:pt x="22924" y="120592"/>
                      </a:cubicBezTo>
                      <a:cubicBezTo>
                        <a:pt x="22962" y="174512"/>
                        <a:pt x="66681" y="218205"/>
                        <a:pt x="120590" y="218182"/>
                      </a:cubicBezTo>
                      <a:cubicBezTo>
                        <a:pt x="174498" y="218159"/>
                        <a:pt x="218179" y="174458"/>
                        <a:pt x="218179" y="120554"/>
                      </a:cubicBezTo>
                      <a:cubicBezTo>
                        <a:pt x="218103" y="66646"/>
                        <a:pt x="174422" y="22968"/>
                        <a:pt x="120513" y="22927"/>
                      </a:cubicBezTo>
                      <a:close/>
                    </a:path>
                  </a:pathLst>
                </a:custGeom>
                <a:solidFill>
                  <a:schemeClr val="accent3"/>
                </a:solidFill>
                <a:ln w="3801" cap="flat">
                  <a:noFill/>
                  <a:prstDash val="solid"/>
                  <a:miter/>
                </a:ln>
              </p:spPr>
              <p:txBody>
                <a:bodyPr rtlCol="0" anchor="ctr"/>
                <a:lstStyle/>
                <a:p>
                  <a:endParaRPr lang="en-IN" sz="1350"/>
                </a:p>
              </p:txBody>
            </p:sp>
            <p:sp>
              <p:nvSpPr>
                <p:cNvPr id="64" name="Freeform: Shape 63">
                  <a:extLst>
                    <a:ext uri="{FF2B5EF4-FFF2-40B4-BE49-F238E27FC236}">
                      <a16:creationId xmlns:a16="http://schemas.microsoft.com/office/drawing/2014/main" id="{643F51CA-235B-8749-4AF0-B17EC7CD59A4}"/>
                    </a:ext>
                  </a:extLst>
                </p:cNvPr>
                <p:cNvSpPr/>
                <p:nvPr/>
              </p:nvSpPr>
              <p:spPr>
                <a:xfrm>
                  <a:off x="5935648" y="3186535"/>
                  <a:ext cx="126520" cy="126520"/>
                </a:xfrm>
                <a:custGeom>
                  <a:avLst/>
                  <a:gdLst>
                    <a:gd name="connsiteX0" fmla="*/ 126521 w 126520"/>
                    <a:gd name="connsiteY0" fmla="*/ 63260 h 126520"/>
                    <a:gd name="connsiteX1" fmla="*/ 63260 w 126520"/>
                    <a:gd name="connsiteY1" fmla="*/ 126521 h 126520"/>
                    <a:gd name="connsiteX2" fmla="*/ 0 w 126520"/>
                    <a:gd name="connsiteY2" fmla="*/ 63260 h 126520"/>
                    <a:gd name="connsiteX3" fmla="*/ 63260 w 126520"/>
                    <a:gd name="connsiteY3" fmla="*/ 0 h 126520"/>
                    <a:gd name="connsiteX4" fmla="*/ 126521 w 126520"/>
                    <a:gd name="connsiteY4" fmla="*/ 63260 h 12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20" h="126520">
                      <a:moveTo>
                        <a:pt x="126521" y="63260"/>
                      </a:moveTo>
                      <a:cubicBezTo>
                        <a:pt x="126521" y="98198"/>
                        <a:pt x="98198" y="126521"/>
                        <a:pt x="63260" y="126521"/>
                      </a:cubicBezTo>
                      <a:cubicBezTo>
                        <a:pt x="28322" y="126521"/>
                        <a:pt x="0" y="98198"/>
                        <a:pt x="0" y="63260"/>
                      </a:cubicBezTo>
                      <a:cubicBezTo>
                        <a:pt x="0" y="28323"/>
                        <a:pt x="28322" y="0"/>
                        <a:pt x="63260" y="0"/>
                      </a:cubicBezTo>
                      <a:cubicBezTo>
                        <a:pt x="98198" y="0"/>
                        <a:pt x="126521" y="28323"/>
                        <a:pt x="126521" y="63260"/>
                      </a:cubicBezTo>
                      <a:close/>
                    </a:path>
                  </a:pathLst>
                </a:custGeom>
                <a:solidFill>
                  <a:schemeClr val="accent3"/>
                </a:solidFill>
                <a:ln w="3801" cap="flat">
                  <a:solidFill>
                    <a:schemeClr val="accent3"/>
                  </a:solidFill>
                  <a:prstDash val="solid"/>
                  <a:miter/>
                </a:ln>
              </p:spPr>
              <p:txBody>
                <a:bodyPr rtlCol="0" anchor="ctr"/>
                <a:lstStyle/>
                <a:p>
                  <a:endParaRPr lang="en-IN" sz="1350"/>
                </a:p>
              </p:txBody>
            </p:sp>
            <p:sp>
              <p:nvSpPr>
                <p:cNvPr id="67" name="Freeform: Shape 66">
                  <a:extLst>
                    <a:ext uri="{FF2B5EF4-FFF2-40B4-BE49-F238E27FC236}">
                      <a16:creationId xmlns:a16="http://schemas.microsoft.com/office/drawing/2014/main" id="{895A53A9-F72C-45C4-EF8E-E3B14DE4A0EC}"/>
                    </a:ext>
                  </a:extLst>
                </p:cNvPr>
                <p:cNvSpPr/>
                <p:nvPr/>
              </p:nvSpPr>
              <p:spPr>
                <a:xfrm>
                  <a:off x="4788599" y="3580315"/>
                  <a:ext cx="241545" cy="241484"/>
                </a:xfrm>
                <a:custGeom>
                  <a:avLst/>
                  <a:gdLst>
                    <a:gd name="connsiteX0" fmla="*/ 120513 w 241545"/>
                    <a:gd name="connsiteY0" fmla="*/ 241258 h 241484"/>
                    <a:gd name="connsiteX1" fmla="*/ -267 w 241545"/>
                    <a:gd name="connsiteY1" fmla="*/ 120554 h 241484"/>
                    <a:gd name="connsiteX2" fmla="*/ 120475 w 241545"/>
                    <a:gd name="connsiteY2" fmla="*/ -226 h 241484"/>
                    <a:gd name="connsiteX3" fmla="*/ 205899 w 241545"/>
                    <a:gd name="connsiteY3" fmla="*/ 35168 h 241484"/>
                    <a:gd name="connsiteX4" fmla="*/ 205899 w 241545"/>
                    <a:gd name="connsiteY4" fmla="*/ 35168 h 241484"/>
                    <a:gd name="connsiteX5" fmla="*/ 205976 w 241545"/>
                    <a:gd name="connsiteY5" fmla="*/ 205864 h 241484"/>
                    <a:gd name="connsiteX6" fmla="*/ 120513 w 241545"/>
                    <a:gd name="connsiteY6" fmla="*/ 241258 h 241484"/>
                    <a:gd name="connsiteX7" fmla="*/ 120513 w 241545"/>
                    <a:gd name="connsiteY7" fmla="*/ 22965 h 241484"/>
                    <a:gd name="connsiteX8" fmla="*/ 23000 w 241545"/>
                    <a:gd name="connsiteY8" fmla="*/ 120630 h 241484"/>
                    <a:gd name="connsiteX9" fmla="*/ 120628 w 241545"/>
                    <a:gd name="connsiteY9" fmla="*/ 218144 h 241484"/>
                    <a:gd name="connsiteX10" fmla="*/ 218179 w 241545"/>
                    <a:gd name="connsiteY10" fmla="*/ 120478 h 241484"/>
                    <a:gd name="connsiteX11" fmla="*/ 189552 w 241545"/>
                    <a:gd name="connsiteY11" fmla="*/ 51515 h 241484"/>
                    <a:gd name="connsiteX12" fmla="*/ 120513 w 241545"/>
                    <a:gd name="connsiteY12" fmla="*/ 22965 h 24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545" h="241484">
                      <a:moveTo>
                        <a:pt x="120513" y="241258"/>
                      </a:moveTo>
                      <a:cubicBezTo>
                        <a:pt x="53832" y="241258"/>
                        <a:pt x="-229" y="187236"/>
                        <a:pt x="-267" y="120554"/>
                      </a:cubicBezTo>
                      <a:cubicBezTo>
                        <a:pt x="-267" y="53834"/>
                        <a:pt x="53793" y="-226"/>
                        <a:pt x="120475" y="-226"/>
                      </a:cubicBezTo>
                      <a:cubicBezTo>
                        <a:pt x="152524" y="-226"/>
                        <a:pt x="183241" y="12510"/>
                        <a:pt x="205899" y="35168"/>
                      </a:cubicBezTo>
                      <a:lnTo>
                        <a:pt x="205899" y="35168"/>
                      </a:lnTo>
                      <a:cubicBezTo>
                        <a:pt x="253041" y="82271"/>
                        <a:pt x="253079" y="158724"/>
                        <a:pt x="205976" y="205864"/>
                      </a:cubicBezTo>
                      <a:cubicBezTo>
                        <a:pt x="183318" y="228561"/>
                        <a:pt x="152562" y="241296"/>
                        <a:pt x="120513" y="241258"/>
                      </a:cubicBezTo>
                      <a:close/>
                      <a:moveTo>
                        <a:pt x="120513" y="22965"/>
                      </a:moveTo>
                      <a:cubicBezTo>
                        <a:pt x="66605" y="23003"/>
                        <a:pt x="22962" y="66722"/>
                        <a:pt x="23000" y="120630"/>
                      </a:cubicBezTo>
                      <a:cubicBezTo>
                        <a:pt x="23038" y="174500"/>
                        <a:pt x="66757" y="218182"/>
                        <a:pt x="120628" y="218144"/>
                      </a:cubicBezTo>
                      <a:cubicBezTo>
                        <a:pt x="174535" y="218106"/>
                        <a:pt x="218217" y="174387"/>
                        <a:pt x="218179" y="120478"/>
                      </a:cubicBezTo>
                      <a:cubicBezTo>
                        <a:pt x="218141" y="94627"/>
                        <a:pt x="207876" y="69802"/>
                        <a:pt x="189552" y="51515"/>
                      </a:cubicBezTo>
                      <a:cubicBezTo>
                        <a:pt x="171266" y="33191"/>
                        <a:pt x="146403" y="22889"/>
                        <a:pt x="120513" y="22965"/>
                      </a:cubicBezTo>
                      <a:close/>
                    </a:path>
                  </a:pathLst>
                </a:custGeom>
                <a:solidFill>
                  <a:schemeClr val="accent4"/>
                </a:solidFill>
                <a:ln w="3801" cap="flat">
                  <a:solidFill>
                    <a:srgbClr val="70AD47"/>
                  </a:solidFill>
                  <a:prstDash val="solid"/>
                  <a:miter/>
                </a:ln>
              </p:spPr>
              <p:txBody>
                <a:bodyPr rtlCol="0" anchor="ctr"/>
                <a:lstStyle/>
                <a:p>
                  <a:endParaRPr lang="en-IN" sz="1350"/>
                </a:p>
              </p:txBody>
            </p:sp>
            <p:sp>
              <p:nvSpPr>
                <p:cNvPr id="68" name="Freeform: Shape 67">
                  <a:extLst>
                    <a:ext uri="{FF2B5EF4-FFF2-40B4-BE49-F238E27FC236}">
                      <a16:creationId xmlns:a16="http://schemas.microsoft.com/office/drawing/2014/main" id="{185C9611-DDC6-A1A3-921B-B70AA58A3C1B}"/>
                    </a:ext>
                  </a:extLst>
                </p:cNvPr>
                <p:cNvSpPr/>
                <p:nvPr/>
              </p:nvSpPr>
              <p:spPr>
                <a:xfrm>
                  <a:off x="4846119" y="3637835"/>
                  <a:ext cx="126520" cy="126520"/>
                </a:xfrm>
                <a:custGeom>
                  <a:avLst/>
                  <a:gdLst>
                    <a:gd name="connsiteX0" fmla="*/ 126521 w 126520"/>
                    <a:gd name="connsiteY0" fmla="*/ 63260 h 126520"/>
                    <a:gd name="connsiteX1" fmla="*/ 63260 w 126520"/>
                    <a:gd name="connsiteY1" fmla="*/ 126521 h 126520"/>
                    <a:gd name="connsiteX2" fmla="*/ 0 w 126520"/>
                    <a:gd name="connsiteY2" fmla="*/ 63260 h 126520"/>
                    <a:gd name="connsiteX3" fmla="*/ 63260 w 126520"/>
                    <a:gd name="connsiteY3" fmla="*/ 0 h 126520"/>
                    <a:gd name="connsiteX4" fmla="*/ 126521 w 126520"/>
                    <a:gd name="connsiteY4" fmla="*/ 63260 h 12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20" h="126520">
                      <a:moveTo>
                        <a:pt x="126521" y="63260"/>
                      </a:moveTo>
                      <a:cubicBezTo>
                        <a:pt x="126521" y="98198"/>
                        <a:pt x="98198" y="126521"/>
                        <a:pt x="63260" y="126521"/>
                      </a:cubicBezTo>
                      <a:cubicBezTo>
                        <a:pt x="28323" y="126521"/>
                        <a:pt x="0" y="98198"/>
                        <a:pt x="0" y="63260"/>
                      </a:cubicBezTo>
                      <a:cubicBezTo>
                        <a:pt x="0" y="28323"/>
                        <a:pt x="28323" y="0"/>
                        <a:pt x="63260" y="0"/>
                      </a:cubicBezTo>
                      <a:cubicBezTo>
                        <a:pt x="98198" y="0"/>
                        <a:pt x="126521" y="28323"/>
                        <a:pt x="126521" y="63260"/>
                      </a:cubicBezTo>
                      <a:close/>
                    </a:path>
                  </a:pathLst>
                </a:custGeom>
                <a:solidFill>
                  <a:srgbClr val="70AD47"/>
                </a:solidFill>
                <a:ln w="3801" cap="flat">
                  <a:solidFill>
                    <a:srgbClr val="70AD47"/>
                  </a:solidFill>
                  <a:prstDash val="solid"/>
                  <a:miter/>
                </a:ln>
              </p:spPr>
              <p:txBody>
                <a:bodyPr rtlCol="0" anchor="ctr"/>
                <a:lstStyle/>
                <a:p>
                  <a:endParaRPr lang="en-IN" sz="1350"/>
                </a:p>
              </p:txBody>
            </p:sp>
            <p:sp>
              <p:nvSpPr>
                <p:cNvPr id="71" name="Freeform: Shape 70">
                  <a:extLst>
                    <a:ext uri="{FF2B5EF4-FFF2-40B4-BE49-F238E27FC236}">
                      <a16:creationId xmlns:a16="http://schemas.microsoft.com/office/drawing/2014/main" id="{55FDBBFB-F1CA-D564-954E-B448BFD193FE}"/>
                    </a:ext>
                  </a:extLst>
                </p:cNvPr>
                <p:cNvSpPr/>
                <p:nvPr/>
              </p:nvSpPr>
              <p:spPr>
                <a:xfrm>
                  <a:off x="4337262" y="4669882"/>
                  <a:ext cx="241559" cy="241560"/>
                </a:xfrm>
                <a:custGeom>
                  <a:avLst/>
                  <a:gdLst>
                    <a:gd name="connsiteX0" fmla="*/ 120551 w 241559"/>
                    <a:gd name="connsiteY0" fmla="*/ 241334 h 241560"/>
                    <a:gd name="connsiteX1" fmla="*/ -267 w 241559"/>
                    <a:gd name="connsiteY1" fmla="*/ 120592 h 241560"/>
                    <a:gd name="connsiteX2" fmla="*/ 120475 w 241559"/>
                    <a:gd name="connsiteY2" fmla="*/ -226 h 241560"/>
                    <a:gd name="connsiteX3" fmla="*/ 241293 w 241559"/>
                    <a:gd name="connsiteY3" fmla="*/ 120516 h 241560"/>
                    <a:gd name="connsiteX4" fmla="*/ 241293 w 241559"/>
                    <a:gd name="connsiteY4" fmla="*/ 120554 h 241560"/>
                    <a:gd name="connsiteX5" fmla="*/ 120551 w 241559"/>
                    <a:gd name="connsiteY5" fmla="*/ 241334 h 241560"/>
                    <a:gd name="connsiteX6" fmla="*/ 120551 w 241559"/>
                    <a:gd name="connsiteY6" fmla="*/ 22889 h 241560"/>
                    <a:gd name="connsiteX7" fmla="*/ 22848 w 241559"/>
                    <a:gd name="connsiteY7" fmla="*/ 120516 h 241560"/>
                    <a:gd name="connsiteX8" fmla="*/ 120475 w 241559"/>
                    <a:gd name="connsiteY8" fmla="*/ 218220 h 241560"/>
                    <a:gd name="connsiteX9" fmla="*/ 218179 w 241559"/>
                    <a:gd name="connsiteY9" fmla="*/ 120592 h 241560"/>
                    <a:gd name="connsiteX10" fmla="*/ 218179 w 241559"/>
                    <a:gd name="connsiteY10" fmla="*/ 120554 h 241560"/>
                    <a:gd name="connsiteX11" fmla="*/ 120551 w 241559"/>
                    <a:gd name="connsiteY11" fmla="*/ 22889 h 24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559" h="241560">
                      <a:moveTo>
                        <a:pt x="120551" y="241334"/>
                      </a:moveTo>
                      <a:cubicBezTo>
                        <a:pt x="53847" y="241373"/>
                        <a:pt x="-244" y="187312"/>
                        <a:pt x="-267" y="120592"/>
                      </a:cubicBezTo>
                      <a:cubicBezTo>
                        <a:pt x="-286" y="53873"/>
                        <a:pt x="53771" y="-188"/>
                        <a:pt x="120475" y="-226"/>
                      </a:cubicBezTo>
                      <a:cubicBezTo>
                        <a:pt x="187180" y="-264"/>
                        <a:pt x="241255" y="53797"/>
                        <a:pt x="241293" y="120516"/>
                      </a:cubicBezTo>
                      <a:cubicBezTo>
                        <a:pt x="241293" y="120516"/>
                        <a:pt x="241293" y="120554"/>
                        <a:pt x="241293" y="120554"/>
                      </a:cubicBezTo>
                      <a:cubicBezTo>
                        <a:pt x="241217" y="187198"/>
                        <a:pt x="187207" y="241220"/>
                        <a:pt x="120551" y="241334"/>
                      </a:cubicBezTo>
                      <a:close/>
                      <a:moveTo>
                        <a:pt x="120551" y="22889"/>
                      </a:moveTo>
                      <a:cubicBezTo>
                        <a:pt x="66613" y="22851"/>
                        <a:pt x="22871" y="66570"/>
                        <a:pt x="22848" y="120516"/>
                      </a:cubicBezTo>
                      <a:cubicBezTo>
                        <a:pt x="22825" y="174463"/>
                        <a:pt x="66537" y="218182"/>
                        <a:pt x="120475" y="218220"/>
                      </a:cubicBezTo>
                      <a:cubicBezTo>
                        <a:pt x="174414" y="218258"/>
                        <a:pt x="218141" y="174539"/>
                        <a:pt x="218179" y="120592"/>
                      </a:cubicBezTo>
                      <a:cubicBezTo>
                        <a:pt x="218179" y="120592"/>
                        <a:pt x="218179" y="120554"/>
                        <a:pt x="218179" y="120554"/>
                      </a:cubicBezTo>
                      <a:cubicBezTo>
                        <a:pt x="218141" y="66647"/>
                        <a:pt x="174459" y="22965"/>
                        <a:pt x="120551" y="22889"/>
                      </a:cubicBezTo>
                      <a:close/>
                    </a:path>
                  </a:pathLst>
                </a:custGeom>
                <a:solidFill>
                  <a:srgbClr val="903060"/>
                </a:solidFill>
                <a:ln w="3801" cap="flat">
                  <a:noFill/>
                  <a:prstDash val="solid"/>
                  <a:miter/>
                </a:ln>
              </p:spPr>
              <p:txBody>
                <a:bodyPr rtlCol="0" anchor="ctr"/>
                <a:lstStyle/>
                <a:p>
                  <a:endParaRPr lang="en-IN" sz="1350"/>
                </a:p>
              </p:txBody>
            </p:sp>
            <p:sp>
              <p:nvSpPr>
                <p:cNvPr id="72" name="Freeform: Shape 71">
                  <a:extLst>
                    <a:ext uri="{FF2B5EF4-FFF2-40B4-BE49-F238E27FC236}">
                      <a16:creationId xmlns:a16="http://schemas.microsoft.com/office/drawing/2014/main" id="{011C20F8-3795-31DC-BCDC-22FF2EB003BC}"/>
                    </a:ext>
                  </a:extLst>
                </p:cNvPr>
                <p:cNvSpPr/>
                <p:nvPr/>
              </p:nvSpPr>
              <p:spPr>
                <a:xfrm>
                  <a:off x="4394781" y="4727402"/>
                  <a:ext cx="126520" cy="126520"/>
                </a:xfrm>
                <a:custGeom>
                  <a:avLst/>
                  <a:gdLst>
                    <a:gd name="connsiteX0" fmla="*/ 126520 w 126520"/>
                    <a:gd name="connsiteY0" fmla="*/ 63260 h 126520"/>
                    <a:gd name="connsiteX1" fmla="*/ 63260 w 126520"/>
                    <a:gd name="connsiteY1" fmla="*/ 126521 h 126520"/>
                    <a:gd name="connsiteX2" fmla="*/ 0 w 126520"/>
                    <a:gd name="connsiteY2" fmla="*/ 63260 h 126520"/>
                    <a:gd name="connsiteX3" fmla="*/ 63260 w 126520"/>
                    <a:gd name="connsiteY3" fmla="*/ 0 h 126520"/>
                    <a:gd name="connsiteX4" fmla="*/ 126520 w 126520"/>
                    <a:gd name="connsiteY4" fmla="*/ 63260 h 12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20" h="126520">
                      <a:moveTo>
                        <a:pt x="126520" y="63260"/>
                      </a:moveTo>
                      <a:cubicBezTo>
                        <a:pt x="126520" y="98198"/>
                        <a:pt x="98198" y="126521"/>
                        <a:pt x="63260" y="126521"/>
                      </a:cubicBezTo>
                      <a:cubicBezTo>
                        <a:pt x="28323" y="126521"/>
                        <a:pt x="0" y="98198"/>
                        <a:pt x="0" y="63260"/>
                      </a:cubicBezTo>
                      <a:cubicBezTo>
                        <a:pt x="0" y="28322"/>
                        <a:pt x="28323" y="0"/>
                        <a:pt x="63260" y="0"/>
                      </a:cubicBezTo>
                      <a:cubicBezTo>
                        <a:pt x="98198" y="0"/>
                        <a:pt x="126520" y="28322"/>
                        <a:pt x="126520" y="63260"/>
                      </a:cubicBezTo>
                      <a:close/>
                    </a:path>
                  </a:pathLst>
                </a:custGeom>
                <a:solidFill>
                  <a:srgbClr val="903060"/>
                </a:solidFill>
                <a:ln w="3801" cap="flat">
                  <a:noFill/>
                  <a:prstDash val="solid"/>
                  <a:miter/>
                </a:ln>
              </p:spPr>
              <p:txBody>
                <a:bodyPr rtlCol="0" anchor="ctr"/>
                <a:lstStyle/>
                <a:p>
                  <a:endParaRPr lang="en-IN" sz="1350"/>
                </a:p>
              </p:txBody>
            </p:sp>
            <p:sp>
              <p:nvSpPr>
                <p:cNvPr id="75" name="Freeform: Shape 74">
                  <a:extLst>
                    <a:ext uri="{FF2B5EF4-FFF2-40B4-BE49-F238E27FC236}">
                      <a16:creationId xmlns:a16="http://schemas.microsoft.com/office/drawing/2014/main" id="{FBAE6386-58E5-B4EF-9F02-31D5EC945BC1}"/>
                    </a:ext>
                  </a:extLst>
                </p:cNvPr>
                <p:cNvSpPr/>
                <p:nvPr/>
              </p:nvSpPr>
              <p:spPr>
                <a:xfrm>
                  <a:off x="6967847" y="3580391"/>
                  <a:ext cx="241407" cy="241408"/>
                </a:xfrm>
                <a:custGeom>
                  <a:avLst/>
                  <a:gdLst>
                    <a:gd name="connsiteX0" fmla="*/ 120361 w 241407"/>
                    <a:gd name="connsiteY0" fmla="*/ 241182 h 241408"/>
                    <a:gd name="connsiteX1" fmla="*/ -267 w 241407"/>
                    <a:gd name="connsiteY1" fmla="*/ 120402 h 241408"/>
                    <a:gd name="connsiteX2" fmla="*/ 120513 w 241407"/>
                    <a:gd name="connsiteY2" fmla="*/ -226 h 241408"/>
                    <a:gd name="connsiteX3" fmla="*/ 241141 w 241407"/>
                    <a:gd name="connsiteY3" fmla="*/ 120554 h 241408"/>
                    <a:gd name="connsiteX4" fmla="*/ 205748 w 241407"/>
                    <a:gd name="connsiteY4" fmla="*/ 205864 h 241408"/>
                    <a:gd name="connsiteX5" fmla="*/ 120361 w 241407"/>
                    <a:gd name="connsiteY5" fmla="*/ 241182 h 241408"/>
                    <a:gd name="connsiteX6" fmla="*/ 120361 w 241407"/>
                    <a:gd name="connsiteY6" fmla="*/ 22888 h 241408"/>
                    <a:gd name="connsiteX7" fmla="*/ 22848 w 241407"/>
                    <a:gd name="connsiteY7" fmla="*/ 120554 h 241408"/>
                    <a:gd name="connsiteX8" fmla="*/ 120475 w 241407"/>
                    <a:gd name="connsiteY8" fmla="*/ 218068 h 241408"/>
                    <a:gd name="connsiteX9" fmla="*/ 218027 w 241407"/>
                    <a:gd name="connsiteY9" fmla="*/ 120402 h 241408"/>
                    <a:gd name="connsiteX10" fmla="*/ 189400 w 241407"/>
                    <a:gd name="connsiteY10" fmla="*/ 51439 h 241408"/>
                    <a:gd name="connsiteX11" fmla="*/ 120361 w 241407"/>
                    <a:gd name="connsiteY11" fmla="*/ 22888 h 24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407" h="241408">
                      <a:moveTo>
                        <a:pt x="120361" y="241182"/>
                      </a:moveTo>
                      <a:cubicBezTo>
                        <a:pt x="53680" y="241144"/>
                        <a:pt x="-305" y="187084"/>
                        <a:pt x="-267" y="120402"/>
                      </a:cubicBezTo>
                      <a:cubicBezTo>
                        <a:pt x="-229" y="53758"/>
                        <a:pt x="53832" y="-264"/>
                        <a:pt x="120513" y="-226"/>
                      </a:cubicBezTo>
                      <a:cubicBezTo>
                        <a:pt x="187157" y="-188"/>
                        <a:pt x="241179" y="53872"/>
                        <a:pt x="241141" y="120554"/>
                      </a:cubicBezTo>
                      <a:cubicBezTo>
                        <a:pt x="241103" y="152564"/>
                        <a:pt x="228406" y="183244"/>
                        <a:pt x="205748" y="205864"/>
                      </a:cubicBezTo>
                      <a:cubicBezTo>
                        <a:pt x="183127" y="228561"/>
                        <a:pt x="152410" y="241258"/>
                        <a:pt x="120361" y="241182"/>
                      </a:cubicBezTo>
                      <a:close/>
                      <a:moveTo>
                        <a:pt x="120361" y="22888"/>
                      </a:moveTo>
                      <a:cubicBezTo>
                        <a:pt x="66453" y="22927"/>
                        <a:pt x="22810" y="66646"/>
                        <a:pt x="22848" y="120554"/>
                      </a:cubicBezTo>
                      <a:cubicBezTo>
                        <a:pt x="22886" y="174424"/>
                        <a:pt x="66605" y="218106"/>
                        <a:pt x="120475" y="218068"/>
                      </a:cubicBezTo>
                      <a:cubicBezTo>
                        <a:pt x="174384" y="218030"/>
                        <a:pt x="218065" y="174310"/>
                        <a:pt x="218027" y="120402"/>
                      </a:cubicBezTo>
                      <a:cubicBezTo>
                        <a:pt x="217989" y="94551"/>
                        <a:pt x="207725" y="69726"/>
                        <a:pt x="189400" y="51439"/>
                      </a:cubicBezTo>
                      <a:cubicBezTo>
                        <a:pt x="171114" y="33115"/>
                        <a:pt x="146251" y="22850"/>
                        <a:pt x="120361" y="22888"/>
                      </a:cubicBezTo>
                      <a:close/>
                    </a:path>
                  </a:pathLst>
                </a:custGeom>
                <a:solidFill>
                  <a:srgbClr val="903060"/>
                </a:solidFill>
                <a:ln w="3801" cap="flat">
                  <a:noFill/>
                  <a:prstDash val="solid"/>
                  <a:miter/>
                </a:ln>
              </p:spPr>
              <p:txBody>
                <a:bodyPr rtlCol="0" anchor="ctr"/>
                <a:lstStyle/>
                <a:p>
                  <a:endParaRPr lang="en-IN" sz="1350"/>
                </a:p>
              </p:txBody>
            </p:sp>
            <p:sp>
              <p:nvSpPr>
                <p:cNvPr id="76" name="Freeform: Shape 75">
                  <a:extLst>
                    <a:ext uri="{FF2B5EF4-FFF2-40B4-BE49-F238E27FC236}">
                      <a16:creationId xmlns:a16="http://schemas.microsoft.com/office/drawing/2014/main" id="{B5BB4ED4-A6BD-AA1D-2181-3364FB9716EC}"/>
                    </a:ext>
                  </a:extLst>
                </p:cNvPr>
                <p:cNvSpPr/>
                <p:nvPr/>
              </p:nvSpPr>
              <p:spPr>
                <a:xfrm>
                  <a:off x="7025215" y="3637835"/>
                  <a:ext cx="126520" cy="126520"/>
                </a:xfrm>
                <a:custGeom>
                  <a:avLst/>
                  <a:gdLst>
                    <a:gd name="connsiteX0" fmla="*/ 126521 w 126520"/>
                    <a:gd name="connsiteY0" fmla="*/ 63260 h 126520"/>
                    <a:gd name="connsiteX1" fmla="*/ 63260 w 126520"/>
                    <a:gd name="connsiteY1" fmla="*/ 126521 h 126520"/>
                    <a:gd name="connsiteX2" fmla="*/ 0 w 126520"/>
                    <a:gd name="connsiteY2" fmla="*/ 63260 h 126520"/>
                    <a:gd name="connsiteX3" fmla="*/ 63260 w 126520"/>
                    <a:gd name="connsiteY3" fmla="*/ 0 h 126520"/>
                    <a:gd name="connsiteX4" fmla="*/ 126521 w 126520"/>
                    <a:gd name="connsiteY4" fmla="*/ 63260 h 12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20" h="126520">
                      <a:moveTo>
                        <a:pt x="126521" y="63260"/>
                      </a:moveTo>
                      <a:cubicBezTo>
                        <a:pt x="126521" y="98198"/>
                        <a:pt x="98198" y="126521"/>
                        <a:pt x="63260" y="126521"/>
                      </a:cubicBezTo>
                      <a:cubicBezTo>
                        <a:pt x="28322" y="126521"/>
                        <a:pt x="0" y="98198"/>
                        <a:pt x="0" y="63260"/>
                      </a:cubicBezTo>
                      <a:cubicBezTo>
                        <a:pt x="0" y="28323"/>
                        <a:pt x="28322" y="0"/>
                        <a:pt x="63260" y="0"/>
                      </a:cubicBezTo>
                      <a:cubicBezTo>
                        <a:pt x="98198" y="0"/>
                        <a:pt x="126521" y="28323"/>
                        <a:pt x="126521" y="63260"/>
                      </a:cubicBezTo>
                      <a:close/>
                    </a:path>
                  </a:pathLst>
                </a:custGeom>
                <a:solidFill>
                  <a:srgbClr val="903060"/>
                </a:solidFill>
                <a:ln w="3801" cap="flat">
                  <a:noFill/>
                  <a:prstDash val="solid"/>
                  <a:miter/>
                </a:ln>
              </p:spPr>
              <p:txBody>
                <a:bodyPr rtlCol="0" anchor="ctr"/>
                <a:lstStyle/>
                <a:p>
                  <a:endParaRPr lang="en-IN" sz="1350"/>
                </a:p>
              </p:txBody>
            </p:sp>
            <p:sp>
              <p:nvSpPr>
                <p:cNvPr id="79" name="Freeform: Shape 78">
                  <a:extLst>
                    <a:ext uri="{FF2B5EF4-FFF2-40B4-BE49-F238E27FC236}">
                      <a16:creationId xmlns:a16="http://schemas.microsoft.com/office/drawing/2014/main" id="{3A6C2598-38AF-E641-DEBE-70A8F9DC2B25}"/>
                    </a:ext>
                  </a:extLst>
                </p:cNvPr>
                <p:cNvSpPr/>
                <p:nvPr/>
              </p:nvSpPr>
              <p:spPr>
                <a:xfrm>
                  <a:off x="7418995" y="4669882"/>
                  <a:ext cx="241560" cy="241560"/>
                </a:xfrm>
                <a:custGeom>
                  <a:avLst/>
                  <a:gdLst>
                    <a:gd name="connsiteX0" fmla="*/ 120513 w 241560"/>
                    <a:gd name="connsiteY0" fmla="*/ 241334 h 241560"/>
                    <a:gd name="connsiteX1" fmla="*/ -267 w 241560"/>
                    <a:gd name="connsiteY1" fmla="*/ 120554 h 241560"/>
                    <a:gd name="connsiteX2" fmla="*/ 120513 w 241560"/>
                    <a:gd name="connsiteY2" fmla="*/ -226 h 241560"/>
                    <a:gd name="connsiteX3" fmla="*/ 241294 w 241560"/>
                    <a:gd name="connsiteY3" fmla="*/ 120554 h 241560"/>
                    <a:gd name="connsiteX4" fmla="*/ 120513 w 241560"/>
                    <a:gd name="connsiteY4" fmla="*/ 241334 h 241560"/>
                    <a:gd name="connsiteX5" fmla="*/ 120513 w 241560"/>
                    <a:gd name="connsiteY5" fmla="*/ 22889 h 241560"/>
                    <a:gd name="connsiteX6" fmla="*/ 22810 w 241560"/>
                    <a:gd name="connsiteY6" fmla="*/ 120516 h 241560"/>
                    <a:gd name="connsiteX7" fmla="*/ 120437 w 241560"/>
                    <a:gd name="connsiteY7" fmla="*/ 218220 h 241560"/>
                    <a:gd name="connsiteX8" fmla="*/ 218141 w 241560"/>
                    <a:gd name="connsiteY8" fmla="*/ 120592 h 241560"/>
                    <a:gd name="connsiteX9" fmla="*/ 218141 w 241560"/>
                    <a:gd name="connsiteY9" fmla="*/ 120554 h 241560"/>
                    <a:gd name="connsiteX10" fmla="*/ 120513 w 241560"/>
                    <a:gd name="connsiteY10" fmla="*/ 22889 h 24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560" h="241560">
                      <a:moveTo>
                        <a:pt x="120513" y="241334"/>
                      </a:moveTo>
                      <a:cubicBezTo>
                        <a:pt x="53793" y="241334"/>
                        <a:pt x="-267" y="187274"/>
                        <a:pt x="-267" y="120554"/>
                      </a:cubicBezTo>
                      <a:cubicBezTo>
                        <a:pt x="-267" y="53835"/>
                        <a:pt x="53793" y="-226"/>
                        <a:pt x="120513" y="-226"/>
                      </a:cubicBezTo>
                      <a:cubicBezTo>
                        <a:pt x="187233" y="-226"/>
                        <a:pt x="241294" y="53835"/>
                        <a:pt x="241294" y="120554"/>
                      </a:cubicBezTo>
                      <a:cubicBezTo>
                        <a:pt x="241217" y="187236"/>
                        <a:pt x="187195" y="241258"/>
                        <a:pt x="120513" y="241334"/>
                      </a:cubicBezTo>
                      <a:close/>
                      <a:moveTo>
                        <a:pt x="120513" y="22889"/>
                      </a:moveTo>
                      <a:cubicBezTo>
                        <a:pt x="66567" y="22851"/>
                        <a:pt x="22848" y="66570"/>
                        <a:pt x="22810" y="120516"/>
                      </a:cubicBezTo>
                      <a:cubicBezTo>
                        <a:pt x="22771" y="174463"/>
                        <a:pt x="66491" y="218182"/>
                        <a:pt x="120437" y="218220"/>
                      </a:cubicBezTo>
                      <a:cubicBezTo>
                        <a:pt x="174383" y="218258"/>
                        <a:pt x="218103" y="174539"/>
                        <a:pt x="218141" y="120592"/>
                      </a:cubicBezTo>
                      <a:cubicBezTo>
                        <a:pt x="218141" y="120592"/>
                        <a:pt x="218141" y="120554"/>
                        <a:pt x="218141" y="120554"/>
                      </a:cubicBezTo>
                      <a:cubicBezTo>
                        <a:pt x="218065" y="66647"/>
                        <a:pt x="174421" y="22965"/>
                        <a:pt x="120513" y="22889"/>
                      </a:cubicBezTo>
                      <a:close/>
                    </a:path>
                  </a:pathLst>
                </a:custGeom>
                <a:solidFill>
                  <a:srgbClr val="70AD47"/>
                </a:solidFill>
                <a:ln w="3801" cap="flat">
                  <a:noFill/>
                  <a:prstDash val="solid"/>
                  <a:miter/>
                </a:ln>
              </p:spPr>
              <p:txBody>
                <a:bodyPr rtlCol="0" anchor="ctr"/>
                <a:lstStyle/>
                <a:p>
                  <a:endParaRPr lang="en-IN" sz="1350"/>
                </a:p>
              </p:txBody>
            </p:sp>
            <p:sp>
              <p:nvSpPr>
                <p:cNvPr id="80" name="Freeform: Shape 79">
                  <a:extLst>
                    <a:ext uri="{FF2B5EF4-FFF2-40B4-BE49-F238E27FC236}">
                      <a16:creationId xmlns:a16="http://schemas.microsoft.com/office/drawing/2014/main" id="{B60BC6FE-0356-BB02-FC67-91B3BC8CD60A}"/>
                    </a:ext>
                  </a:extLst>
                </p:cNvPr>
                <p:cNvSpPr/>
                <p:nvPr/>
              </p:nvSpPr>
              <p:spPr>
                <a:xfrm>
                  <a:off x="7476515" y="4727364"/>
                  <a:ext cx="126520" cy="126520"/>
                </a:xfrm>
                <a:custGeom>
                  <a:avLst/>
                  <a:gdLst>
                    <a:gd name="connsiteX0" fmla="*/ 126520 w 126520"/>
                    <a:gd name="connsiteY0" fmla="*/ 63260 h 126520"/>
                    <a:gd name="connsiteX1" fmla="*/ 63260 w 126520"/>
                    <a:gd name="connsiteY1" fmla="*/ 126521 h 126520"/>
                    <a:gd name="connsiteX2" fmla="*/ 0 w 126520"/>
                    <a:gd name="connsiteY2" fmla="*/ 63260 h 126520"/>
                    <a:gd name="connsiteX3" fmla="*/ 63260 w 126520"/>
                    <a:gd name="connsiteY3" fmla="*/ 0 h 126520"/>
                    <a:gd name="connsiteX4" fmla="*/ 126520 w 126520"/>
                    <a:gd name="connsiteY4" fmla="*/ 63260 h 12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20" h="126520">
                      <a:moveTo>
                        <a:pt x="126520" y="63260"/>
                      </a:moveTo>
                      <a:cubicBezTo>
                        <a:pt x="126520" y="98198"/>
                        <a:pt x="98198" y="126521"/>
                        <a:pt x="63260" y="126521"/>
                      </a:cubicBezTo>
                      <a:cubicBezTo>
                        <a:pt x="28322" y="126521"/>
                        <a:pt x="0" y="98198"/>
                        <a:pt x="0" y="63260"/>
                      </a:cubicBezTo>
                      <a:cubicBezTo>
                        <a:pt x="0" y="28322"/>
                        <a:pt x="28322" y="0"/>
                        <a:pt x="63260" y="0"/>
                      </a:cubicBezTo>
                      <a:cubicBezTo>
                        <a:pt x="98198" y="0"/>
                        <a:pt x="126520" y="28322"/>
                        <a:pt x="126520" y="63260"/>
                      </a:cubicBezTo>
                      <a:close/>
                    </a:path>
                  </a:pathLst>
                </a:custGeom>
                <a:solidFill>
                  <a:srgbClr val="70AD47"/>
                </a:solidFill>
                <a:ln w="3801" cap="flat">
                  <a:noFill/>
                  <a:prstDash val="solid"/>
                  <a:miter/>
                </a:ln>
              </p:spPr>
              <p:txBody>
                <a:bodyPr rtlCol="0" anchor="ctr"/>
                <a:lstStyle/>
                <a:p>
                  <a:endParaRPr lang="en-IN" sz="1350"/>
                </a:p>
              </p:txBody>
            </p:sp>
          </p:grpSp>
          <p:sp>
            <p:nvSpPr>
              <p:cNvPr id="82" name="Freeform: Shape 81">
                <a:extLst>
                  <a:ext uri="{FF2B5EF4-FFF2-40B4-BE49-F238E27FC236}">
                    <a16:creationId xmlns:a16="http://schemas.microsoft.com/office/drawing/2014/main" id="{10EC9DF7-10D5-E20D-39A5-B2AE362D0BB2}"/>
                  </a:ext>
                </a:extLst>
              </p:cNvPr>
              <p:cNvSpPr/>
              <p:nvPr/>
            </p:nvSpPr>
            <p:spPr>
              <a:xfrm>
                <a:off x="1899232" y="3988085"/>
                <a:ext cx="1605153" cy="1605115"/>
              </a:xfrm>
              <a:custGeom>
                <a:avLst/>
                <a:gdLst>
                  <a:gd name="connsiteX0" fmla="*/ 1604887 w 1605153"/>
                  <a:gd name="connsiteY0" fmla="*/ 802351 h 1605115"/>
                  <a:gd name="connsiteX1" fmla="*/ 802310 w 1605153"/>
                  <a:gd name="connsiteY1" fmla="*/ 1604890 h 1605115"/>
                  <a:gd name="connsiteX2" fmla="*/ -267 w 1605153"/>
                  <a:gd name="connsiteY2" fmla="*/ 802351 h 1605115"/>
                  <a:gd name="connsiteX3" fmla="*/ 802310 w 1605153"/>
                  <a:gd name="connsiteY3" fmla="*/ -226 h 1605115"/>
                  <a:gd name="connsiteX4" fmla="*/ 1604887 w 1605153"/>
                  <a:gd name="connsiteY4" fmla="*/ 802351 h 1605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153" h="1605115">
                    <a:moveTo>
                      <a:pt x="1604887" y="802351"/>
                    </a:moveTo>
                    <a:cubicBezTo>
                      <a:pt x="1604887" y="1245553"/>
                      <a:pt x="1245512" y="1604890"/>
                      <a:pt x="802310" y="1604890"/>
                    </a:cubicBezTo>
                    <a:cubicBezTo>
                      <a:pt x="359108" y="1604890"/>
                      <a:pt x="-267" y="1245553"/>
                      <a:pt x="-267" y="802351"/>
                    </a:cubicBezTo>
                    <a:cubicBezTo>
                      <a:pt x="-267" y="359149"/>
                      <a:pt x="359032" y="-226"/>
                      <a:pt x="802310" y="-226"/>
                    </a:cubicBezTo>
                    <a:cubicBezTo>
                      <a:pt x="1245588" y="-226"/>
                      <a:pt x="1604887" y="359073"/>
                      <a:pt x="1604887" y="802351"/>
                    </a:cubicBezTo>
                    <a:close/>
                  </a:path>
                </a:pathLst>
              </a:custGeom>
              <a:solidFill>
                <a:schemeClr val="bg1"/>
              </a:solidFill>
              <a:ln w="3801" cap="flat">
                <a:noFill/>
                <a:prstDash val="solid"/>
                <a:miter/>
              </a:ln>
              <a:effectLst>
                <a:outerShdw blurRad="127000" sx="102000" sy="102000" algn="ctr" rotWithShape="0">
                  <a:prstClr val="black">
                    <a:alpha val="15000"/>
                  </a:prstClr>
                </a:outerShdw>
              </a:effectLst>
            </p:spPr>
            <p:txBody>
              <a:bodyPr rtlCol="0" anchor="ctr"/>
              <a:lstStyle/>
              <a:p>
                <a:endParaRPr lang="en-IN" sz="1350"/>
              </a:p>
            </p:txBody>
          </p:sp>
          <p:sp>
            <p:nvSpPr>
              <p:cNvPr id="83" name="Freeform: Shape 82">
                <a:extLst>
                  <a:ext uri="{FF2B5EF4-FFF2-40B4-BE49-F238E27FC236}">
                    <a16:creationId xmlns:a16="http://schemas.microsoft.com/office/drawing/2014/main" id="{6DD32F4A-6E15-5ABD-C6C3-C70C1956E6E2}"/>
                  </a:ext>
                </a:extLst>
              </p:cNvPr>
              <p:cNvSpPr/>
              <p:nvPr/>
            </p:nvSpPr>
            <p:spPr>
              <a:xfrm>
                <a:off x="2837492" y="1610522"/>
                <a:ext cx="1661456" cy="1661494"/>
              </a:xfrm>
              <a:custGeom>
                <a:avLst/>
                <a:gdLst>
                  <a:gd name="connsiteX0" fmla="*/ 1661190 w 1661456"/>
                  <a:gd name="connsiteY0" fmla="*/ 830522 h 1661494"/>
                  <a:gd name="connsiteX1" fmla="*/ 830481 w 1661456"/>
                  <a:gd name="connsiteY1" fmla="*/ 1661269 h 1661494"/>
                  <a:gd name="connsiteX2" fmla="*/ -267 w 1661456"/>
                  <a:gd name="connsiteY2" fmla="*/ 830522 h 1661494"/>
                  <a:gd name="connsiteX3" fmla="*/ 830481 w 1661456"/>
                  <a:gd name="connsiteY3" fmla="*/ -226 h 1661494"/>
                  <a:gd name="connsiteX4" fmla="*/ 1661190 w 1661456"/>
                  <a:gd name="connsiteY4" fmla="*/ 830522 h 166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456" h="1661494">
                    <a:moveTo>
                      <a:pt x="1661190" y="830522"/>
                    </a:moveTo>
                    <a:cubicBezTo>
                      <a:pt x="1661190" y="1289311"/>
                      <a:pt x="1289232" y="1661269"/>
                      <a:pt x="830481" y="1661269"/>
                    </a:cubicBezTo>
                    <a:cubicBezTo>
                      <a:pt x="371730" y="1661269"/>
                      <a:pt x="-267" y="1289235"/>
                      <a:pt x="-267" y="830522"/>
                    </a:cubicBezTo>
                    <a:cubicBezTo>
                      <a:pt x="-267" y="371809"/>
                      <a:pt x="371653" y="-226"/>
                      <a:pt x="830481" y="-226"/>
                    </a:cubicBezTo>
                    <a:cubicBezTo>
                      <a:pt x="1289308" y="-226"/>
                      <a:pt x="1661190" y="371695"/>
                      <a:pt x="1661190" y="830522"/>
                    </a:cubicBezTo>
                    <a:close/>
                  </a:path>
                </a:pathLst>
              </a:custGeom>
              <a:solidFill>
                <a:schemeClr val="bg1"/>
              </a:solidFill>
              <a:ln w="3801" cap="flat">
                <a:noFill/>
                <a:prstDash val="solid"/>
                <a:miter/>
              </a:ln>
              <a:effectLst>
                <a:outerShdw blurRad="127000" sx="102000" sy="102000" algn="ctr" rotWithShape="0">
                  <a:prstClr val="black">
                    <a:alpha val="15000"/>
                  </a:prstClr>
                </a:outerShdw>
              </a:effectLst>
            </p:spPr>
            <p:txBody>
              <a:bodyPr rtlCol="0" anchor="ctr"/>
              <a:lstStyle/>
              <a:p>
                <a:endParaRPr lang="en-IN" sz="1350"/>
              </a:p>
            </p:txBody>
          </p:sp>
          <p:sp>
            <p:nvSpPr>
              <p:cNvPr id="86" name="Freeform: Shape 85">
                <a:extLst>
                  <a:ext uri="{FF2B5EF4-FFF2-40B4-BE49-F238E27FC236}">
                    <a16:creationId xmlns:a16="http://schemas.microsoft.com/office/drawing/2014/main" id="{FABCD276-16EE-950A-FB77-FA7B5FA9995E}"/>
                  </a:ext>
                </a:extLst>
              </p:cNvPr>
              <p:cNvSpPr/>
              <p:nvPr/>
            </p:nvSpPr>
            <p:spPr>
              <a:xfrm>
                <a:off x="5185228" y="725273"/>
                <a:ext cx="1605152" cy="1605153"/>
              </a:xfrm>
              <a:custGeom>
                <a:avLst/>
                <a:gdLst>
                  <a:gd name="connsiteX0" fmla="*/ 1604887 w 1605153"/>
                  <a:gd name="connsiteY0" fmla="*/ 802389 h 1605153"/>
                  <a:gd name="connsiteX1" fmla="*/ 802310 w 1605153"/>
                  <a:gd name="connsiteY1" fmla="*/ 1604928 h 1605153"/>
                  <a:gd name="connsiteX2" fmla="*/ -267 w 1605153"/>
                  <a:gd name="connsiteY2" fmla="*/ 802389 h 1605153"/>
                  <a:gd name="connsiteX3" fmla="*/ 802310 w 1605153"/>
                  <a:gd name="connsiteY3" fmla="*/ -226 h 1605153"/>
                  <a:gd name="connsiteX4" fmla="*/ 1604887 w 1605153"/>
                  <a:gd name="connsiteY4" fmla="*/ 802389 h 1605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153" h="1605153">
                    <a:moveTo>
                      <a:pt x="1604887" y="802389"/>
                    </a:moveTo>
                    <a:cubicBezTo>
                      <a:pt x="1604887" y="1245553"/>
                      <a:pt x="1245512" y="1604928"/>
                      <a:pt x="802310" y="1604928"/>
                    </a:cubicBezTo>
                    <a:cubicBezTo>
                      <a:pt x="359108" y="1604928"/>
                      <a:pt x="-267" y="1245553"/>
                      <a:pt x="-267" y="802389"/>
                    </a:cubicBezTo>
                    <a:cubicBezTo>
                      <a:pt x="-267" y="359225"/>
                      <a:pt x="359070" y="-226"/>
                      <a:pt x="802310" y="-226"/>
                    </a:cubicBezTo>
                    <a:cubicBezTo>
                      <a:pt x="1245550" y="-226"/>
                      <a:pt x="1604887" y="359111"/>
                      <a:pt x="1604887" y="802389"/>
                    </a:cubicBezTo>
                    <a:close/>
                  </a:path>
                </a:pathLst>
              </a:custGeom>
              <a:solidFill>
                <a:schemeClr val="bg1"/>
              </a:solidFill>
              <a:ln w="3801" cap="flat">
                <a:noFill/>
                <a:prstDash val="solid"/>
                <a:miter/>
              </a:ln>
              <a:effectLst>
                <a:outerShdw blurRad="127000" sx="102000" sy="102000" algn="ctr" rotWithShape="0">
                  <a:prstClr val="black">
                    <a:alpha val="15000"/>
                  </a:prstClr>
                </a:outerShdw>
              </a:effectLst>
            </p:spPr>
            <p:txBody>
              <a:bodyPr rtlCol="0" anchor="ctr"/>
              <a:lstStyle/>
              <a:p>
                <a:endParaRPr lang="en-IN" sz="1350"/>
              </a:p>
            </p:txBody>
          </p:sp>
          <p:sp>
            <p:nvSpPr>
              <p:cNvPr id="87" name="Freeform: Shape 86">
                <a:extLst>
                  <a:ext uri="{FF2B5EF4-FFF2-40B4-BE49-F238E27FC236}">
                    <a16:creationId xmlns:a16="http://schemas.microsoft.com/office/drawing/2014/main" id="{6424A218-BA51-6DF9-DCD8-47AB49ECC58A}"/>
                  </a:ext>
                </a:extLst>
              </p:cNvPr>
              <p:cNvSpPr/>
              <p:nvPr/>
            </p:nvSpPr>
            <p:spPr>
              <a:xfrm>
                <a:off x="7511840" y="1616219"/>
                <a:ext cx="1661494" cy="1661494"/>
              </a:xfrm>
              <a:custGeom>
                <a:avLst/>
                <a:gdLst>
                  <a:gd name="connsiteX0" fmla="*/ 1661228 w 1661494"/>
                  <a:gd name="connsiteY0" fmla="*/ 830522 h 1661494"/>
                  <a:gd name="connsiteX1" fmla="*/ 830481 w 1661494"/>
                  <a:gd name="connsiteY1" fmla="*/ 1661269 h 1661494"/>
                  <a:gd name="connsiteX2" fmla="*/ -267 w 1661494"/>
                  <a:gd name="connsiteY2" fmla="*/ 830522 h 1661494"/>
                  <a:gd name="connsiteX3" fmla="*/ 830481 w 1661494"/>
                  <a:gd name="connsiteY3" fmla="*/ -226 h 1661494"/>
                  <a:gd name="connsiteX4" fmla="*/ 1661228 w 1661494"/>
                  <a:gd name="connsiteY4" fmla="*/ 830522 h 166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494" h="1661494">
                    <a:moveTo>
                      <a:pt x="1661228" y="830522"/>
                    </a:moveTo>
                    <a:cubicBezTo>
                      <a:pt x="1661228" y="1289311"/>
                      <a:pt x="1289231" y="1661269"/>
                      <a:pt x="830481" y="1661269"/>
                    </a:cubicBezTo>
                    <a:cubicBezTo>
                      <a:pt x="371730" y="1661269"/>
                      <a:pt x="-267" y="1289235"/>
                      <a:pt x="-267" y="830522"/>
                    </a:cubicBezTo>
                    <a:cubicBezTo>
                      <a:pt x="-267" y="371809"/>
                      <a:pt x="371654" y="-226"/>
                      <a:pt x="830481" y="-226"/>
                    </a:cubicBezTo>
                    <a:cubicBezTo>
                      <a:pt x="1289308" y="-226"/>
                      <a:pt x="1661228" y="371695"/>
                      <a:pt x="1661228" y="830522"/>
                    </a:cubicBezTo>
                    <a:close/>
                  </a:path>
                </a:pathLst>
              </a:custGeom>
              <a:solidFill>
                <a:schemeClr val="bg1"/>
              </a:solidFill>
              <a:ln w="3801" cap="flat">
                <a:noFill/>
                <a:prstDash val="solid"/>
                <a:miter/>
              </a:ln>
              <a:effectLst>
                <a:outerShdw blurRad="127000" sx="102000" sy="102000" algn="ctr" rotWithShape="0">
                  <a:prstClr val="black">
                    <a:alpha val="15000"/>
                  </a:prstClr>
                </a:outerShdw>
              </a:effectLst>
            </p:spPr>
            <p:txBody>
              <a:bodyPr rtlCol="0" anchor="ctr"/>
              <a:lstStyle/>
              <a:p>
                <a:endParaRPr lang="en-IN" sz="1350"/>
              </a:p>
            </p:txBody>
          </p:sp>
          <p:sp>
            <p:nvSpPr>
              <p:cNvPr id="90" name="Freeform: Shape 89">
                <a:extLst>
                  <a:ext uri="{FF2B5EF4-FFF2-40B4-BE49-F238E27FC236}">
                    <a16:creationId xmlns:a16="http://schemas.microsoft.com/office/drawing/2014/main" id="{74E3ADB5-573F-9427-CA69-08C597AB33B0}"/>
                  </a:ext>
                </a:extLst>
              </p:cNvPr>
              <p:cNvSpPr/>
              <p:nvPr/>
            </p:nvSpPr>
            <p:spPr>
              <a:xfrm>
                <a:off x="8574161" y="3826882"/>
                <a:ext cx="1605153" cy="1605115"/>
              </a:xfrm>
              <a:custGeom>
                <a:avLst/>
                <a:gdLst>
                  <a:gd name="connsiteX0" fmla="*/ 1604887 w 1605153"/>
                  <a:gd name="connsiteY0" fmla="*/ 802351 h 1605115"/>
                  <a:gd name="connsiteX1" fmla="*/ 802310 w 1605153"/>
                  <a:gd name="connsiteY1" fmla="*/ 1604890 h 1605115"/>
                  <a:gd name="connsiteX2" fmla="*/ -267 w 1605153"/>
                  <a:gd name="connsiteY2" fmla="*/ 802351 h 1605115"/>
                  <a:gd name="connsiteX3" fmla="*/ 802310 w 1605153"/>
                  <a:gd name="connsiteY3" fmla="*/ -226 h 1605115"/>
                  <a:gd name="connsiteX4" fmla="*/ 1604887 w 1605153"/>
                  <a:gd name="connsiteY4" fmla="*/ 802351 h 1605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153" h="1605115">
                    <a:moveTo>
                      <a:pt x="1604887" y="802351"/>
                    </a:moveTo>
                    <a:cubicBezTo>
                      <a:pt x="1604887" y="1245553"/>
                      <a:pt x="1245512" y="1604890"/>
                      <a:pt x="802310" y="1604890"/>
                    </a:cubicBezTo>
                    <a:cubicBezTo>
                      <a:pt x="359108" y="1604890"/>
                      <a:pt x="-267" y="1245553"/>
                      <a:pt x="-267" y="802351"/>
                    </a:cubicBezTo>
                    <a:cubicBezTo>
                      <a:pt x="-267" y="359149"/>
                      <a:pt x="359032" y="-226"/>
                      <a:pt x="802310" y="-226"/>
                    </a:cubicBezTo>
                    <a:cubicBezTo>
                      <a:pt x="1245589" y="-226"/>
                      <a:pt x="1604887" y="359073"/>
                      <a:pt x="1604887" y="802351"/>
                    </a:cubicBezTo>
                    <a:close/>
                  </a:path>
                </a:pathLst>
              </a:custGeom>
              <a:solidFill>
                <a:schemeClr val="bg1"/>
              </a:solidFill>
              <a:ln w="3801" cap="flat">
                <a:noFill/>
                <a:prstDash val="solid"/>
                <a:miter/>
              </a:ln>
              <a:effectLst>
                <a:outerShdw blurRad="127000" sx="102000" sy="102000" algn="ctr" rotWithShape="0">
                  <a:prstClr val="black">
                    <a:alpha val="15000"/>
                  </a:prstClr>
                </a:outerShdw>
              </a:effectLst>
            </p:spPr>
            <p:txBody>
              <a:bodyPr rtlCol="0" anchor="ctr"/>
              <a:lstStyle/>
              <a:p>
                <a:endParaRPr lang="en-IN" sz="1350"/>
              </a:p>
            </p:txBody>
          </p:sp>
          <p:sp>
            <p:nvSpPr>
              <p:cNvPr id="101" name="TextBox 100">
                <a:extLst>
                  <a:ext uri="{FF2B5EF4-FFF2-40B4-BE49-F238E27FC236}">
                    <a16:creationId xmlns:a16="http://schemas.microsoft.com/office/drawing/2014/main" id="{277891DB-EC2F-9609-4A08-0994AD4A0BCE}"/>
                  </a:ext>
                </a:extLst>
              </p:cNvPr>
              <p:cNvSpPr txBox="1"/>
              <p:nvPr/>
            </p:nvSpPr>
            <p:spPr>
              <a:xfrm>
                <a:off x="93187" y="3515657"/>
                <a:ext cx="1764165" cy="948507"/>
              </a:xfrm>
              <a:prstGeom prst="rect">
                <a:avLst/>
              </a:prstGeom>
              <a:noFill/>
            </p:spPr>
            <p:txBody>
              <a:bodyPr wrap="square">
                <a:spAutoFit/>
              </a:bodyPr>
              <a:lstStyle/>
              <a:p>
                <a:pPr algn="r">
                  <a:spcAft>
                    <a:spcPts val="450"/>
                  </a:spcAft>
                </a:pPr>
                <a:r>
                  <a:rPr lang="en-IN"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Be Present</a:t>
                </a:r>
              </a:p>
              <a:p>
                <a:pPr algn="r">
                  <a:spcAft>
                    <a:spcPts val="450"/>
                  </a:spcAft>
                </a:pPr>
                <a:r>
                  <a:rPr lang="en-US" sz="105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Please turn off phones</a:t>
                </a:r>
                <a:endParaRPr lang="en-IN" sz="105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03" name="TextBox 102">
                <a:extLst>
                  <a:ext uri="{FF2B5EF4-FFF2-40B4-BE49-F238E27FC236}">
                    <a16:creationId xmlns:a16="http://schemas.microsoft.com/office/drawing/2014/main" id="{887F6AB7-9ED6-104F-B422-A7B241B3213C}"/>
                  </a:ext>
                </a:extLst>
              </p:cNvPr>
              <p:cNvSpPr txBox="1"/>
              <p:nvPr/>
            </p:nvSpPr>
            <p:spPr>
              <a:xfrm>
                <a:off x="358594" y="1366480"/>
                <a:ext cx="2397844" cy="717790"/>
              </a:xfrm>
              <a:prstGeom prst="rect">
                <a:avLst/>
              </a:prstGeom>
              <a:noFill/>
            </p:spPr>
            <p:txBody>
              <a:bodyPr wrap="square">
                <a:spAutoFit/>
              </a:bodyPr>
              <a:lstStyle/>
              <a:p>
                <a:pPr algn="r">
                  <a:spcAft>
                    <a:spcPts val="450"/>
                  </a:spcAft>
                </a:pPr>
                <a:r>
                  <a:rPr lang="en-IN"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Tea &amp; Coffee</a:t>
                </a:r>
              </a:p>
              <a:p>
                <a:pPr algn="r">
                  <a:spcAft>
                    <a:spcPts val="450"/>
                  </a:spcAft>
                </a:pPr>
                <a:r>
                  <a:rPr lang="en-US" sz="105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Please help yourself</a:t>
                </a:r>
                <a:endParaRPr lang="en-IN" sz="825">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05" name="TextBox 104">
                <a:extLst>
                  <a:ext uri="{FF2B5EF4-FFF2-40B4-BE49-F238E27FC236}">
                    <a16:creationId xmlns:a16="http://schemas.microsoft.com/office/drawing/2014/main" id="{BF817D36-ECD6-4C9B-4A48-A332674030D0}"/>
                  </a:ext>
                </a:extLst>
              </p:cNvPr>
              <p:cNvSpPr txBox="1"/>
              <p:nvPr/>
            </p:nvSpPr>
            <p:spPr>
              <a:xfrm>
                <a:off x="4370092" y="-19505"/>
                <a:ext cx="3181270" cy="717790"/>
              </a:xfrm>
              <a:prstGeom prst="rect">
                <a:avLst/>
              </a:prstGeom>
              <a:noFill/>
            </p:spPr>
            <p:txBody>
              <a:bodyPr wrap="square">
                <a:spAutoFit/>
              </a:bodyPr>
              <a:lstStyle/>
              <a:p>
                <a:pPr algn="ctr">
                  <a:spcAft>
                    <a:spcPts val="450"/>
                  </a:spcAft>
                </a:pPr>
                <a:r>
                  <a:rPr lang="en-IN"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Free Parking </a:t>
                </a:r>
              </a:p>
              <a:p>
                <a:pPr algn="ctr">
                  <a:spcAft>
                    <a:spcPts val="450"/>
                  </a:spcAft>
                </a:pPr>
                <a:r>
                  <a:rPr lang="en-US" sz="105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Please see us</a:t>
                </a:r>
                <a:endParaRPr lang="en-IN" sz="825">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07" name="TextBox 106">
                <a:extLst>
                  <a:ext uri="{FF2B5EF4-FFF2-40B4-BE49-F238E27FC236}">
                    <a16:creationId xmlns:a16="http://schemas.microsoft.com/office/drawing/2014/main" id="{D21083E9-61A6-4517-A648-B62E9E8B0F40}"/>
                  </a:ext>
                </a:extLst>
              </p:cNvPr>
              <p:cNvSpPr txBox="1"/>
              <p:nvPr/>
            </p:nvSpPr>
            <p:spPr>
              <a:xfrm>
                <a:off x="9275843" y="1388362"/>
                <a:ext cx="2087473" cy="948507"/>
              </a:xfrm>
              <a:prstGeom prst="rect">
                <a:avLst/>
              </a:prstGeom>
              <a:noFill/>
            </p:spPr>
            <p:txBody>
              <a:bodyPr wrap="square">
                <a:spAutoFit/>
              </a:bodyPr>
              <a:lstStyle/>
              <a:p>
                <a:pPr>
                  <a:spcAft>
                    <a:spcPts val="450"/>
                  </a:spcAft>
                </a:pPr>
                <a:r>
                  <a:rPr lang="en-IN"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Emergency</a:t>
                </a:r>
              </a:p>
              <a:p>
                <a:pPr>
                  <a:spcAft>
                    <a:spcPts val="450"/>
                  </a:spcAft>
                </a:pPr>
                <a:r>
                  <a:rPr lang="en-US" sz="105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Follow directions of function </a:t>
                </a:r>
                <a:r>
                  <a:rPr lang="en-US" sz="1050" err="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centre</a:t>
                </a:r>
                <a:r>
                  <a:rPr lang="en-US" sz="105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staff. </a:t>
                </a:r>
                <a:endParaRPr lang="en-IN" sz="105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09" name="TextBox 108">
                <a:extLst>
                  <a:ext uri="{FF2B5EF4-FFF2-40B4-BE49-F238E27FC236}">
                    <a16:creationId xmlns:a16="http://schemas.microsoft.com/office/drawing/2014/main" id="{98282E76-E8AE-4921-FAA7-87524760BA18}"/>
                  </a:ext>
                </a:extLst>
              </p:cNvPr>
              <p:cNvSpPr txBox="1"/>
              <p:nvPr/>
            </p:nvSpPr>
            <p:spPr>
              <a:xfrm>
                <a:off x="10276627" y="3510656"/>
                <a:ext cx="2173377" cy="1369659"/>
              </a:xfrm>
              <a:prstGeom prst="rect">
                <a:avLst/>
              </a:prstGeom>
              <a:noFill/>
            </p:spPr>
            <p:txBody>
              <a:bodyPr wrap="square">
                <a:spAutoFit/>
              </a:bodyPr>
              <a:lstStyle/>
              <a:p>
                <a:pPr>
                  <a:spcAft>
                    <a:spcPts val="450"/>
                  </a:spcAft>
                </a:pPr>
                <a:r>
                  <a:rPr lang="en-IN"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WIFI</a:t>
                </a:r>
              </a:p>
              <a:p>
                <a:pPr>
                  <a:spcAft>
                    <a:spcPts val="450"/>
                  </a:spcAft>
                </a:pPr>
                <a:r>
                  <a:rPr lang="en-IN"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WIFI SSID : </a:t>
                </a:r>
                <a:r>
                  <a:rPr lang="en-IN"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SACE</a:t>
                </a:r>
              </a:p>
              <a:p>
                <a:pPr>
                  <a:spcAft>
                    <a:spcPts val="450"/>
                  </a:spcAft>
                </a:pPr>
                <a:r>
                  <a:rPr lang="en-IN"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PASSWORD: </a:t>
                </a:r>
                <a:r>
                  <a:rPr lang="en-IN"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SACE2025!!</a:t>
                </a:r>
              </a:p>
            </p:txBody>
          </p:sp>
        </p:grpSp>
        <p:pic>
          <p:nvPicPr>
            <p:cNvPr id="1026" name="Picture 2" descr="Meeting Icon Vector Art, Icons, and Graphics for Free Download">
              <a:extLst>
                <a:ext uri="{FF2B5EF4-FFF2-40B4-BE49-F238E27FC236}">
                  <a16:creationId xmlns:a16="http://schemas.microsoft.com/office/drawing/2014/main" id="{E7C81F3D-ABCC-000E-645E-FA2A905F16A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32573" y="4531322"/>
              <a:ext cx="1030976" cy="748862"/>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Coffee outline">
              <a:extLst>
                <a:ext uri="{FF2B5EF4-FFF2-40B4-BE49-F238E27FC236}">
                  <a16:creationId xmlns:a16="http://schemas.microsoft.com/office/drawing/2014/main" id="{B783E5F0-4D07-8E6B-1DA5-C928E54777EA}"/>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56521" y="2178885"/>
              <a:ext cx="914400" cy="914400"/>
            </a:xfrm>
            <a:prstGeom prst="rect">
              <a:avLst/>
            </a:prstGeom>
          </p:spPr>
        </p:pic>
        <p:pic>
          <p:nvPicPr>
            <p:cNvPr id="81" name="Graphic 80" descr="No Driving outline">
              <a:extLst>
                <a:ext uri="{FF2B5EF4-FFF2-40B4-BE49-F238E27FC236}">
                  <a16:creationId xmlns:a16="http://schemas.microsoft.com/office/drawing/2014/main" id="{0F5B6AF4-C491-117B-090A-A5649E365961}"/>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96623" y="1462752"/>
              <a:ext cx="914400" cy="914400"/>
            </a:xfrm>
            <a:prstGeom prst="rect">
              <a:avLst/>
            </a:prstGeom>
          </p:spPr>
        </p:pic>
        <p:pic>
          <p:nvPicPr>
            <p:cNvPr id="85" name="Graphic 84" descr="Ambulance outline">
              <a:extLst>
                <a:ext uri="{FF2B5EF4-FFF2-40B4-BE49-F238E27FC236}">
                  <a16:creationId xmlns:a16="http://schemas.microsoft.com/office/drawing/2014/main" id="{549B6801-C54E-C490-6869-2B12D8C3D1C4}"/>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87982" y="2267834"/>
              <a:ext cx="914400" cy="914400"/>
            </a:xfrm>
            <a:prstGeom prst="rect">
              <a:avLst/>
            </a:prstGeom>
          </p:spPr>
        </p:pic>
        <p:pic>
          <p:nvPicPr>
            <p:cNvPr id="89" name="Graphic 88" descr="Wireless with solid fill">
              <a:extLst>
                <a:ext uri="{FF2B5EF4-FFF2-40B4-BE49-F238E27FC236}">
                  <a16:creationId xmlns:a16="http://schemas.microsoft.com/office/drawing/2014/main" id="{816BBA0E-C8BA-9D78-4490-14222950ECAB}"/>
                </a:ext>
              </a:extLst>
            </p:cNvPr>
            <p:cNvPicPr>
              <a:picLocks noChangeAspect="1"/>
            </p:cNvPicPr>
            <p:nvPr/>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86484" y="4344122"/>
              <a:ext cx="914400" cy="914400"/>
            </a:xfrm>
            <a:prstGeom prst="rect">
              <a:avLst/>
            </a:prstGeom>
          </p:spPr>
        </p:pic>
      </p:grpSp>
      <p:pic>
        <p:nvPicPr>
          <p:cNvPr id="2" name="Picture 1" descr="A black background with white text&#10;&#10;Description automatically generated">
            <a:extLst>
              <a:ext uri="{FF2B5EF4-FFF2-40B4-BE49-F238E27FC236}">
                <a16:creationId xmlns:a16="http://schemas.microsoft.com/office/drawing/2014/main" id="{EEF663C8-924F-2451-6B11-1258B12CADB1}"/>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6699524" y="4453028"/>
            <a:ext cx="2433218" cy="1563792"/>
          </a:xfrm>
          <a:prstGeom prst="rect">
            <a:avLst/>
          </a:prstGeom>
        </p:spPr>
      </p:pic>
      <p:pic>
        <p:nvPicPr>
          <p:cNvPr id="4" name="Picture 3" descr="A drawing of a person&#10;&#10;Description automatically generated">
            <a:extLst>
              <a:ext uri="{FF2B5EF4-FFF2-40B4-BE49-F238E27FC236}">
                <a16:creationId xmlns:a16="http://schemas.microsoft.com/office/drawing/2014/main" id="{110DD2AB-0012-4D7F-19F2-C6C894AB4969}"/>
              </a:ext>
            </a:extLst>
          </p:cNvPr>
          <p:cNvPicPr>
            <a:picLocks noChangeAspect="1"/>
          </p:cNvPicPr>
          <p:nvPr/>
        </p:nvPicPr>
        <p:blipFill>
          <a:blip r:embed="rId13" cstate="email">
            <a:alphaModFix/>
            <a:extLst>
              <a:ext uri="{28A0092B-C50C-407E-A947-70E740481C1C}">
                <a14:useLocalDpi xmlns:a14="http://schemas.microsoft.com/office/drawing/2010/main" val="0"/>
              </a:ext>
            </a:extLst>
          </a:blip>
          <a:stretch>
            <a:fillRect/>
          </a:stretch>
        </p:blipFill>
        <p:spPr>
          <a:xfrm>
            <a:off x="164269" y="5261405"/>
            <a:ext cx="1990983" cy="649713"/>
          </a:xfrm>
          <a:prstGeom prst="rect">
            <a:avLst/>
          </a:prstGeom>
        </p:spPr>
      </p:pic>
      <p:sp>
        <p:nvSpPr>
          <p:cNvPr id="84" name="Oval 83">
            <a:extLst>
              <a:ext uri="{FF2B5EF4-FFF2-40B4-BE49-F238E27FC236}">
                <a16:creationId xmlns:a16="http://schemas.microsoft.com/office/drawing/2014/main" id="{F61A2195-0C3D-F17E-2BE3-15FF38D7CFAE}"/>
              </a:ext>
            </a:extLst>
          </p:cNvPr>
          <p:cNvSpPr/>
          <p:nvPr/>
        </p:nvSpPr>
        <p:spPr>
          <a:xfrm>
            <a:off x="2901500" y="3173445"/>
            <a:ext cx="2895234" cy="253270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88" name="TextBox 87">
            <a:extLst>
              <a:ext uri="{FF2B5EF4-FFF2-40B4-BE49-F238E27FC236}">
                <a16:creationId xmlns:a16="http://schemas.microsoft.com/office/drawing/2014/main" id="{1080365D-7390-37D8-846F-782940B53FD8}"/>
              </a:ext>
            </a:extLst>
          </p:cNvPr>
          <p:cNvSpPr txBox="1"/>
          <p:nvPr/>
        </p:nvSpPr>
        <p:spPr>
          <a:xfrm>
            <a:off x="3132851" y="3658358"/>
            <a:ext cx="2422159" cy="1200329"/>
          </a:xfrm>
          <a:prstGeom prst="rect">
            <a:avLst/>
          </a:prstGeom>
          <a:noFill/>
        </p:spPr>
        <p:txBody>
          <a:bodyPr wrap="square">
            <a:spAutoFit/>
          </a:bodyPr>
          <a:lstStyle/>
          <a:p>
            <a:pPr algn="ctr"/>
            <a:r>
              <a:rPr lang="en-IN" sz="2400" b="1">
                <a:solidFill>
                  <a:srgbClr val="903060"/>
                </a:solidFill>
                <a:latin typeface="Roboto" panose="02000000000000000000" pitchFamily="2" charset="0"/>
                <a:ea typeface="Roboto" panose="02000000000000000000" pitchFamily="2" charset="0"/>
                <a:cs typeface="Roboto" panose="02000000000000000000" pitchFamily="2" charset="0"/>
              </a:rPr>
              <a:t>Welcome. We are so happy you are here.</a:t>
            </a:r>
          </a:p>
        </p:txBody>
      </p:sp>
    </p:spTree>
    <p:extLst>
      <p:ext uri="{BB962C8B-B14F-4D97-AF65-F5344CB8AC3E}">
        <p14:creationId xmlns:p14="http://schemas.microsoft.com/office/powerpoint/2010/main" val="3261554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197F0-9A63-4977-BBBD-E1A43AFED0B9}"/>
              </a:ext>
            </a:extLst>
          </p:cNvPr>
          <p:cNvSpPr>
            <a:spLocks noGrp="1"/>
          </p:cNvSpPr>
          <p:nvPr>
            <p:ph type="title"/>
          </p:nvPr>
        </p:nvSpPr>
        <p:spPr>
          <a:xfrm>
            <a:off x="457200" y="92075"/>
            <a:ext cx="8229600" cy="639762"/>
          </a:xfrm>
        </p:spPr>
        <p:txBody>
          <a:bodyPr>
            <a:normAutofit fontScale="90000"/>
          </a:bodyPr>
          <a:lstStyle/>
          <a:p>
            <a:r>
              <a:rPr lang="en-US" dirty="0"/>
              <a:t>Shallow – low transfer</a:t>
            </a:r>
          </a:p>
        </p:txBody>
      </p:sp>
      <p:pic>
        <p:nvPicPr>
          <p:cNvPr id="4" name="Picture 3">
            <a:extLst>
              <a:ext uri="{FF2B5EF4-FFF2-40B4-BE49-F238E27FC236}">
                <a16:creationId xmlns:a16="http://schemas.microsoft.com/office/drawing/2014/main" id="{19268D87-0DC3-4A96-BB38-23C3C5CACE49}"/>
              </a:ext>
            </a:extLst>
          </p:cNvPr>
          <p:cNvPicPr>
            <a:picLocks noChangeAspect="1"/>
          </p:cNvPicPr>
          <p:nvPr/>
        </p:nvPicPr>
        <p:blipFill>
          <a:blip r:embed="rId2"/>
          <a:stretch>
            <a:fillRect/>
          </a:stretch>
        </p:blipFill>
        <p:spPr>
          <a:xfrm>
            <a:off x="1447800" y="807083"/>
            <a:ext cx="6096284" cy="6050917"/>
          </a:xfrm>
          <a:prstGeom prst="rect">
            <a:avLst/>
          </a:prstGeom>
        </p:spPr>
      </p:pic>
    </p:spTree>
    <p:extLst>
      <p:ext uri="{BB962C8B-B14F-4D97-AF65-F5344CB8AC3E}">
        <p14:creationId xmlns:p14="http://schemas.microsoft.com/office/powerpoint/2010/main" val="1066499126"/>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Shape 464"/>
          <p:cNvPicPr preferRelativeResize="0"/>
          <p:nvPr/>
        </p:nvPicPr>
        <p:blipFill>
          <a:blip r:embed="rId3">
            <a:alphaModFix/>
          </a:blip>
          <a:stretch>
            <a:fillRect/>
          </a:stretch>
        </p:blipFill>
        <p:spPr>
          <a:xfrm>
            <a:off x="254000" y="381000"/>
            <a:ext cx="8636000" cy="6477000"/>
          </a:xfrm>
          <a:prstGeom prst="rect">
            <a:avLst/>
          </a:prstGeom>
          <a:noFill/>
          <a:ln>
            <a:noFill/>
          </a:ln>
        </p:spPr>
      </p:pic>
    </p:spTree>
    <p:extLst>
      <p:ext uri="{BB962C8B-B14F-4D97-AF65-F5344CB8AC3E}">
        <p14:creationId xmlns:p14="http://schemas.microsoft.com/office/powerpoint/2010/main" val="998982197"/>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Shape 469"/>
          <p:cNvPicPr preferRelativeResize="0"/>
          <p:nvPr/>
        </p:nvPicPr>
        <p:blipFill>
          <a:blip r:embed="rId3">
            <a:alphaModFix/>
          </a:blip>
          <a:stretch>
            <a:fillRect/>
          </a:stretch>
        </p:blipFill>
        <p:spPr>
          <a:xfrm>
            <a:off x="1066800" y="152400"/>
            <a:ext cx="6705600" cy="6705600"/>
          </a:xfrm>
          <a:prstGeom prst="rect">
            <a:avLst/>
          </a:prstGeom>
          <a:noFill/>
          <a:ln>
            <a:noFill/>
          </a:ln>
        </p:spPr>
      </p:pic>
    </p:spTree>
    <p:extLst>
      <p:ext uri="{BB962C8B-B14F-4D97-AF65-F5344CB8AC3E}">
        <p14:creationId xmlns:p14="http://schemas.microsoft.com/office/powerpoint/2010/main" val="117440793"/>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2" name="Shape 1352" title="Pouff - Grocery Trip">
            <a:hlinkClick r:id="rId3"/>
          </p:cNvPr>
          <p:cNvSpPr/>
          <p:nvPr/>
        </p:nvSpPr>
        <p:spPr>
          <a:xfrm>
            <a:off x="0" y="1143000"/>
            <a:ext cx="9102141" cy="5029200"/>
          </a:xfrm>
          <a:prstGeom prst="rect">
            <a:avLst/>
          </a:prstGeom>
          <a:blipFill>
            <a:blip r:embed="rId4">
              <a:alphaModFix/>
            </a:blip>
            <a:stretch>
              <a:fillRect/>
            </a:stretch>
          </a:blipFill>
          <a:ln>
            <a:noFill/>
          </a:ln>
        </p:spPr>
        <p:txBody>
          <a:bodyPr/>
          <a:lstStyle/>
          <a:p>
            <a:endParaRPr lang="en-US" dirty="0"/>
          </a:p>
        </p:txBody>
      </p:sp>
      <p:sp>
        <p:nvSpPr>
          <p:cNvPr id="2" name="Title 1">
            <a:extLst>
              <a:ext uri="{FF2B5EF4-FFF2-40B4-BE49-F238E27FC236}">
                <a16:creationId xmlns:a16="http://schemas.microsoft.com/office/drawing/2014/main" id="{7048A05E-8DDA-45B5-B4F3-89CBFD6EC890}"/>
              </a:ext>
            </a:extLst>
          </p:cNvPr>
          <p:cNvSpPr>
            <a:spLocks noGrp="1"/>
          </p:cNvSpPr>
          <p:nvPr>
            <p:ph type="title"/>
          </p:nvPr>
        </p:nvSpPr>
        <p:spPr>
          <a:xfrm>
            <a:off x="457200" y="0"/>
            <a:ext cx="8229600" cy="914400"/>
          </a:xfrm>
        </p:spPr>
        <p:txBody>
          <a:bodyPr>
            <a:normAutofit/>
          </a:bodyPr>
          <a:lstStyle/>
          <a:p>
            <a:r>
              <a:rPr lang="en-US" dirty="0"/>
              <a:t>Brittle: Dogs Everywhere!</a:t>
            </a:r>
          </a:p>
        </p:txBody>
      </p:sp>
    </p:spTree>
    <p:extLst>
      <p:ext uri="{BB962C8B-B14F-4D97-AF65-F5344CB8AC3E}">
        <p14:creationId xmlns:p14="http://schemas.microsoft.com/office/powerpoint/2010/main" val="560173269"/>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2" name="Title 1">
            <a:extLst>
              <a:ext uri="{FF2B5EF4-FFF2-40B4-BE49-F238E27FC236}">
                <a16:creationId xmlns:a16="http://schemas.microsoft.com/office/drawing/2014/main" id="{1DD32C55-10DC-411A-8A44-A6D8BC2327DA}"/>
              </a:ext>
            </a:extLst>
          </p:cNvPr>
          <p:cNvSpPr>
            <a:spLocks noGrp="1"/>
          </p:cNvSpPr>
          <p:nvPr>
            <p:ph type="title"/>
          </p:nvPr>
        </p:nvSpPr>
        <p:spPr>
          <a:xfrm>
            <a:off x="381000" y="27624"/>
            <a:ext cx="8229600" cy="988176"/>
          </a:xfrm>
        </p:spPr>
        <p:txBody>
          <a:bodyPr>
            <a:normAutofit/>
          </a:bodyPr>
          <a:lstStyle/>
          <a:p>
            <a:r>
              <a:rPr lang="en-US" dirty="0"/>
              <a:t>Opaque: converges how??</a:t>
            </a:r>
          </a:p>
        </p:txBody>
      </p:sp>
      <p:sp>
        <p:nvSpPr>
          <p:cNvPr id="4" name="TextBox 3">
            <a:extLst>
              <a:ext uri="{FF2B5EF4-FFF2-40B4-BE49-F238E27FC236}">
                <a16:creationId xmlns:a16="http://schemas.microsoft.com/office/drawing/2014/main" id="{5764ECF8-42AB-434E-9292-CD2888464F42}"/>
              </a:ext>
            </a:extLst>
          </p:cNvPr>
          <p:cNvSpPr txBox="1"/>
          <p:nvPr/>
        </p:nvSpPr>
        <p:spPr>
          <a:xfrm>
            <a:off x="4267200" y="5842200"/>
            <a:ext cx="2788969" cy="461665"/>
          </a:xfrm>
          <a:prstGeom prst="rect">
            <a:avLst/>
          </a:prstGeom>
          <a:noFill/>
        </p:spPr>
        <p:txBody>
          <a:bodyPr wrap="none" rtlCol="0">
            <a:spAutoFit/>
          </a:bodyPr>
          <a:lstStyle/>
          <a:p>
            <a:r>
              <a:rPr lang="en-US" sz="2400" dirty="0"/>
              <a:t>145 layers not just 3!</a:t>
            </a:r>
          </a:p>
        </p:txBody>
      </p:sp>
      <p:grpSp>
        <p:nvGrpSpPr>
          <p:cNvPr id="6" name="Group 5">
            <a:extLst>
              <a:ext uri="{FF2B5EF4-FFF2-40B4-BE49-F238E27FC236}">
                <a16:creationId xmlns:a16="http://schemas.microsoft.com/office/drawing/2014/main" id="{7D6A6BF1-E988-4671-9437-99C81A24FD19}"/>
              </a:ext>
            </a:extLst>
          </p:cNvPr>
          <p:cNvGrpSpPr/>
          <p:nvPr/>
        </p:nvGrpSpPr>
        <p:grpSpPr>
          <a:xfrm>
            <a:off x="-23241" y="1169211"/>
            <a:ext cx="9167241" cy="4519578"/>
            <a:chOff x="-23241" y="1169211"/>
            <a:chExt cx="9167241" cy="4519578"/>
          </a:xfrm>
        </p:grpSpPr>
        <p:pic>
          <p:nvPicPr>
            <p:cNvPr id="3" name="Picture 2">
              <a:extLst>
                <a:ext uri="{FF2B5EF4-FFF2-40B4-BE49-F238E27FC236}">
                  <a16:creationId xmlns:a16="http://schemas.microsoft.com/office/drawing/2014/main" id="{CD1C1218-16AE-4587-9546-0D434214DF16}"/>
                </a:ext>
              </a:extLst>
            </p:cNvPr>
            <p:cNvPicPr>
              <a:picLocks noChangeAspect="1"/>
            </p:cNvPicPr>
            <p:nvPr/>
          </p:nvPicPr>
          <p:blipFill>
            <a:blip r:embed="rId3"/>
            <a:stretch>
              <a:fillRect/>
            </a:stretch>
          </p:blipFill>
          <p:spPr>
            <a:xfrm>
              <a:off x="-23241" y="1169211"/>
              <a:ext cx="9167241" cy="4519578"/>
            </a:xfrm>
            <a:prstGeom prst="rect">
              <a:avLst/>
            </a:prstGeom>
          </p:spPr>
        </p:pic>
        <p:sp>
          <p:nvSpPr>
            <p:cNvPr id="5" name="Rectangle 4">
              <a:extLst>
                <a:ext uri="{FF2B5EF4-FFF2-40B4-BE49-F238E27FC236}">
                  <a16:creationId xmlns:a16="http://schemas.microsoft.com/office/drawing/2014/main" id="{B5458016-5EAF-4FC3-8A91-F97F263F9D6C}"/>
                </a:ext>
              </a:extLst>
            </p:cNvPr>
            <p:cNvSpPr/>
            <p:nvPr/>
          </p:nvSpPr>
          <p:spPr>
            <a:xfrm>
              <a:off x="0" y="1676400"/>
              <a:ext cx="2514600" cy="1219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7491450"/>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60259-B0E5-AB14-0E6A-C3173AAED0C8}"/>
              </a:ext>
            </a:extLst>
          </p:cNvPr>
          <p:cNvSpPr>
            <a:spLocks noGrp="1"/>
          </p:cNvSpPr>
          <p:nvPr>
            <p:ph type="title"/>
          </p:nvPr>
        </p:nvSpPr>
        <p:spPr>
          <a:xfrm>
            <a:off x="383406" y="238881"/>
            <a:ext cx="8229600" cy="639762"/>
          </a:xfrm>
        </p:spPr>
        <p:txBody>
          <a:bodyPr>
            <a:noAutofit/>
          </a:bodyPr>
          <a:lstStyle/>
          <a:p>
            <a:r>
              <a:rPr lang="en-US" dirty="0"/>
              <a:t>What has changed in AI</a:t>
            </a:r>
            <a:endParaRPr lang="en-US" i="1" dirty="0"/>
          </a:p>
        </p:txBody>
      </p:sp>
      <p:sp>
        <p:nvSpPr>
          <p:cNvPr id="3" name="Content Placeholder 2">
            <a:extLst>
              <a:ext uri="{FF2B5EF4-FFF2-40B4-BE49-F238E27FC236}">
                <a16:creationId xmlns:a16="http://schemas.microsoft.com/office/drawing/2014/main" id="{8EC1D658-A71C-B5C7-96EC-D541A3877A90}"/>
              </a:ext>
            </a:extLst>
          </p:cNvPr>
          <p:cNvSpPr>
            <a:spLocks noGrp="1"/>
          </p:cNvSpPr>
          <p:nvPr>
            <p:ph idx="1"/>
          </p:nvPr>
        </p:nvSpPr>
        <p:spPr>
          <a:xfrm>
            <a:off x="935171" y="1447800"/>
            <a:ext cx="7391400" cy="1292376"/>
          </a:xfrm>
        </p:spPr>
        <p:txBody>
          <a:bodyPr>
            <a:normAutofit/>
          </a:bodyPr>
          <a:lstStyle/>
          <a:p>
            <a:pPr marL="0" indent="0">
              <a:buNone/>
            </a:pPr>
            <a:r>
              <a:rPr lang="en-US" sz="3400" dirty="0">
                <a:solidFill>
                  <a:srgbClr val="00B050"/>
                </a:solidFill>
              </a:rPr>
              <a:t>Emergence of LLMs </a:t>
            </a:r>
            <a:r>
              <a:rPr lang="en-US" sz="3400" dirty="0">
                <a:solidFill>
                  <a:srgbClr val="00B050"/>
                </a:solidFill>
                <a:sym typeface="Wingdings" panose="05000000000000000000" pitchFamily="2" charset="2"/>
              </a:rPr>
              <a:t> </a:t>
            </a:r>
            <a:r>
              <a:rPr lang="en-US" sz="3400" i="1" dirty="0">
                <a:solidFill>
                  <a:srgbClr val="00B050"/>
                </a:solidFill>
                <a:sym typeface="Wingdings" panose="05000000000000000000" pitchFamily="2" charset="2"/>
              </a:rPr>
              <a:t>Much </a:t>
            </a:r>
            <a:r>
              <a:rPr lang="en-US" sz="3400" u="sng" dirty="0">
                <a:solidFill>
                  <a:srgbClr val="00B050"/>
                </a:solidFill>
                <a:sym typeface="Wingdings" panose="05000000000000000000" pitchFamily="2" charset="2"/>
              </a:rPr>
              <a:t>expanded Expertise, and </a:t>
            </a:r>
            <a:r>
              <a:rPr lang="en-US" sz="3400" i="1" u="sng" dirty="0">
                <a:solidFill>
                  <a:srgbClr val="00B050"/>
                </a:solidFill>
                <a:sym typeface="Wingdings" panose="05000000000000000000" pitchFamily="2" charset="2"/>
              </a:rPr>
              <a:t>some</a:t>
            </a:r>
            <a:r>
              <a:rPr lang="en-US" sz="3400" u="sng" dirty="0">
                <a:solidFill>
                  <a:srgbClr val="00B050"/>
                </a:solidFill>
                <a:sym typeface="Wingdings" panose="05000000000000000000" pitchFamily="2" charset="2"/>
              </a:rPr>
              <a:t> Transfer</a:t>
            </a:r>
            <a:r>
              <a:rPr lang="en-US" sz="3400" i="1" u="sng" dirty="0">
                <a:solidFill>
                  <a:srgbClr val="00B050"/>
                </a:solidFill>
                <a:sym typeface="Wingdings" panose="05000000000000000000" pitchFamily="2" charset="2"/>
              </a:rPr>
              <a:t>.</a:t>
            </a:r>
            <a:endParaRPr lang="en-US" sz="3400" dirty="0">
              <a:solidFill>
                <a:srgbClr val="00B050"/>
              </a:solidFill>
              <a:sym typeface="Wingdings" panose="05000000000000000000" pitchFamily="2" charset="2"/>
            </a:endParaRPr>
          </a:p>
        </p:txBody>
      </p:sp>
      <p:pic>
        <p:nvPicPr>
          <p:cNvPr id="4" name="Picture 3">
            <a:extLst>
              <a:ext uri="{FF2B5EF4-FFF2-40B4-BE49-F238E27FC236}">
                <a16:creationId xmlns:a16="http://schemas.microsoft.com/office/drawing/2014/main" id="{20F737F7-C0F6-90DD-8663-3552FEEC2B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4922" y="3309333"/>
            <a:ext cx="2593679" cy="714585"/>
          </a:xfrm>
          <a:prstGeom prst="rect">
            <a:avLst/>
          </a:prstGeom>
        </p:spPr>
      </p:pic>
      <p:pic>
        <p:nvPicPr>
          <p:cNvPr id="5" name="Picture 4">
            <a:extLst>
              <a:ext uri="{FF2B5EF4-FFF2-40B4-BE49-F238E27FC236}">
                <a16:creationId xmlns:a16="http://schemas.microsoft.com/office/drawing/2014/main" id="{8B095F68-2514-D4B0-7819-08433AA620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0600" y="3350164"/>
            <a:ext cx="3251507" cy="714584"/>
          </a:xfrm>
          <a:prstGeom prst="rect">
            <a:avLst/>
          </a:prstGeom>
        </p:spPr>
      </p:pic>
      <p:pic>
        <p:nvPicPr>
          <p:cNvPr id="8" name="Picture 7">
            <a:extLst>
              <a:ext uri="{FF2B5EF4-FFF2-40B4-BE49-F238E27FC236}">
                <a16:creationId xmlns:a16="http://schemas.microsoft.com/office/drawing/2014/main" id="{29180A2C-6331-A37E-ECA3-51BE972BAB45}"/>
              </a:ext>
            </a:extLst>
          </p:cNvPr>
          <p:cNvPicPr>
            <a:picLocks noChangeAspect="1"/>
          </p:cNvPicPr>
          <p:nvPr/>
        </p:nvPicPr>
        <p:blipFill>
          <a:blip r:embed="rId4"/>
          <a:stretch>
            <a:fillRect/>
          </a:stretch>
        </p:blipFill>
        <p:spPr>
          <a:xfrm>
            <a:off x="1600200" y="4803672"/>
            <a:ext cx="2143125" cy="721778"/>
          </a:xfrm>
          <a:prstGeom prst="rect">
            <a:avLst/>
          </a:prstGeom>
        </p:spPr>
      </p:pic>
      <p:pic>
        <p:nvPicPr>
          <p:cNvPr id="9" name="Picture 8">
            <a:extLst>
              <a:ext uri="{FF2B5EF4-FFF2-40B4-BE49-F238E27FC236}">
                <a16:creationId xmlns:a16="http://schemas.microsoft.com/office/drawing/2014/main" id="{4C24D4CA-8844-5279-63B5-CB3433AA7988}"/>
              </a:ext>
            </a:extLst>
          </p:cNvPr>
          <p:cNvPicPr>
            <a:picLocks noChangeAspect="1"/>
          </p:cNvPicPr>
          <p:nvPr/>
        </p:nvPicPr>
        <p:blipFill>
          <a:blip r:embed="rId5"/>
          <a:srcRect t="26191" b="29154"/>
          <a:stretch/>
        </p:blipFill>
        <p:spPr>
          <a:xfrm>
            <a:off x="5024438" y="4803672"/>
            <a:ext cx="2519362" cy="630025"/>
          </a:xfrm>
          <a:prstGeom prst="rect">
            <a:avLst/>
          </a:prstGeom>
        </p:spPr>
      </p:pic>
    </p:spTree>
    <p:extLst>
      <p:ext uri="{BB962C8B-B14F-4D97-AF65-F5344CB8AC3E}">
        <p14:creationId xmlns:p14="http://schemas.microsoft.com/office/powerpoint/2010/main" val="884534772"/>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extLst>
              <a:ext uri="{FF2B5EF4-FFF2-40B4-BE49-F238E27FC236}">
                <a16:creationId xmlns:a16="http://schemas.microsoft.com/office/drawing/2014/main" id="{2CC096B5-D802-DFB9-33EF-C4AC88F046E4}"/>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15909"/>
          <a:stretch/>
        </p:blipFill>
        <p:spPr bwMode="auto">
          <a:xfrm>
            <a:off x="481258" y="15711"/>
            <a:ext cx="8181484" cy="68422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A86B72-9F7C-4BCD-F241-8CD3A7CE7A8C}"/>
              </a:ext>
            </a:extLst>
          </p:cNvPr>
          <p:cNvSpPr txBox="1"/>
          <p:nvPr/>
        </p:nvSpPr>
        <p:spPr>
          <a:xfrm>
            <a:off x="6400800" y="2057400"/>
            <a:ext cx="1676400" cy="1077218"/>
          </a:xfrm>
          <a:prstGeom prst="rect">
            <a:avLst/>
          </a:prstGeom>
          <a:noFill/>
        </p:spPr>
        <p:txBody>
          <a:bodyPr wrap="square" rtlCol="0">
            <a:spAutoFit/>
          </a:bodyPr>
          <a:lstStyle/>
          <a:p>
            <a:r>
              <a:rPr lang="en-US" sz="3200" dirty="0">
                <a:solidFill>
                  <a:schemeClr val="bg1"/>
                </a:solidFill>
              </a:rPr>
              <a:t>It is still brittle!</a:t>
            </a:r>
          </a:p>
        </p:txBody>
      </p:sp>
    </p:spTree>
    <p:extLst>
      <p:ext uri="{BB962C8B-B14F-4D97-AF65-F5344CB8AC3E}">
        <p14:creationId xmlns:p14="http://schemas.microsoft.com/office/powerpoint/2010/main" val="600039304"/>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145462" cy="609600"/>
          </a:xfrm>
        </p:spPr>
        <p:txBody>
          <a:bodyPr>
            <a:normAutofit fontScale="90000"/>
          </a:bodyPr>
          <a:lstStyle/>
          <a:p>
            <a:r>
              <a:rPr lang="en-US" dirty="0"/>
              <a:t>Hype Cycle for AI - 2024</a:t>
            </a:r>
          </a:p>
        </p:txBody>
      </p:sp>
      <p:pic>
        <p:nvPicPr>
          <p:cNvPr id="5" name="Picture 4">
            <a:extLst>
              <a:ext uri="{FF2B5EF4-FFF2-40B4-BE49-F238E27FC236}">
                <a16:creationId xmlns:a16="http://schemas.microsoft.com/office/drawing/2014/main" id="{B6441F06-2272-80D1-54C6-5C7AFC933EBB}"/>
              </a:ext>
            </a:extLst>
          </p:cNvPr>
          <p:cNvPicPr>
            <a:picLocks noChangeAspect="1"/>
          </p:cNvPicPr>
          <p:nvPr/>
        </p:nvPicPr>
        <p:blipFill>
          <a:blip r:embed="rId2"/>
          <a:stretch>
            <a:fillRect/>
          </a:stretch>
        </p:blipFill>
        <p:spPr>
          <a:xfrm>
            <a:off x="47625" y="823912"/>
            <a:ext cx="9048750" cy="5210175"/>
          </a:xfrm>
          <a:prstGeom prst="rect">
            <a:avLst/>
          </a:prstGeom>
        </p:spPr>
      </p:pic>
      <p:sp>
        <p:nvSpPr>
          <p:cNvPr id="3" name="Oval 2">
            <a:extLst>
              <a:ext uri="{FF2B5EF4-FFF2-40B4-BE49-F238E27FC236}">
                <a16:creationId xmlns:a16="http://schemas.microsoft.com/office/drawing/2014/main" id="{1483D455-1938-D281-7BAD-59C63F132491}"/>
              </a:ext>
            </a:extLst>
          </p:cNvPr>
          <p:cNvSpPr/>
          <p:nvPr/>
        </p:nvSpPr>
        <p:spPr>
          <a:xfrm>
            <a:off x="990600" y="2590800"/>
            <a:ext cx="1816272" cy="2369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C69CEB92-E4CC-847C-126D-5C14CDE6D1BF}"/>
              </a:ext>
            </a:extLst>
          </p:cNvPr>
          <p:cNvSpPr/>
          <p:nvPr/>
        </p:nvSpPr>
        <p:spPr>
          <a:xfrm>
            <a:off x="3429000" y="2390573"/>
            <a:ext cx="1143000" cy="2369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67789507"/>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810549-2D8D-4D1C-A55E-947E8357EC91}"/>
              </a:ext>
            </a:extLst>
          </p:cNvPr>
          <p:cNvPicPr>
            <a:picLocks noChangeAspect="1"/>
          </p:cNvPicPr>
          <p:nvPr/>
        </p:nvPicPr>
        <p:blipFill rotWithShape="1">
          <a:blip r:embed="rId2"/>
          <a:srcRect l="8161" r="8161"/>
          <a:stretch/>
        </p:blipFill>
        <p:spPr>
          <a:xfrm>
            <a:off x="0" y="1101"/>
            <a:ext cx="9175422" cy="6881567"/>
          </a:xfrm>
          <a:prstGeom prst="rect">
            <a:avLst/>
          </a:prstGeom>
        </p:spPr>
      </p:pic>
      <p:sp>
        <p:nvSpPr>
          <p:cNvPr id="8" name="Title 7">
            <a:extLst>
              <a:ext uri="{FF2B5EF4-FFF2-40B4-BE49-F238E27FC236}">
                <a16:creationId xmlns:a16="http://schemas.microsoft.com/office/drawing/2014/main" id="{4A694D61-9B9D-8DE1-DCCA-8F1D6B8C7AEA}"/>
              </a:ext>
            </a:extLst>
          </p:cNvPr>
          <p:cNvSpPr>
            <a:spLocks noGrp="1"/>
          </p:cNvSpPr>
          <p:nvPr>
            <p:ph type="title"/>
          </p:nvPr>
        </p:nvSpPr>
        <p:spPr>
          <a:xfrm>
            <a:off x="244311" y="41271"/>
            <a:ext cx="8686800" cy="933254"/>
          </a:xfrm>
        </p:spPr>
        <p:txBody>
          <a:bodyPr>
            <a:noAutofit/>
          </a:bodyPr>
          <a:lstStyle/>
          <a:p>
            <a:r>
              <a:rPr lang="en-US" sz="4000" b="1" dirty="0">
                <a:solidFill>
                  <a:srgbClr val="FF0000"/>
                </a:solidFill>
              </a:rPr>
              <a:t>The Potency of this Capable Phase</a:t>
            </a:r>
          </a:p>
        </p:txBody>
      </p:sp>
      <p:sp>
        <p:nvSpPr>
          <p:cNvPr id="10" name="TextBox 9">
            <a:extLst>
              <a:ext uri="{FF2B5EF4-FFF2-40B4-BE49-F238E27FC236}">
                <a16:creationId xmlns:a16="http://schemas.microsoft.com/office/drawing/2014/main" id="{A0554934-FBF2-E96E-FAFD-3E30ED454A32}"/>
              </a:ext>
            </a:extLst>
          </p:cNvPr>
          <p:cNvSpPr txBox="1"/>
          <p:nvPr/>
        </p:nvSpPr>
        <p:spPr>
          <a:xfrm>
            <a:off x="6781800" y="2168077"/>
            <a:ext cx="1797287" cy="830997"/>
          </a:xfrm>
          <a:prstGeom prst="rect">
            <a:avLst/>
          </a:prstGeom>
          <a:noFill/>
        </p:spPr>
        <p:txBody>
          <a:bodyPr wrap="none" rtlCol="0">
            <a:spAutoFit/>
          </a:bodyPr>
          <a:lstStyle/>
          <a:p>
            <a:r>
              <a:rPr lang="en-US" sz="2400" b="1" dirty="0">
                <a:solidFill>
                  <a:srgbClr val="FF0000"/>
                </a:solidFill>
              </a:rPr>
              <a:t>Multiple </a:t>
            </a:r>
          </a:p>
          <a:p>
            <a:r>
              <a:rPr lang="en-US" sz="2400" b="1" dirty="0">
                <a:solidFill>
                  <a:srgbClr val="FF0000"/>
                </a:solidFill>
              </a:rPr>
              <a:t>LLMs + SLMs</a:t>
            </a:r>
          </a:p>
        </p:txBody>
      </p:sp>
      <p:sp>
        <p:nvSpPr>
          <p:cNvPr id="12" name="TextBox 11">
            <a:extLst>
              <a:ext uri="{FF2B5EF4-FFF2-40B4-BE49-F238E27FC236}">
                <a16:creationId xmlns:a16="http://schemas.microsoft.com/office/drawing/2014/main" id="{22190B0C-F3A5-D209-ECDE-E6DEE2F59F9E}"/>
              </a:ext>
            </a:extLst>
          </p:cNvPr>
          <p:cNvSpPr txBox="1"/>
          <p:nvPr/>
        </p:nvSpPr>
        <p:spPr>
          <a:xfrm>
            <a:off x="3429000" y="5791200"/>
            <a:ext cx="2640723" cy="461665"/>
          </a:xfrm>
          <a:prstGeom prst="rect">
            <a:avLst/>
          </a:prstGeom>
          <a:noFill/>
        </p:spPr>
        <p:txBody>
          <a:bodyPr wrap="none" rtlCol="0">
            <a:spAutoFit/>
          </a:bodyPr>
          <a:lstStyle/>
          <a:p>
            <a:r>
              <a:rPr lang="en-US" sz="2400" b="1" i="1" dirty="0">
                <a:solidFill>
                  <a:srgbClr val="FF0000"/>
                </a:solidFill>
              </a:rPr>
              <a:t>Agents Everywhere</a:t>
            </a:r>
          </a:p>
        </p:txBody>
      </p:sp>
      <p:sp>
        <p:nvSpPr>
          <p:cNvPr id="13" name="TextBox 12">
            <a:extLst>
              <a:ext uri="{FF2B5EF4-FFF2-40B4-BE49-F238E27FC236}">
                <a16:creationId xmlns:a16="http://schemas.microsoft.com/office/drawing/2014/main" id="{EC8903FF-14B7-02D6-88DF-1A554A6A732F}"/>
              </a:ext>
            </a:extLst>
          </p:cNvPr>
          <p:cNvSpPr txBox="1"/>
          <p:nvPr/>
        </p:nvSpPr>
        <p:spPr>
          <a:xfrm>
            <a:off x="936974" y="2201147"/>
            <a:ext cx="1733360" cy="830997"/>
          </a:xfrm>
          <a:prstGeom prst="rect">
            <a:avLst/>
          </a:prstGeom>
          <a:noFill/>
        </p:spPr>
        <p:txBody>
          <a:bodyPr wrap="none" rtlCol="0">
            <a:spAutoFit/>
          </a:bodyPr>
          <a:lstStyle/>
          <a:p>
            <a:r>
              <a:rPr lang="en-US" sz="2400" b="1" dirty="0">
                <a:solidFill>
                  <a:srgbClr val="FF0000"/>
                </a:solidFill>
              </a:rPr>
              <a:t>Algorithmic </a:t>
            </a:r>
          </a:p>
          <a:p>
            <a:r>
              <a:rPr lang="en-US" sz="2400" b="1" dirty="0">
                <a:solidFill>
                  <a:srgbClr val="FF0000"/>
                </a:solidFill>
              </a:rPr>
              <a:t>progress</a:t>
            </a:r>
          </a:p>
        </p:txBody>
      </p:sp>
      <p:sp>
        <p:nvSpPr>
          <p:cNvPr id="14" name="TextBox 13">
            <a:extLst>
              <a:ext uri="{FF2B5EF4-FFF2-40B4-BE49-F238E27FC236}">
                <a16:creationId xmlns:a16="http://schemas.microsoft.com/office/drawing/2014/main" id="{BC280BC7-39B9-06E0-5753-00B23182493A}"/>
              </a:ext>
            </a:extLst>
          </p:cNvPr>
          <p:cNvSpPr txBox="1"/>
          <p:nvPr/>
        </p:nvSpPr>
        <p:spPr>
          <a:xfrm>
            <a:off x="6929666" y="4019922"/>
            <a:ext cx="2670451" cy="461665"/>
          </a:xfrm>
          <a:prstGeom prst="rect">
            <a:avLst/>
          </a:prstGeom>
          <a:noFill/>
        </p:spPr>
        <p:txBody>
          <a:bodyPr wrap="square" rtlCol="0">
            <a:spAutoFit/>
          </a:bodyPr>
          <a:lstStyle/>
          <a:p>
            <a:r>
              <a:rPr lang="en-US" sz="2400" b="1" dirty="0">
                <a:solidFill>
                  <a:srgbClr val="FF0000"/>
                </a:solidFill>
              </a:rPr>
              <a:t>Faster HW</a:t>
            </a:r>
          </a:p>
        </p:txBody>
      </p:sp>
      <p:sp>
        <p:nvSpPr>
          <p:cNvPr id="15" name="TextBox 14">
            <a:extLst>
              <a:ext uri="{FF2B5EF4-FFF2-40B4-BE49-F238E27FC236}">
                <a16:creationId xmlns:a16="http://schemas.microsoft.com/office/drawing/2014/main" id="{806BE53C-958E-0445-38E3-710EE5F51E0C}"/>
              </a:ext>
            </a:extLst>
          </p:cNvPr>
          <p:cNvSpPr txBox="1"/>
          <p:nvPr/>
        </p:nvSpPr>
        <p:spPr>
          <a:xfrm>
            <a:off x="228600" y="3922818"/>
            <a:ext cx="2233304" cy="461665"/>
          </a:xfrm>
          <a:prstGeom prst="rect">
            <a:avLst/>
          </a:prstGeom>
          <a:noFill/>
        </p:spPr>
        <p:txBody>
          <a:bodyPr wrap="none" rtlCol="0">
            <a:spAutoFit/>
          </a:bodyPr>
          <a:lstStyle/>
          <a:p>
            <a:r>
              <a:rPr lang="en-US" sz="2400" b="1" dirty="0">
                <a:solidFill>
                  <a:srgbClr val="FF0000"/>
                </a:solidFill>
              </a:rPr>
              <a:t>Vertical corpora</a:t>
            </a:r>
          </a:p>
        </p:txBody>
      </p:sp>
      <p:sp>
        <p:nvSpPr>
          <p:cNvPr id="2" name="TextBox 1">
            <a:extLst>
              <a:ext uri="{FF2B5EF4-FFF2-40B4-BE49-F238E27FC236}">
                <a16:creationId xmlns:a16="http://schemas.microsoft.com/office/drawing/2014/main" id="{42AF5004-9A20-5973-9A72-68B93533081A}"/>
              </a:ext>
            </a:extLst>
          </p:cNvPr>
          <p:cNvSpPr txBox="1"/>
          <p:nvPr/>
        </p:nvSpPr>
        <p:spPr>
          <a:xfrm>
            <a:off x="2245755" y="1157177"/>
            <a:ext cx="4791312" cy="461665"/>
          </a:xfrm>
          <a:prstGeom prst="rect">
            <a:avLst/>
          </a:prstGeom>
          <a:noFill/>
        </p:spPr>
        <p:txBody>
          <a:bodyPr wrap="none" rtlCol="0">
            <a:spAutoFit/>
          </a:bodyPr>
          <a:lstStyle/>
          <a:p>
            <a:r>
              <a:rPr lang="en-US" sz="2400" b="1" i="1" dirty="0">
                <a:solidFill>
                  <a:srgbClr val="FF0000"/>
                </a:solidFill>
              </a:rPr>
              <a:t>Developers, Developers, Developers</a:t>
            </a:r>
          </a:p>
        </p:txBody>
      </p:sp>
      <p:sp>
        <p:nvSpPr>
          <p:cNvPr id="3" name="TextBox 2">
            <a:extLst>
              <a:ext uri="{FF2B5EF4-FFF2-40B4-BE49-F238E27FC236}">
                <a16:creationId xmlns:a16="http://schemas.microsoft.com/office/drawing/2014/main" id="{171273EE-6557-56FB-0E4A-470256EAED8A}"/>
              </a:ext>
            </a:extLst>
          </p:cNvPr>
          <p:cNvSpPr txBox="1"/>
          <p:nvPr/>
        </p:nvSpPr>
        <p:spPr>
          <a:xfrm>
            <a:off x="964469" y="4966788"/>
            <a:ext cx="2108269" cy="461665"/>
          </a:xfrm>
          <a:prstGeom prst="rect">
            <a:avLst/>
          </a:prstGeom>
          <a:noFill/>
        </p:spPr>
        <p:txBody>
          <a:bodyPr wrap="none" rtlCol="0">
            <a:spAutoFit/>
          </a:bodyPr>
          <a:lstStyle/>
          <a:p>
            <a:r>
              <a:rPr lang="en-US" sz="2400" b="1" dirty="0">
                <a:solidFill>
                  <a:srgbClr val="FF0000"/>
                </a:solidFill>
              </a:rPr>
              <a:t>Multi-modality</a:t>
            </a:r>
          </a:p>
        </p:txBody>
      </p:sp>
      <p:sp>
        <p:nvSpPr>
          <p:cNvPr id="4" name="TextBox 3">
            <a:extLst>
              <a:ext uri="{FF2B5EF4-FFF2-40B4-BE49-F238E27FC236}">
                <a16:creationId xmlns:a16="http://schemas.microsoft.com/office/drawing/2014/main" id="{0EE37243-FE58-04A7-CA84-929DEC0AF5AD}"/>
              </a:ext>
            </a:extLst>
          </p:cNvPr>
          <p:cNvSpPr txBox="1"/>
          <p:nvPr/>
        </p:nvSpPr>
        <p:spPr>
          <a:xfrm>
            <a:off x="6145477" y="5040770"/>
            <a:ext cx="1783180" cy="461665"/>
          </a:xfrm>
          <a:prstGeom prst="rect">
            <a:avLst/>
          </a:prstGeom>
          <a:noFill/>
        </p:spPr>
        <p:txBody>
          <a:bodyPr wrap="none" rtlCol="0">
            <a:spAutoFit/>
          </a:bodyPr>
          <a:lstStyle/>
          <a:p>
            <a:r>
              <a:rPr lang="en-US" sz="2400" b="1" dirty="0">
                <a:solidFill>
                  <a:srgbClr val="FF0000"/>
                </a:solidFill>
              </a:rPr>
              <a:t>AI on Clients</a:t>
            </a:r>
          </a:p>
        </p:txBody>
      </p:sp>
    </p:spTree>
    <p:extLst>
      <p:ext uri="{BB962C8B-B14F-4D97-AF65-F5344CB8AC3E}">
        <p14:creationId xmlns:p14="http://schemas.microsoft.com/office/powerpoint/2010/main" val="1783430085"/>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CD280-D56F-679E-482A-5ECDCE0D87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7ED34E-9659-EE83-BC89-FEC2A6E1DE0F}"/>
              </a:ext>
            </a:extLst>
          </p:cNvPr>
          <p:cNvSpPr>
            <a:spLocks noGrp="1"/>
          </p:cNvSpPr>
          <p:nvPr>
            <p:ph type="title"/>
          </p:nvPr>
        </p:nvSpPr>
        <p:spPr>
          <a:xfrm>
            <a:off x="457200" y="92075"/>
            <a:ext cx="8229600" cy="639762"/>
          </a:xfrm>
        </p:spPr>
        <p:txBody>
          <a:bodyPr>
            <a:normAutofit fontScale="90000"/>
          </a:bodyPr>
          <a:lstStyle/>
          <a:p>
            <a:r>
              <a:rPr lang="en-US" dirty="0"/>
              <a:t>Multiple Families</a:t>
            </a:r>
          </a:p>
        </p:txBody>
      </p:sp>
      <p:pic>
        <p:nvPicPr>
          <p:cNvPr id="4" name="Picture 3">
            <a:extLst>
              <a:ext uri="{FF2B5EF4-FFF2-40B4-BE49-F238E27FC236}">
                <a16:creationId xmlns:a16="http://schemas.microsoft.com/office/drawing/2014/main" id="{F98018D3-858C-BF6F-C96F-33DF69F3F69C}"/>
              </a:ext>
            </a:extLst>
          </p:cNvPr>
          <p:cNvPicPr>
            <a:picLocks noChangeAspect="1"/>
          </p:cNvPicPr>
          <p:nvPr/>
        </p:nvPicPr>
        <p:blipFill rotWithShape="1">
          <a:blip r:embed="rId2"/>
          <a:srcRect l="4488" t="46590" r="5378" b="36366"/>
          <a:stretch/>
        </p:blipFill>
        <p:spPr>
          <a:xfrm>
            <a:off x="0" y="1066800"/>
            <a:ext cx="8978246" cy="1676400"/>
          </a:xfrm>
          <a:prstGeom prst="rect">
            <a:avLst/>
          </a:prstGeom>
        </p:spPr>
      </p:pic>
      <p:pic>
        <p:nvPicPr>
          <p:cNvPr id="5" name="Picture 4">
            <a:extLst>
              <a:ext uri="{FF2B5EF4-FFF2-40B4-BE49-F238E27FC236}">
                <a16:creationId xmlns:a16="http://schemas.microsoft.com/office/drawing/2014/main" id="{FB408F4A-5A00-4B84-7E18-E8C569FA0B16}"/>
              </a:ext>
            </a:extLst>
          </p:cNvPr>
          <p:cNvPicPr>
            <a:picLocks noChangeAspect="1"/>
          </p:cNvPicPr>
          <p:nvPr/>
        </p:nvPicPr>
        <p:blipFill rotWithShape="1">
          <a:blip r:embed="rId3"/>
          <a:srcRect l="35334" r="35333" b="11307"/>
          <a:stretch/>
        </p:blipFill>
        <p:spPr>
          <a:xfrm>
            <a:off x="3429000" y="3233151"/>
            <a:ext cx="2057400" cy="3265905"/>
          </a:xfrm>
          <a:prstGeom prst="rect">
            <a:avLst/>
          </a:prstGeom>
        </p:spPr>
      </p:pic>
    </p:spTree>
    <p:extLst>
      <p:ext uri="{BB962C8B-B14F-4D97-AF65-F5344CB8AC3E}">
        <p14:creationId xmlns:p14="http://schemas.microsoft.com/office/powerpoint/2010/main" val="87207422"/>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rawing of a person&#10;&#10;Description automatically generated">
            <a:extLst>
              <a:ext uri="{FF2B5EF4-FFF2-40B4-BE49-F238E27FC236}">
                <a16:creationId xmlns:a16="http://schemas.microsoft.com/office/drawing/2014/main" id="{E9E5C0E0-1DE5-4135-9E08-B366BA47776C}"/>
              </a:ext>
            </a:extLst>
          </p:cNvPr>
          <p:cNvPicPr>
            <a:picLocks noChangeAspect="1"/>
          </p:cNvPicPr>
          <p:nvPr/>
        </p:nvPicPr>
        <p:blipFill>
          <a:blip r:embed="rId3" cstate="email">
            <a:alphaModFix/>
            <a:extLst>
              <a:ext uri="{28A0092B-C50C-407E-A947-70E740481C1C}">
                <a14:useLocalDpi xmlns:a14="http://schemas.microsoft.com/office/drawing/2010/main" val="0"/>
              </a:ext>
            </a:extLst>
          </a:blip>
          <a:stretch>
            <a:fillRect/>
          </a:stretch>
        </p:blipFill>
        <p:spPr>
          <a:xfrm>
            <a:off x="307181" y="5077193"/>
            <a:ext cx="1990983" cy="649713"/>
          </a:xfrm>
          <a:prstGeom prst="rect">
            <a:avLst/>
          </a:prstGeom>
        </p:spPr>
      </p:pic>
      <p:sp>
        <p:nvSpPr>
          <p:cNvPr id="2" name="TextBox 1">
            <a:extLst>
              <a:ext uri="{FF2B5EF4-FFF2-40B4-BE49-F238E27FC236}">
                <a16:creationId xmlns:a16="http://schemas.microsoft.com/office/drawing/2014/main" id="{877D4A03-FDB1-FDC7-AB90-A8AE24E2D436}"/>
              </a:ext>
            </a:extLst>
          </p:cNvPr>
          <p:cNvSpPr txBox="1"/>
          <p:nvPr/>
        </p:nvSpPr>
        <p:spPr>
          <a:xfrm>
            <a:off x="767195" y="2585277"/>
            <a:ext cx="3267561" cy="1120820"/>
          </a:xfrm>
          <a:prstGeom prst="rect">
            <a:avLst/>
          </a:prstGeom>
          <a:noFill/>
        </p:spPr>
        <p:txBody>
          <a:bodyPr wrap="none" lIns="68580" tIns="34290" rIns="68580" bIns="34290" rtlCol="0" anchor="t">
            <a:spAutoFit/>
          </a:bodyPr>
          <a:lstStyle/>
          <a:p>
            <a:pPr>
              <a:spcAft>
                <a:spcPts val="450"/>
              </a:spcAft>
            </a:pPr>
            <a:r>
              <a:rPr lang="en-AU" sz="2400">
                <a:latin typeface="Roboto"/>
                <a:ea typeface="Roboto"/>
                <a:cs typeface="Roboto"/>
              </a:rPr>
              <a:t>Hassan </a:t>
            </a:r>
            <a:r>
              <a:rPr lang="en-AU" sz="2400" err="1">
                <a:latin typeface="Roboto"/>
                <a:ea typeface="Roboto"/>
                <a:cs typeface="Roboto"/>
              </a:rPr>
              <a:t>Mekawy</a:t>
            </a:r>
            <a:endParaRPr lang="en-AU" sz="2400" err="1">
              <a:latin typeface="Roboto" panose="02000000000000000000" pitchFamily="2" charset="0"/>
              <a:ea typeface="Roboto" panose="02000000000000000000" pitchFamily="2" charset="0"/>
            </a:endParaRPr>
          </a:p>
          <a:p>
            <a:pPr>
              <a:spcAft>
                <a:spcPts val="450"/>
              </a:spcAft>
            </a:pPr>
            <a:r>
              <a:rPr lang="en-AU">
                <a:latin typeface="Roboto"/>
                <a:ea typeface="Roboto"/>
                <a:cs typeface="Roboto"/>
              </a:rPr>
              <a:t>Director, Education Services</a:t>
            </a:r>
            <a:endParaRPr lang="en-AU">
              <a:latin typeface="Roboto" panose="02000000000000000000" pitchFamily="2" charset="0"/>
              <a:ea typeface="Roboto" panose="02000000000000000000" pitchFamily="2" charset="0"/>
              <a:cs typeface="Roboto"/>
            </a:endParaRPr>
          </a:p>
          <a:p>
            <a:pPr>
              <a:spcAft>
                <a:spcPts val="450"/>
              </a:spcAft>
            </a:pPr>
            <a:r>
              <a:rPr lang="en-AU">
                <a:latin typeface="Roboto"/>
                <a:ea typeface="Roboto"/>
                <a:cs typeface="Roboto"/>
              </a:rPr>
              <a:t>SACE Board of South Australia</a:t>
            </a:r>
          </a:p>
        </p:txBody>
      </p:sp>
      <p:pic>
        <p:nvPicPr>
          <p:cNvPr id="3" name="Picture 2">
            <a:extLst>
              <a:ext uri="{FF2B5EF4-FFF2-40B4-BE49-F238E27FC236}">
                <a16:creationId xmlns:a16="http://schemas.microsoft.com/office/drawing/2014/main" id="{B380D538-65AE-BB7C-D5B6-6D604C89FACF}"/>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6351323" y="4200253"/>
            <a:ext cx="2778237" cy="1782000"/>
          </a:xfrm>
          <a:prstGeom prst="rect">
            <a:avLst/>
          </a:prstGeom>
        </p:spPr>
      </p:pic>
      <p:pic>
        <p:nvPicPr>
          <p:cNvPr id="4" name="Picture 3" descr="Executive Team - South Australian Certificate of Education">
            <a:extLst>
              <a:ext uri="{FF2B5EF4-FFF2-40B4-BE49-F238E27FC236}">
                <a16:creationId xmlns:a16="http://schemas.microsoft.com/office/drawing/2014/main" id="{DA0DC0C6-20F1-47F6-3894-D4C66F2EE97B}"/>
              </a:ext>
            </a:extLst>
          </p:cNvPr>
          <p:cNvPicPr>
            <a:picLocks noChangeAspect="1"/>
          </p:cNvPicPr>
          <p:nvPr/>
        </p:nvPicPr>
        <p:blipFill>
          <a:blip r:embed="rId5"/>
          <a:stretch>
            <a:fillRect/>
          </a:stretch>
        </p:blipFill>
        <p:spPr>
          <a:xfrm>
            <a:off x="4572636" y="1366807"/>
            <a:ext cx="2482010" cy="35448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311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C6070-7AF7-A8A9-B692-5EA7A4E5E21E}"/>
              </a:ext>
            </a:extLst>
          </p:cNvPr>
          <p:cNvSpPr>
            <a:spLocks noGrp="1"/>
          </p:cNvSpPr>
          <p:nvPr>
            <p:ph type="title"/>
          </p:nvPr>
        </p:nvSpPr>
        <p:spPr>
          <a:xfrm>
            <a:off x="457200" y="92075"/>
            <a:ext cx="8229600" cy="639762"/>
          </a:xfrm>
        </p:spPr>
        <p:txBody>
          <a:bodyPr>
            <a:normAutofit fontScale="90000"/>
          </a:bodyPr>
          <a:lstStyle/>
          <a:p>
            <a:r>
              <a:rPr lang="en-US" dirty="0"/>
              <a:t>Reaching AGI</a:t>
            </a:r>
          </a:p>
        </p:txBody>
      </p:sp>
      <p:pic>
        <p:nvPicPr>
          <p:cNvPr id="3" name="Picture 2">
            <a:extLst>
              <a:ext uri="{FF2B5EF4-FFF2-40B4-BE49-F238E27FC236}">
                <a16:creationId xmlns:a16="http://schemas.microsoft.com/office/drawing/2014/main" id="{77E5661D-EB39-A23D-DD87-C4F8307B7B8D}"/>
              </a:ext>
            </a:extLst>
          </p:cNvPr>
          <p:cNvPicPr>
            <a:picLocks noChangeAspect="1"/>
          </p:cNvPicPr>
          <p:nvPr/>
        </p:nvPicPr>
        <p:blipFill>
          <a:blip r:embed="rId2"/>
          <a:srcRect r="79719"/>
          <a:stretch/>
        </p:blipFill>
        <p:spPr>
          <a:xfrm>
            <a:off x="685800" y="841863"/>
            <a:ext cx="1820045" cy="1676545"/>
          </a:xfrm>
          <a:prstGeom prst="rect">
            <a:avLst/>
          </a:prstGeom>
        </p:spPr>
      </p:pic>
      <p:pic>
        <p:nvPicPr>
          <p:cNvPr id="6" name="Picture 5">
            <a:extLst>
              <a:ext uri="{FF2B5EF4-FFF2-40B4-BE49-F238E27FC236}">
                <a16:creationId xmlns:a16="http://schemas.microsoft.com/office/drawing/2014/main" id="{77A925D5-4765-DA06-BB5C-95843D2A67A4}"/>
              </a:ext>
            </a:extLst>
          </p:cNvPr>
          <p:cNvPicPr>
            <a:picLocks noChangeAspect="1"/>
          </p:cNvPicPr>
          <p:nvPr/>
        </p:nvPicPr>
        <p:blipFill>
          <a:blip r:embed="rId2"/>
          <a:srcRect l="19432" r="59341"/>
          <a:stretch/>
        </p:blipFill>
        <p:spPr>
          <a:xfrm>
            <a:off x="6335202" y="807416"/>
            <a:ext cx="1904999" cy="1676545"/>
          </a:xfrm>
          <a:prstGeom prst="rect">
            <a:avLst/>
          </a:prstGeom>
        </p:spPr>
      </p:pic>
      <p:pic>
        <p:nvPicPr>
          <p:cNvPr id="7" name="Picture 6">
            <a:extLst>
              <a:ext uri="{FF2B5EF4-FFF2-40B4-BE49-F238E27FC236}">
                <a16:creationId xmlns:a16="http://schemas.microsoft.com/office/drawing/2014/main" id="{9A09862B-3EDC-3412-DF8B-D066091E277B}"/>
              </a:ext>
            </a:extLst>
          </p:cNvPr>
          <p:cNvPicPr>
            <a:picLocks noChangeAspect="1"/>
          </p:cNvPicPr>
          <p:nvPr/>
        </p:nvPicPr>
        <p:blipFill>
          <a:blip r:embed="rId2"/>
          <a:srcRect l="61888" r="19432"/>
          <a:stretch/>
        </p:blipFill>
        <p:spPr>
          <a:xfrm>
            <a:off x="6563800" y="4120888"/>
            <a:ext cx="1676401" cy="1676545"/>
          </a:xfrm>
          <a:prstGeom prst="rect">
            <a:avLst/>
          </a:prstGeom>
        </p:spPr>
      </p:pic>
      <p:pic>
        <p:nvPicPr>
          <p:cNvPr id="8" name="Picture 7">
            <a:extLst>
              <a:ext uri="{FF2B5EF4-FFF2-40B4-BE49-F238E27FC236}">
                <a16:creationId xmlns:a16="http://schemas.microsoft.com/office/drawing/2014/main" id="{7181FCED-B5E5-BC7B-0144-661D04D79698}"/>
              </a:ext>
            </a:extLst>
          </p:cNvPr>
          <p:cNvPicPr>
            <a:picLocks noChangeAspect="1"/>
          </p:cNvPicPr>
          <p:nvPr/>
        </p:nvPicPr>
        <p:blipFill>
          <a:blip r:embed="rId2"/>
          <a:srcRect l="39713" r="38112"/>
          <a:stretch/>
        </p:blipFill>
        <p:spPr>
          <a:xfrm>
            <a:off x="6345803" y="2126393"/>
            <a:ext cx="1989952" cy="1676545"/>
          </a:xfrm>
          <a:prstGeom prst="rect">
            <a:avLst/>
          </a:prstGeom>
        </p:spPr>
      </p:pic>
      <p:pic>
        <p:nvPicPr>
          <p:cNvPr id="9" name="Picture 8">
            <a:extLst>
              <a:ext uri="{FF2B5EF4-FFF2-40B4-BE49-F238E27FC236}">
                <a16:creationId xmlns:a16="http://schemas.microsoft.com/office/drawing/2014/main" id="{CC5BAB85-F2B5-5635-B75A-46F7980CDDE3}"/>
              </a:ext>
            </a:extLst>
          </p:cNvPr>
          <p:cNvPicPr>
            <a:picLocks noChangeAspect="1"/>
          </p:cNvPicPr>
          <p:nvPr/>
        </p:nvPicPr>
        <p:blipFill>
          <a:blip r:embed="rId2"/>
          <a:srcRect l="81319"/>
          <a:stretch/>
        </p:blipFill>
        <p:spPr>
          <a:xfrm>
            <a:off x="4800600" y="3633474"/>
            <a:ext cx="1676401" cy="1676545"/>
          </a:xfrm>
          <a:prstGeom prst="rect">
            <a:avLst/>
          </a:prstGeom>
        </p:spPr>
      </p:pic>
      <p:sp>
        <p:nvSpPr>
          <p:cNvPr id="11" name="Arrow: Down 10">
            <a:extLst>
              <a:ext uri="{FF2B5EF4-FFF2-40B4-BE49-F238E27FC236}">
                <a16:creationId xmlns:a16="http://schemas.microsoft.com/office/drawing/2014/main" id="{553F6B4C-7538-6658-1787-9A76DD9BA365}"/>
              </a:ext>
            </a:extLst>
          </p:cNvPr>
          <p:cNvSpPr/>
          <p:nvPr/>
        </p:nvSpPr>
        <p:spPr>
          <a:xfrm>
            <a:off x="1812784" y="2518408"/>
            <a:ext cx="685800" cy="3203388"/>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47B64DF1-6A03-9F7D-572F-7082D8C219C6}"/>
              </a:ext>
            </a:extLst>
          </p:cNvPr>
          <p:cNvSpPr/>
          <p:nvPr/>
        </p:nvSpPr>
        <p:spPr>
          <a:xfrm>
            <a:off x="4800600" y="5790724"/>
            <a:ext cx="1991801" cy="639762"/>
          </a:xfrm>
          <a:prstGeom prst="lef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112D0E-3BAE-C092-C79C-A82170A8045F}"/>
              </a:ext>
            </a:extLst>
          </p:cNvPr>
          <p:cNvSpPr/>
          <p:nvPr/>
        </p:nvSpPr>
        <p:spPr>
          <a:xfrm>
            <a:off x="1633003" y="5784155"/>
            <a:ext cx="3167597" cy="646331"/>
          </a:xfrm>
          <a:prstGeom prst="rect">
            <a:avLst/>
          </a:prstGeom>
          <a:noFill/>
        </p:spPr>
        <p:txBody>
          <a:bodyPr wrap="none" lIns="91440" tIns="45720" rIns="91440" bIns="45720">
            <a:spAutoFit/>
          </a:bodyPr>
          <a:lstStyle/>
          <a:p>
            <a:pPr algn="ctr"/>
            <a:r>
              <a:rPr lang="en-US" sz="3600" b="0" cap="none" spc="0" dirty="0">
                <a:ln w="0"/>
                <a:solidFill>
                  <a:schemeClr val="tx2">
                    <a:lumMod val="60000"/>
                    <a:lumOff val="40000"/>
                  </a:schemeClr>
                </a:solidFill>
                <a:effectLst>
                  <a:reflection blurRad="6350" stA="53000" endA="300" endPos="35500" dir="5400000" sy="-90000" algn="bl" rotWithShape="0"/>
                </a:effectLst>
              </a:rPr>
              <a:t>Neuro-Symbolic</a:t>
            </a:r>
          </a:p>
        </p:txBody>
      </p:sp>
    </p:spTree>
    <p:extLst>
      <p:ext uri="{BB962C8B-B14F-4D97-AF65-F5344CB8AC3E}">
        <p14:creationId xmlns:p14="http://schemas.microsoft.com/office/powerpoint/2010/main" val="1993270163"/>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3A6E-DEE6-BB6F-1600-20EE3D66E86E}"/>
              </a:ext>
            </a:extLst>
          </p:cNvPr>
          <p:cNvSpPr>
            <a:spLocks noGrp="1"/>
          </p:cNvSpPr>
          <p:nvPr>
            <p:ph type="title"/>
          </p:nvPr>
        </p:nvSpPr>
        <p:spPr>
          <a:xfrm>
            <a:off x="457200" y="76200"/>
            <a:ext cx="8229600" cy="639762"/>
          </a:xfrm>
        </p:spPr>
        <p:txBody>
          <a:bodyPr>
            <a:normAutofit fontScale="90000"/>
          </a:bodyPr>
          <a:lstStyle/>
          <a:p>
            <a:r>
              <a:rPr lang="en-US" dirty="0"/>
              <a:t>Analogy – specialized brain areas</a:t>
            </a:r>
          </a:p>
        </p:txBody>
      </p:sp>
      <p:pic>
        <p:nvPicPr>
          <p:cNvPr id="5" name="Picture 4">
            <a:extLst>
              <a:ext uri="{FF2B5EF4-FFF2-40B4-BE49-F238E27FC236}">
                <a16:creationId xmlns:a16="http://schemas.microsoft.com/office/drawing/2014/main" id="{4F351B6E-8872-0183-BF1C-C838CEEA9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600200"/>
            <a:ext cx="7577626" cy="4267200"/>
          </a:xfrm>
          <a:prstGeom prst="rect">
            <a:avLst/>
          </a:prstGeom>
        </p:spPr>
      </p:pic>
    </p:spTree>
    <p:extLst>
      <p:ext uri="{BB962C8B-B14F-4D97-AF65-F5344CB8AC3E}">
        <p14:creationId xmlns:p14="http://schemas.microsoft.com/office/powerpoint/2010/main" val="3857770392"/>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91AEE-4A6C-8D2F-B04F-1D743416DB90}"/>
              </a:ext>
            </a:extLst>
          </p:cNvPr>
          <p:cNvSpPr>
            <a:spLocks noGrp="1"/>
          </p:cNvSpPr>
          <p:nvPr>
            <p:ph type="title"/>
          </p:nvPr>
        </p:nvSpPr>
        <p:spPr>
          <a:xfrm>
            <a:off x="457200" y="114301"/>
            <a:ext cx="8229600" cy="639762"/>
          </a:xfrm>
        </p:spPr>
        <p:txBody>
          <a:bodyPr>
            <a:normAutofit fontScale="90000"/>
          </a:bodyPr>
          <a:lstStyle/>
          <a:p>
            <a:r>
              <a:rPr lang="en-US" dirty="0"/>
              <a:t>Adaptable LLMs??</a:t>
            </a:r>
          </a:p>
        </p:txBody>
      </p:sp>
      <p:sp>
        <p:nvSpPr>
          <p:cNvPr id="3" name="Content Placeholder 2">
            <a:extLst>
              <a:ext uri="{FF2B5EF4-FFF2-40B4-BE49-F238E27FC236}">
                <a16:creationId xmlns:a16="http://schemas.microsoft.com/office/drawing/2014/main" id="{672A4D18-C6A9-2FC6-29E1-5D109636019E}"/>
              </a:ext>
            </a:extLst>
          </p:cNvPr>
          <p:cNvSpPr>
            <a:spLocks noGrp="1"/>
          </p:cNvSpPr>
          <p:nvPr>
            <p:ph idx="1"/>
          </p:nvPr>
        </p:nvSpPr>
        <p:spPr>
          <a:xfrm>
            <a:off x="457200" y="6012655"/>
            <a:ext cx="8229600" cy="411163"/>
          </a:xfrm>
        </p:spPr>
        <p:txBody>
          <a:bodyPr>
            <a:normAutofit/>
          </a:bodyPr>
          <a:lstStyle/>
          <a:p>
            <a:pPr marL="0" indent="0">
              <a:buNone/>
            </a:pPr>
            <a:r>
              <a:rPr lang="en-US" sz="1600" dirty="0"/>
              <a:t>Source: Sakana.ai</a:t>
            </a:r>
          </a:p>
        </p:txBody>
      </p:sp>
      <p:pic>
        <p:nvPicPr>
          <p:cNvPr id="5" name="Picture 4">
            <a:extLst>
              <a:ext uri="{FF2B5EF4-FFF2-40B4-BE49-F238E27FC236}">
                <a16:creationId xmlns:a16="http://schemas.microsoft.com/office/drawing/2014/main" id="{5070D2C0-8DF0-70A6-D4A9-27D96C729005}"/>
              </a:ext>
            </a:extLst>
          </p:cNvPr>
          <p:cNvPicPr>
            <a:picLocks noChangeAspect="1"/>
          </p:cNvPicPr>
          <p:nvPr/>
        </p:nvPicPr>
        <p:blipFill>
          <a:blip r:embed="rId2"/>
          <a:stretch>
            <a:fillRect/>
          </a:stretch>
        </p:blipFill>
        <p:spPr>
          <a:xfrm>
            <a:off x="0" y="1560209"/>
            <a:ext cx="9144000" cy="3737581"/>
          </a:xfrm>
          <a:prstGeom prst="rect">
            <a:avLst/>
          </a:prstGeom>
        </p:spPr>
      </p:pic>
    </p:spTree>
    <p:extLst>
      <p:ext uri="{BB962C8B-B14F-4D97-AF65-F5344CB8AC3E}">
        <p14:creationId xmlns:p14="http://schemas.microsoft.com/office/powerpoint/2010/main" val="1230097586"/>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8E159-6B1C-6AA7-7A49-3B894ACF52DD}"/>
              </a:ext>
            </a:extLst>
          </p:cNvPr>
          <p:cNvSpPr>
            <a:spLocks noGrp="1"/>
          </p:cNvSpPr>
          <p:nvPr>
            <p:ph type="title"/>
          </p:nvPr>
        </p:nvSpPr>
        <p:spPr/>
        <p:txBody>
          <a:bodyPr>
            <a:normAutofit fontScale="90000"/>
          </a:bodyPr>
          <a:lstStyle/>
          <a:p>
            <a:r>
              <a:rPr lang="en-US" dirty="0"/>
              <a:t>Sakana updates its own code!</a:t>
            </a:r>
          </a:p>
        </p:txBody>
      </p:sp>
      <p:pic>
        <p:nvPicPr>
          <p:cNvPr id="1026" name="Picture 2">
            <a:hlinkClick r:id="rId2"/>
            <a:extLst>
              <a:ext uri="{FF2B5EF4-FFF2-40B4-BE49-F238E27FC236}">
                <a16:creationId xmlns:a16="http://schemas.microsoft.com/office/drawing/2014/main" id="{9778D41F-A1B0-82A2-813F-B71158A59A6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 y="1447800"/>
            <a:ext cx="80772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320736"/>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2" name="Shape 62"/>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2" y="838203"/>
            <a:ext cx="9075443" cy="5786575"/>
          </a:xfrm>
          <a:prstGeom prst="rect">
            <a:avLst/>
          </a:prstGeom>
          <a:noFill/>
          <a:ln>
            <a:noFill/>
          </a:ln>
        </p:spPr>
      </p:pic>
      <p:sp>
        <p:nvSpPr>
          <p:cNvPr id="63" name="Shape 63"/>
          <p:cNvSpPr txBox="1">
            <a:spLocks noGrp="1"/>
          </p:cNvSpPr>
          <p:nvPr>
            <p:ph type="title"/>
          </p:nvPr>
        </p:nvSpPr>
        <p:spPr>
          <a:prstGeom prst="rect">
            <a:avLst/>
          </a:prstGeom>
        </p:spPr>
        <p:txBody>
          <a:bodyPr spcFirstLastPara="1" vert="horz" wrap="square" lIns="91425" tIns="91425" rIns="91425" bIns="91425" rtlCol="0" anchor="t" anchorCtr="0">
            <a:noAutofit/>
          </a:bodyPr>
          <a:lstStyle/>
          <a:p>
            <a:r>
              <a:rPr lang="en" dirty="0">
                <a:solidFill>
                  <a:srgbClr val="434343"/>
                </a:solidFill>
                <a:ea typeface="Montserrat"/>
                <a:cs typeface="Montserrat"/>
                <a:sym typeface="Montserrat"/>
              </a:rPr>
              <a:t>Just in the hippocampus...</a:t>
            </a:r>
            <a:endParaRPr dirty="0">
              <a:solidFill>
                <a:srgbClr val="434343"/>
              </a:solidFill>
              <a:ea typeface="Montserrat"/>
              <a:cs typeface="Montserrat"/>
              <a:sym typeface="Montserrat"/>
            </a:endParaRPr>
          </a:p>
        </p:txBody>
      </p:sp>
    </p:spTree>
    <p:extLst>
      <p:ext uri="{BB962C8B-B14F-4D97-AF65-F5344CB8AC3E}">
        <p14:creationId xmlns:p14="http://schemas.microsoft.com/office/powerpoint/2010/main" val="479618538"/>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F1869-7571-6F93-33B5-6D7835F845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617C4D-D053-A324-D7C0-4B1A4479CD6B}"/>
              </a:ext>
            </a:extLst>
          </p:cNvPr>
          <p:cNvSpPr>
            <a:spLocks noGrp="1"/>
          </p:cNvSpPr>
          <p:nvPr>
            <p:ph type="title"/>
          </p:nvPr>
        </p:nvSpPr>
        <p:spPr/>
        <p:txBody>
          <a:bodyPr>
            <a:normAutofit fontScale="90000"/>
          </a:bodyPr>
          <a:lstStyle/>
          <a:p>
            <a:r>
              <a:rPr lang="en-US" dirty="0"/>
              <a:t>Dendritic Processing Too!!!</a:t>
            </a:r>
          </a:p>
        </p:txBody>
      </p:sp>
      <p:pic>
        <p:nvPicPr>
          <p:cNvPr id="4" name="Picture 3">
            <a:extLst>
              <a:ext uri="{FF2B5EF4-FFF2-40B4-BE49-F238E27FC236}">
                <a16:creationId xmlns:a16="http://schemas.microsoft.com/office/drawing/2014/main" id="{20449A0F-887A-26F2-962F-C7C2F0F2D26F}"/>
              </a:ext>
            </a:extLst>
          </p:cNvPr>
          <p:cNvPicPr>
            <a:picLocks noChangeAspect="1"/>
          </p:cNvPicPr>
          <p:nvPr/>
        </p:nvPicPr>
        <p:blipFill>
          <a:blip r:embed="rId2"/>
          <a:stretch>
            <a:fillRect/>
          </a:stretch>
        </p:blipFill>
        <p:spPr>
          <a:xfrm>
            <a:off x="16497" y="783344"/>
            <a:ext cx="9144000" cy="6062472"/>
          </a:xfrm>
          <a:prstGeom prst="rect">
            <a:avLst/>
          </a:prstGeom>
        </p:spPr>
      </p:pic>
    </p:spTree>
    <p:extLst>
      <p:ext uri="{BB962C8B-B14F-4D97-AF65-F5344CB8AC3E}">
        <p14:creationId xmlns:p14="http://schemas.microsoft.com/office/powerpoint/2010/main" val="2585595270"/>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4E77D-88EA-63D4-C2EC-B88B5C453C30}"/>
              </a:ext>
            </a:extLst>
          </p:cNvPr>
          <p:cNvSpPr>
            <a:spLocks noGrp="1"/>
          </p:cNvSpPr>
          <p:nvPr>
            <p:ph type="title"/>
          </p:nvPr>
        </p:nvSpPr>
        <p:spPr/>
        <p:txBody>
          <a:bodyPr>
            <a:normAutofit fontScale="90000"/>
          </a:bodyPr>
          <a:lstStyle/>
          <a:p>
            <a:r>
              <a:rPr lang="en-US" dirty="0"/>
              <a:t>Cortical Pyramid Processing</a:t>
            </a:r>
          </a:p>
        </p:txBody>
      </p:sp>
      <p:pic>
        <p:nvPicPr>
          <p:cNvPr id="7" name="Picture 6">
            <a:extLst>
              <a:ext uri="{FF2B5EF4-FFF2-40B4-BE49-F238E27FC236}">
                <a16:creationId xmlns:a16="http://schemas.microsoft.com/office/drawing/2014/main" id="{D83C9B1C-412F-F87A-41F4-F757B6EF1A6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914400"/>
            <a:ext cx="9144000" cy="5943600"/>
          </a:xfrm>
          <a:prstGeom prst="rect">
            <a:avLst/>
          </a:prstGeom>
        </p:spPr>
      </p:pic>
    </p:spTree>
    <p:extLst>
      <p:ext uri="{BB962C8B-B14F-4D97-AF65-F5344CB8AC3E}">
        <p14:creationId xmlns:p14="http://schemas.microsoft.com/office/powerpoint/2010/main" val="2137642705"/>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7" name="Shape 1337"/>
          <p:cNvSpPr txBox="1"/>
          <p:nvPr/>
        </p:nvSpPr>
        <p:spPr>
          <a:xfrm>
            <a:off x="387475" y="1992001"/>
            <a:ext cx="7327800" cy="2598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38" name="Shape 1338"/>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0" y="1467592"/>
            <a:ext cx="3309388" cy="4560259"/>
          </a:xfrm>
          <a:prstGeom prst="rect">
            <a:avLst/>
          </a:prstGeom>
          <a:noFill/>
          <a:ln>
            <a:noFill/>
          </a:ln>
        </p:spPr>
      </p:pic>
      <p:pic>
        <p:nvPicPr>
          <p:cNvPr id="1339" name="Shape 1339"/>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3281077" y="1447800"/>
            <a:ext cx="5865280" cy="4580051"/>
          </a:xfrm>
          <a:prstGeom prst="rect">
            <a:avLst/>
          </a:prstGeom>
          <a:noFill/>
          <a:ln>
            <a:noFill/>
          </a:ln>
        </p:spPr>
      </p:pic>
      <p:sp>
        <p:nvSpPr>
          <p:cNvPr id="2" name="Title 1">
            <a:extLst>
              <a:ext uri="{FF2B5EF4-FFF2-40B4-BE49-F238E27FC236}">
                <a16:creationId xmlns:a16="http://schemas.microsoft.com/office/drawing/2014/main" id="{5DBCBB7A-5561-44D0-96F5-9DCDECEAFD23}"/>
              </a:ext>
            </a:extLst>
          </p:cNvPr>
          <p:cNvSpPr>
            <a:spLocks noGrp="1"/>
          </p:cNvSpPr>
          <p:nvPr>
            <p:ph type="title"/>
          </p:nvPr>
        </p:nvSpPr>
        <p:spPr>
          <a:xfrm>
            <a:off x="387475" y="135946"/>
            <a:ext cx="8229600" cy="639762"/>
          </a:xfrm>
        </p:spPr>
        <p:txBody>
          <a:bodyPr>
            <a:normAutofit fontScale="90000"/>
          </a:bodyPr>
          <a:lstStyle/>
          <a:p>
            <a:r>
              <a:rPr lang="en-US" dirty="0"/>
              <a:t>The Connectome</a:t>
            </a:r>
          </a:p>
        </p:txBody>
      </p:sp>
    </p:spTree>
    <p:extLst>
      <p:ext uri="{BB962C8B-B14F-4D97-AF65-F5344CB8AC3E}">
        <p14:creationId xmlns:p14="http://schemas.microsoft.com/office/powerpoint/2010/main" val="789515247"/>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 name="Title 1">
            <a:extLst>
              <a:ext uri="{FF2B5EF4-FFF2-40B4-BE49-F238E27FC236}">
                <a16:creationId xmlns:a16="http://schemas.microsoft.com/office/drawing/2014/main" id="{A246DF6A-CD86-4A27-A94E-F18E028E07AD}"/>
              </a:ext>
            </a:extLst>
          </p:cNvPr>
          <p:cNvSpPr>
            <a:spLocks noGrp="1"/>
          </p:cNvSpPr>
          <p:nvPr>
            <p:ph type="title"/>
          </p:nvPr>
        </p:nvSpPr>
        <p:spPr>
          <a:xfrm>
            <a:off x="451701" y="160336"/>
            <a:ext cx="8229600" cy="639762"/>
          </a:xfrm>
        </p:spPr>
        <p:txBody>
          <a:bodyPr>
            <a:normAutofit fontScale="90000"/>
          </a:bodyPr>
          <a:lstStyle/>
          <a:p>
            <a:r>
              <a:rPr lang="en-US" dirty="0"/>
              <a:t>Humans are Complex</a:t>
            </a:r>
          </a:p>
        </p:txBody>
      </p:sp>
      <p:sp>
        <p:nvSpPr>
          <p:cNvPr id="4" name="Content Placeholder 3">
            <a:extLst>
              <a:ext uri="{FF2B5EF4-FFF2-40B4-BE49-F238E27FC236}">
                <a16:creationId xmlns:a16="http://schemas.microsoft.com/office/drawing/2014/main" id="{BF89D85B-65C7-76CE-1691-F54EA51B217C}"/>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4DE01823-3852-44A8-BA10-E8F8932520B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066800"/>
            <a:ext cx="9144000" cy="5145024"/>
          </a:xfrm>
          <a:prstGeom prst="rect">
            <a:avLst/>
          </a:prstGeom>
        </p:spPr>
      </p:pic>
    </p:spTree>
    <p:extLst>
      <p:ext uri="{BB962C8B-B14F-4D97-AF65-F5344CB8AC3E}">
        <p14:creationId xmlns:p14="http://schemas.microsoft.com/office/powerpoint/2010/main" val="2309779208"/>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DC7052-A43C-4FD8-B91E-D5494AAC4D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96" y="990600"/>
            <a:ext cx="9139604" cy="5867400"/>
          </a:xfrm>
          <a:prstGeom prst="rect">
            <a:avLst/>
          </a:prstGeom>
        </p:spPr>
      </p:pic>
      <p:sp>
        <p:nvSpPr>
          <p:cNvPr id="5" name="Title 4">
            <a:extLst>
              <a:ext uri="{FF2B5EF4-FFF2-40B4-BE49-F238E27FC236}">
                <a16:creationId xmlns:a16="http://schemas.microsoft.com/office/drawing/2014/main" id="{BC967E65-AB6E-402F-B406-FA6E6915FD9D}"/>
              </a:ext>
            </a:extLst>
          </p:cNvPr>
          <p:cNvSpPr>
            <a:spLocks noGrp="1"/>
          </p:cNvSpPr>
          <p:nvPr>
            <p:ph type="title"/>
          </p:nvPr>
        </p:nvSpPr>
        <p:spPr>
          <a:xfrm>
            <a:off x="457200" y="152400"/>
            <a:ext cx="8229600" cy="639762"/>
          </a:xfrm>
        </p:spPr>
        <p:txBody>
          <a:bodyPr>
            <a:normAutofit fontScale="90000"/>
          </a:bodyPr>
          <a:lstStyle/>
          <a:p>
            <a:r>
              <a:rPr lang="en-US" dirty="0"/>
              <a:t>Patterns</a:t>
            </a:r>
          </a:p>
        </p:txBody>
      </p:sp>
    </p:spTree>
    <p:extLst>
      <p:ext uri="{BB962C8B-B14F-4D97-AF65-F5344CB8AC3E}">
        <p14:creationId xmlns:p14="http://schemas.microsoft.com/office/powerpoint/2010/main" val="19652676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4FF14-04F8-AABD-E32D-4537CAA9E6B7}"/>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07B7C9FC-CA35-25F0-0050-E275D24D66DE}"/>
              </a:ext>
            </a:extLst>
          </p:cNvPr>
          <p:cNvSpPr txBox="1"/>
          <p:nvPr/>
        </p:nvSpPr>
        <p:spPr>
          <a:xfrm>
            <a:off x="2756180" y="1116046"/>
            <a:ext cx="6149891" cy="646331"/>
          </a:xfrm>
          <a:prstGeom prst="rect">
            <a:avLst/>
          </a:prstGeom>
          <a:noFill/>
        </p:spPr>
        <p:txBody>
          <a:bodyPr wrap="square" rtlCol="0">
            <a:spAutoFit/>
          </a:bodyPr>
          <a:lstStyle/>
          <a:p>
            <a:pPr algn="ctr" defTabSz="685800">
              <a:defRPr/>
            </a:pPr>
            <a:r>
              <a:rPr lang="en-US" sz="3600">
                <a:solidFill>
                  <a:prstClr val="black"/>
                </a:solidFill>
                <a:latin typeface="Roboto Medium" panose="02000000000000000000" pitchFamily="2" charset="0"/>
                <a:ea typeface="Roboto Medium" panose="02000000000000000000" pitchFamily="2" charset="0"/>
              </a:rPr>
              <a:t>Paradigm shift</a:t>
            </a:r>
            <a:endParaRPr lang="en-AU" sz="3600">
              <a:solidFill>
                <a:prstClr val="black"/>
              </a:solidFill>
              <a:latin typeface="Roboto Medium" panose="02000000000000000000" pitchFamily="2" charset="0"/>
              <a:ea typeface="Roboto Medium" panose="02000000000000000000" pitchFamily="2" charset="0"/>
            </a:endParaRPr>
          </a:p>
        </p:txBody>
      </p:sp>
      <p:grpSp>
        <p:nvGrpSpPr>
          <p:cNvPr id="42" name="Group 41">
            <a:extLst>
              <a:ext uri="{FF2B5EF4-FFF2-40B4-BE49-F238E27FC236}">
                <a16:creationId xmlns:a16="http://schemas.microsoft.com/office/drawing/2014/main" id="{9B999065-05A2-07B2-EC1D-228BDFB9619B}"/>
              </a:ext>
            </a:extLst>
          </p:cNvPr>
          <p:cNvGrpSpPr/>
          <p:nvPr/>
        </p:nvGrpSpPr>
        <p:grpSpPr>
          <a:xfrm>
            <a:off x="714763" y="1552565"/>
            <a:ext cx="8190863" cy="4264457"/>
            <a:chOff x="687836" y="926199"/>
            <a:chExt cx="10921150" cy="5685943"/>
          </a:xfrm>
        </p:grpSpPr>
        <p:grpSp>
          <p:nvGrpSpPr>
            <p:cNvPr id="26" name="Group 25">
              <a:extLst>
                <a:ext uri="{FF2B5EF4-FFF2-40B4-BE49-F238E27FC236}">
                  <a16:creationId xmlns:a16="http://schemas.microsoft.com/office/drawing/2014/main" id="{B40BD197-4FEA-CC29-0C32-194110E95D52}"/>
                </a:ext>
              </a:extLst>
            </p:cNvPr>
            <p:cNvGrpSpPr/>
            <p:nvPr/>
          </p:nvGrpSpPr>
          <p:grpSpPr>
            <a:xfrm>
              <a:off x="687836" y="926199"/>
              <a:ext cx="10921150" cy="5685943"/>
              <a:chOff x="687836" y="926199"/>
              <a:chExt cx="10921150" cy="5685943"/>
            </a:xfrm>
          </p:grpSpPr>
          <p:cxnSp>
            <p:nvCxnSpPr>
              <p:cNvPr id="46" name="Straight Arrow Connector 45">
                <a:extLst>
                  <a:ext uri="{FF2B5EF4-FFF2-40B4-BE49-F238E27FC236}">
                    <a16:creationId xmlns:a16="http://schemas.microsoft.com/office/drawing/2014/main" id="{F31B8736-FAAD-DCAB-F0F1-9FCFFA39E50B}"/>
                  </a:ext>
                </a:extLst>
              </p:cNvPr>
              <p:cNvCxnSpPr/>
              <p:nvPr/>
            </p:nvCxnSpPr>
            <p:spPr>
              <a:xfrm>
                <a:off x="10179977" y="5256400"/>
                <a:ext cx="350520" cy="0"/>
              </a:xfrm>
              <a:prstGeom prst="straightConnector1">
                <a:avLst/>
              </a:prstGeom>
              <a:ln w="19050">
                <a:solidFill>
                  <a:srgbClr val="009A4D"/>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A22F407A-6547-A605-C504-E73662EB0F0C}"/>
                  </a:ext>
                </a:extLst>
              </p:cNvPr>
              <p:cNvPicPr>
                <a:picLocks noChangeAspect="1"/>
              </p:cNvPicPr>
              <p:nvPr/>
            </p:nvPicPr>
            <p:blipFill>
              <a:blip r:embed="rId3"/>
              <a:stretch>
                <a:fillRect/>
              </a:stretch>
            </p:blipFill>
            <p:spPr>
              <a:xfrm>
                <a:off x="10610536" y="4544291"/>
                <a:ext cx="998450" cy="1425142"/>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24CD0C66-4200-DCD2-8987-1F0FA548CB12}"/>
                  </a:ext>
                </a:extLst>
              </p:cNvPr>
              <p:cNvPicPr>
                <a:picLocks noChangeAspect="1"/>
              </p:cNvPicPr>
              <p:nvPr/>
            </p:nvPicPr>
            <p:blipFill>
              <a:blip r:embed="rId4"/>
              <a:stretch>
                <a:fillRect/>
              </a:stretch>
            </p:blipFill>
            <p:spPr>
              <a:xfrm>
                <a:off x="1163092" y="3143716"/>
                <a:ext cx="1141851" cy="1611201"/>
              </a:xfrm>
              <a:prstGeom prst="rect">
                <a:avLst/>
              </a:prstGeom>
              <a:ln>
                <a:noFill/>
              </a:ln>
              <a:effectLst>
                <a:outerShdw blurRad="292100" dist="139700" dir="2700000" algn="tl" rotWithShape="0">
                  <a:srgbClr val="333333">
                    <a:alpha val="65000"/>
                  </a:srgbClr>
                </a:outerShdw>
              </a:effectLst>
            </p:spPr>
          </p:pic>
          <p:cxnSp>
            <p:nvCxnSpPr>
              <p:cNvPr id="38" name="Straight Arrow Connector 37">
                <a:extLst>
                  <a:ext uri="{FF2B5EF4-FFF2-40B4-BE49-F238E27FC236}">
                    <a16:creationId xmlns:a16="http://schemas.microsoft.com/office/drawing/2014/main" id="{B2721D47-F170-9CC2-7123-E9A577A38AE3}"/>
                  </a:ext>
                </a:extLst>
              </p:cNvPr>
              <p:cNvCxnSpPr>
                <a:cxnSpLocks/>
              </p:cNvCxnSpPr>
              <p:nvPr/>
            </p:nvCxnSpPr>
            <p:spPr>
              <a:xfrm flipH="1">
                <a:off x="3842134" y="4347854"/>
                <a:ext cx="791056"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26DFFE65-0D92-39C5-A936-C365F5A627E8}"/>
                  </a:ext>
                </a:extLst>
              </p:cNvPr>
              <p:cNvPicPr>
                <a:picLocks noChangeAspect="1"/>
              </p:cNvPicPr>
              <p:nvPr/>
            </p:nvPicPr>
            <p:blipFill>
              <a:blip r:embed="rId5"/>
              <a:srcRect t="1577"/>
              <a:stretch/>
            </p:blipFill>
            <p:spPr>
              <a:xfrm>
                <a:off x="2530654" y="3117072"/>
                <a:ext cx="1179729" cy="1617538"/>
              </a:xfrm>
              <a:prstGeom prst="rect">
                <a:avLst/>
              </a:prstGeom>
              <a:ln>
                <a:noFill/>
              </a:ln>
              <a:effectLst>
                <a:outerShdw blurRad="292100" dist="139700" dir="2700000" algn="tl" rotWithShape="0">
                  <a:srgbClr val="333333">
                    <a:alpha val="65000"/>
                  </a:srgbClr>
                </a:outerShdw>
              </a:effectLst>
            </p:spPr>
          </p:pic>
          <p:pic>
            <p:nvPicPr>
              <p:cNvPr id="1026" name="Picture 2" descr="Cover for the book &quot;Education for the Age of AI,&quot; by Charles Fadel, Alexis Black, Robbie Taylor, Janet Slezinski, and Katie Dunn of the Center for Curriculum Redesign. The cover shows a Venn diagram of Knowledge, Skills, and Character overlapping, with Meta-Learning surrounding all three and the learner in the center. An arrow with Purpose, Agency, and Identity moving through Motivation points to the right.">
                <a:extLst>
                  <a:ext uri="{FF2B5EF4-FFF2-40B4-BE49-F238E27FC236}">
                    <a16:creationId xmlns:a16="http://schemas.microsoft.com/office/drawing/2014/main" id="{2EA69600-709F-E79F-7B7F-C64BD3A369C3}"/>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b="2330"/>
              <a:stretch/>
            </p:blipFill>
            <p:spPr bwMode="auto">
              <a:xfrm>
                <a:off x="687836" y="926199"/>
                <a:ext cx="1237005" cy="1692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7F8AF314-F1F1-E09D-3837-185857D4D8AD}"/>
                  </a:ext>
                </a:extLst>
              </p:cNvPr>
              <p:cNvPicPr>
                <a:picLocks noChangeAspect="1"/>
              </p:cNvPicPr>
              <p:nvPr/>
            </p:nvPicPr>
            <p:blipFill>
              <a:blip r:embed="rId7"/>
              <a:stretch>
                <a:fillRect/>
              </a:stretch>
            </p:blipFill>
            <p:spPr>
              <a:xfrm>
                <a:off x="1742214" y="1056700"/>
                <a:ext cx="1295794" cy="1692317"/>
              </a:xfrm>
              <a:prstGeom prst="rect">
                <a:avLst/>
              </a:prstGeom>
              <a:ln>
                <a:noFill/>
              </a:ln>
              <a:effectLst>
                <a:outerShdw blurRad="292100" dist="139700" dir="2700000" algn="tl" rotWithShape="0">
                  <a:srgbClr val="333333">
                    <a:alpha val="65000"/>
                  </a:srgbClr>
                </a:outerShdw>
              </a:effectLst>
            </p:spPr>
          </p:pic>
          <p:cxnSp>
            <p:nvCxnSpPr>
              <p:cNvPr id="41" name="Straight Arrow Connector 40">
                <a:extLst>
                  <a:ext uri="{FF2B5EF4-FFF2-40B4-BE49-F238E27FC236}">
                    <a16:creationId xmlns:a16="http://schemas.microsoft.com/office/drawing/2014/main" id="{98B36C49-5E23-5339-C89F-00EB596394D5}"/>
                  </a:ext>
                </a:extLst>
              </p:cNvPr>
              <p:cNvCxnSpPr/>
              <p:nvPr/>
            </p:nvCxnSpPr>
            <p:spPr>
              <a:xfrm flipH="1">
                <a:off x="5281490" y="2656308"/>
                <a:ext cx="381000" cy="0"/>
              </a:xfrm>
              <a:prstGeom prst="straightConnector1">
                <a:avLst/>
              </a:prstGeom>
              <a:ln w="19050">
                <a:solidFill>
                  <a:srgbClr val="CC66FF"/>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0C995B66-3ED6-8E56-7FA3-375D616D572A}"/>
                  </a:ext>
                </a:extLst>
              </p:cNvPr>
              <p:cNvPicPr>
                <a:picLocks noChangeAspect="1"/>
              </p:cNvPicPr>
              <p:nvPr/>
            </p:nvPicPr>
            <p:blipFill>
              <a:blip r:embed="rId8"/>
              <a:stretch>
                <a:fillRect/>
              </a:stretch>
            </p:blipFill>
            <p:spPr>
              <a:xfrm>
                <a:off x="1811959" y="4990128"/>
                <a:ext cx="1141851" cy="1622014"/>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662FC58D-B4CA-743B-8E23-7B7F20135876}"/>
                  </a:ext>
                </a:extLst>
              </p:cNvPr>
              <p:cNvPicPr>
                <a:picLocks noChangeAspect="1"/>
              </p:cNvPicPr>
              <p:nvPr/>
            </p:nvPicPr>
            <p:blipFill>
              <a:blip r:embed="rId9"/>
              <a:stretch>
                <a:fillRect/>
              </a:stretch>
            </p:blipFill>
            <p:spPr>
              <a:xfrm>
                <a:off x="3069741" y="5000117"/>
                <a:ext cx="1141851" cy="1612025"/>
              </a:xfrm>
              <a:prstGeom prst="rect">
                <a:avLst/>
              </a:prstGeom>
              <a:ln>
                <a:noFill/>
              </a:ln>
              <a:effectLst>
                <a:outerShdw blurRad="292100" dist="139700" dir="2700000" algn="tl" rotWithShape="0">
                  <a:srgbClr val="333333">
                    <a:alpha val="65000"/>
                  </a:srgbClr>
                </a:outerShdw>
              </a:effectLst>
            </p:spPr>
          </p:pic>
          <p:cxnSp>
            <p:nvCxnSpPr>
              <p:cNvPr id="34" name="Straight Arrow Connector 33">
                <a:extLst>
                  <a:ext uri="{FF2B5EF4-FFF2-40B4-BE49-F238E27FC236}">
                    <a16:creationId xmlns:a16="http://schemas.microsoft.com/office/drawing/2014/main" id="{7BD4A2DD-9035-B552-BD3B-22737C6E27B4}"/>
                  </a:ext>
                </a:extLst>
              </p:cNvPr>
              <p:cNvCxnSpPr/>
              <p:nvPr/>
            </p:nvCxnSpPr>
            <p:spPr>
              <a:xfrm flipH="1">
                <a:off x="4361564" y="5582653"/>
                <a:ext cx="563047"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grpSp>
        <p:pic>
          <p:nvPicPr>
            <p:cNvPr id="40" name="Picture 39">
              <a:extLst>
                <a:ext uri="{FF2B5EF4-FFF2-40B4-BE49-F238E27FC236}">
                  <a16:creationId xmlns:a16="http://schemas.microsoft.com/office/drawing/2014/main" id="{BF6D7FE3-5C01-96CB-93FF-4B774852D097}"/>
                </a:ext>
              </a:extLst>
            </p:cNvPr>
            <p:cNvPicPr>
              <a:picLocks noChangeAspect="1"/>
            </p:cNvPicPr>
            <p:nvPr/>
          </p:nvPicPr>
          <p:blipFill>
            <a:blip r:embed="rId10"/>
            <a:stretch>
              <a:fillRect/>
            </a:stretch>
          </p:blipFill>
          <p:spPr>
            <a:xfrm>
              <a:off x="2864897" y="1192298"/>
              <a:ext cx="1233925" cy="1707520"/>
            </a:xfrm>
            <a:prstGeom prst="rect">
              <a:avLst/>
            </a:prstGeom>
            <a:ln>
              <a:noFill/>
            </a:ln>
            <a:effectLst>
              <a:outerShdw blurRad="292100" dist="139700" dir="2700000" algn="tl" rotWithShape="0">
                <a:srgbClr val="333333">
                  <a:alpha val="65000"/>
                </a:srgbClr>
              </a:outerShdw>
            </a:effectLst>
          </p:spPr>
        </p:pic>
        <p:pic>
          <p:nvPicPr>
            <p:cNvPr id="39" name="Picture 38">
              <a:extLst>
                <a:ext uri="{FF2B5EF4-FFF2-40B4-BE49-F238E27FC236}">
                  <a16:creationId xmlns:a16="http://schemas.microsoft.com/office/drawing/2014/main" id="{535F44F7-4695-C987-D2A3-9B5F80F48910}"/>
                </a:ext>
              </a:extLst>
            </p:cNvPr>
            <p:cNvPicPr>
              <a:picLocks noChangeAspect="1"/>
            </p:cNvPicPr>
            <p:nvPr/>
          </p:nvPicPr>
          <p:blipFill>
            <a:blip r:embed="rId11"/>
            <a:stretch>
              <a:fillRect/>
            </a:stretch>
          </p:blipFill>
          <p:spPr>
            <a:xfrm>
              <a:off x="3996616" y="1474510"/>
              <a:ext cx="1199279" cy="1698978"/>
            </a:xfrm>
            <a:prstGeom prst="rect">
              <a:avLst/>
            </a:prstGeom>
            <a:ln>
              <a:noFill/>
            </a:ln>
            <a:effectLst>
              <a:outerShdw blurRad="292100" dist="139700" dir="2700000" algn="tl" rotWithShape="0">
                <a:srgbClr val="333333">
                  <a:alpha val="65000"/>
                </a:srgbClr>
              </a:outerShdw>
            </a:effectLst>
          </p:spPr>
        </p:pic>
      </p:grpSp>
      <p:grpSp>
        <p:nvGrpSpPr>
          <p:cNvPr id="22" name="Group 21">
            <a:extLst>
              <a:ext uri="{FF2B5EF4-FFF2-40B4-BE49-F238E27FC236}">
                <a16:creationId xmlns:a16="http://schemas.microsoft.com/office/drawing/2014/main" id="{0E01A2C5-CB71-F543-59C1-8C7E04B3D2B7}"/>
              </a:ext>
            </a:extLst>
          </p:cNvPr>
          <p:cNvGrpSpPr/>
          <p:nvPr/>
        </p:nvGrpSpPr>
        <p:grpSpPr>
          <a:xfrm>
            <a:off x="3779735" y="2696581"/>
            <a:ext cx="4229255" cy="2880761"/>
            <a:chOff x="1035183" y="1"/>
            <a:chExt cx="10173687" cy="6929816"/>
          </a:xfrm>
        </p:grpSpPr>
        <p:sp>
          <p:nvSpPr>
            <p:cNvPr id="2" name="object 2">
              <a:extLst>
                <a:ext uri="{FF2B5EF4-FFF2-40B4-BE49-F238E27FC236}">
                  <a16:creationId xmlns:a16="http://schemas.microsoft.com/office/drawing/2014/main" id="{899236C9-67BC-C744-7F9A-4C8E9046061E}"/>
                </a:ext>
              </a:extLst>
            </p:cNvPr>
            <p:cNvSpPr txBox="1"/>
            <p:nvPr/>
          </p:nvSpPr>
          <p:spPr>
            <a:xfrm>
              <a:off x="5681567" y="11389"/>
              <a:ext cx="688341" cy="616976"/>
            </a:xfrm>
            <a:prstGeom prst="rect">
              <a:avLst/>
            </a:prstGeom>
          </p:spPr>
          <p:txBody>
            <a:bodyPr vert="horz" wrap="square" lIns="0" tIns="0" rIns="0" bIns="0" rtlCol="0">
              <a:spAutoFit/>
            </a:bodyPr>
            <a:lstStyle/>
            <a:p>
              <a:pPr defTabSz="244934">
                <a:lnSpc>
                  <a:spcPts val="994"/>
                </a:lnSpc>
                <a:defRPr/>
              </a:pPr>
              <a:r>
                <a:rPr sz="900" spc="-8">
                  <a:solidFill>
                    <a:srgbClr val="A80000"/>
                  </a:solidFill>
                  <a:latin typeface="Arial"/>
                  <a:cs typeface="Arial"/>
                </a:rPr>
                <a:t>OFFICIAL</a:t>
              </a:r>
              <a:endParaRPr sz="900">
                <a:solidFill>
                  <a:prstClr val="black"/>
                </a:solidFill>
                <a:latin typeface="Arial"/>
                <a:cs typeface="Arial"/>
              </a:endParaRPr>
            </a:p>
          </p:txBody>
        </p:sp>
        <p:grpSp>
          <p:nvGrpSpPr>
            <p:cNvPr id="3" name="object 3">
              <a:extLst>
                <a:ext uri="{FF2B5EF4-FFF2-40B4-BE49-F238E27FC236}">
                  <a16:creationId xmlns:a16="http://schemas.microsoft.com/office/drawing/2014/main" id="{732AA397-8278-0FE7-49F0-28EB1596CF5C}"/>
                </a:ext>
              </a:extLst>
            </p:cNvPr>
            <p:cNvGrpSpPr/>
            <p:nvPr/>
          </p:nvGrpSpPr>
          <p:grpSpPr>
            <a:xfrm>
              <a:off x="3035808" y="5050219"/>
              <a:ext cx="4337685" cy="1807845"/>
              <a:chOff x="3035807" y="5050218"/>
              <a:chExt cx="4337685" cy="1807845"/>
            </a:xfrm>
          </p:grpSpPr>
          <p:pic>
            <p:nvPicPr>
              <p:cNvPr id="4" name="object 4">
                <a:extLst>
                  <a:ext uri="{FF2B5EF4-FFF2-40B4-BE49-F238E27FC236}">
                    <a16:creationId xmlns:a16="http://schemas.microsoft.com/office/drawing/2014/main" id="{1D19541B-7219-60FF-51E3-51F6E259C74F}"/>
                  </a:ext>
                </a:extLst>
              </p:cNvPr>
              <p:cNvPicPr/>
              <p:nvPr/>
            </p:nvPicPr>
            <p:blipFill>
              <a:blip r:embed="rId12" cstate="print"/>
              <a:stretch>
                <a:fillRect/>
              </a:stretch>
            </p:blipFill>
            <p:spPr>
              <a:xfrm>
                <a:off x="3035807" y="5410199"/>
                <a:ext cx="4337304" cy="1447800"/>
              </a:xfrm>
              <a:prstGeom prst="rect">
                <a:avLst/>
              </a:prstGeom>
            </p:spPr>
          </p:pic>
          <p:sp>
            <p:nvSpPr>
              <p:cNvPr id="5" name="object 5">
                <a:extLst>
                  <a:ext uri="{FF2B5EF4-FFF2-40B4-BE49-F238E27FC236}">
                    <a16:creationId xmlns:a16="http://schemas.microsoft.com/office/drawing/2014/main" id="{F80D8DFF-D530-8060-B99E-B6701A35ACD0}"/>
                  </a:ext>
                </a:extLst>
              </p:cNvPr>
              <p:cNvSpPr/>
              <p:nvPr/>
            </p:nvSpPr>
            <p:spPr>
              <a:xfrm>
                <a:off x="3331134" y="5058155"/>
                <a:ext cx="749300" cy="427990"/>
              </a:xfrm>
              <a:custGeom>
                <a:avLst/>
                <a:gdLst/>
                <a:ahLst/>
                <a:cxnLst/>
                <a:rect l="l" t="t" r="r" b="b"/>
                <a:pathLst>
                  <a:path w="749300" h="427989">
                    <a:moveTo>
                      <a:pt x="748906" y="0"/>
                    </a:moveTo>
                    <a:lnTo>
                      <a:pt x="690235" y="2630"/>
                    </a:lnTo>
                    <a:lnTo>
                      <a:pt x="632536" y="10194"/>
                    </a:lnTo>
                    <a:lnTo>
                      <a:pt x="576782" y="22196"/>
                    </a:lnTo>
                    <a:lnTo>
                      <a:pt x="523945" y="38145"/>
                    </a:lnTo>
                    <a:lnTo>
                      <a:pt x="474999" y="57546"/>
                    </a:lnTo>
                    <a:lnTo>
                      <a:pt x="430914" y="79907"/>
                    </a:lnTo>
                    <a:lnTo>
                      <a:pt x="392664" y="104733"/>
                    </a:lnTo>
                    <a:lnTo>
                      <a:pt x="361222" y="131533"/>
                    </a:lnTo>
                    <a:lnTo>
                      <a:pt x="322648" y="189076"/>
                    </a:lnTo>
                    <a:lnTo>
                      <a:pt x="317461" y="218833"/>
                    </a:lnTo>
                    <a:lnTo>
                      <a:pt x="312227" y="248731"/>
                    </a:lnTo>
                    <a:lnTo>
                      <a:pt x="273313" y="306527"/>
                    </a:lnTo>
                    <a:lnTo>
                      <a:pt x="241605" y="333424"/>
                    </a:lnTo>
                    <a:lnTo>
                      <a:pt x="203044" y="358321"/>
                    </a:lnTo>
                    <a:lnTo>
                      <a:pt x="158617" y="380716"/>
                    </a:lnTo>
                    <a:lnTo>
                      <a:pt x="109310" y="400109"/>
                    </a:lnTo>
                    <a:lnTo>
                      <a:pt x="56109" y="416000"/>
                    </a:lnTo>
                    <a:lnTo>
                      <a:pt x="0" y="427888"/>
                    </a:lnTo>
                  </a:path>
                </a:pathLst>
              </a:custGeom>
              <a:ln w="15875">
                <a:solidFill>
                  <a:srgbClr val="EC7C30"/>
                </a:solidFill>
              </a:ln>
            </p:spPr>
            <p:txBody>
              <a:bodyPr wrap="square" lIns="0" tIns="0" rIns="0" bIns="0" rtlCol="0"/>
              <a:lstStyle/>
              <a:p>
                <a:pPr defTabSz="244934">
                  <a:defRPr/>
                </a:pPr>
                <a:endParaRPr sz="1875">
                  <a:solidFill>
                    <a:prstClr val="black"/>
                  </a:solidFill>
                  <a:latin typeface="Calibri" panose="020F0502020204030204"/>
                </a:endParaRPr>
              </a:p>
            </p:txBody>
          </p:sp>
          <p:sp>
            <p:nvSpPr>
              <p:cNvPr id="6" name="object 6">
                <a:extLst>
                  <a:ext uri="{FF2B5EF4-FFF2-40B4-BE49-F238E27FC236}">
                    <a16:creationId xmlns:a16="http://schemas.microsoft.com/office/drawing/2014/main" id="{8816F044-A0D1-854E-7DA0-3DCF4CE794FF}"/>
                  </a:ext>
                </a:extLst>
              </p:cNvPr>
              <p:cNvSpPr/>
              <p:nvPr/>
            </p:nvSpPr>
            <p:spPr>
              <a:xfrm>
                <a:off x="3217170" y="5421698"/>
                <a:ext cx="132080" cy="127000"/>
              </a:xfrm>
              <a:custGeom>
                <a:avLst/>
                <a:gdLst/>
                <a:ahLst/>
                <a:cxnLst/>
                <a:rect l="l" t="t" r="r" b="b"/>
                <a:pathLst>
                  <a:path w="132079" h="127000">
                    <a:moveTo>
                      <a:pt x="121094" y="0"/>
                    </a:moveTo>
                    <a:lnTo>
                      <a:pt x="0" y="74129"/>
                    </a:lnTo>
                    <a:lnTo>
                      <a:pt x="131965" y="126530"/>
                    </a:lnTo>
                    <a:lnTo>
                      <a:pt x="121094" y="0"/>
                    </a:lnTo>
                    <a:close/>
                  </a:path>
                </a:pathLst>
              </a:custGeom>
              <a:solidFill>
                <a:srgbClr val="EC7C30"/>
              </a:solidFill>
            </p:spPr>
            <p:txBody>
              <a:bodyPr wrap="square" lIns="0" tIns="0" rIns="0" bIns="0" rtlCol="0"/>
              <a:lstStyle/>
              <a:p>
                <a:pPr defTabSz="244934">
                  <a:defRPr/>
                </a:pPr>
                <a:endParaRPr sz="1875">
                  <a:solidFill>
                    <a:prstClr val="black"/>
                  </a:solidFill>
                  <a:latin typeface="Calibri" panose="020F0502020204030204"/>
                </a:endParaRPr>
              </a:p>
            </p:txBody>
          </p:sp>
        </p:grpSp>
        <p:grpSp>
          <p:nvGrpSpPr>
            <p:cNvPr id="7" name="object 7">
              <a:extLst>
                <a:ext uri="{FF2B5EF4-FFF2-40B4-BE49-F238E27FC236}">
                  <a16:creationId xmlns:a16="http://schemas.microsoft.com/office/drawing/2014/main" id="{9C2050FC-E94A-2D4A-E64C-11E95AB7A836}"/>
                </a:ext>
              </a:extLst>
            </p:cNvPr>
            <p:cNvGrpSpPr/>
            <p:nvPr/>
          </p:nvGrpSpPr>
          <p:grpSpPr>
            <a:xfrm>
              <a:off x="2686818" y="3412807"/>
              <a:ext cx="2337435" cy="127000"/>
              <a:chOff x="2686817" y="3412807"/>
              <a:chExt cx="2337435" cy="127000"/>
            </a:xfrm>
          </p:grpSpPr>
          <p:sp>
            <p:nvSpPr>
              <p:cNvPr id="8" name="object 8">
                <a:extLst>
                  <a:ext uri="{FF2B5EF4-FFF2-40B4-BE49-F238E27FC236}">
                    <a16:creationId xmlns:a16="http://schemas.microsoft.com/office/drawing/2014/main" id="{1792A0A6-D783-E37A-C4BF-5CA4AE8A373F}"/>
                  </a:ext>
                </a:extLst>
              </p:cNvPr>
              <p:cNvSpPr/>
              <p:nvPr/>
            </p:nvSpPr>
            <p:spPr>
              <a:xfrm>
                <a:off x="2801942" y="3476292"/>
                <a:ext cx="2214245" cy="16510"/>
              </a:xfrm>
              <a:custGeom>
                <a:avLst/>
                <a:gdLst/>
                <a:ahLst/>
                <a:cxnLst/>
                <a:rect l="l" t="t" r="r" b="b"/>
                <a:pathLst>
                  <a:path w="2214245" h="16510">
                    <a:moveTo>
                      <a:pt x="2214194" y="16395"/>
                    </a:moveTo>
                    <a:lnTo>
                      <a:pt x="2138285" y="16372"/>
                    </a:lnTo>
                    <a:lnTo>
                      <a:pt x="2062664" y="16305"/>
                    </a:lnTo>
                    <a:lnTo>
                      <a:pt x="1987616" y="16194"/>
                    </a:lnTo>
                    <a:lnTo>
                      <a:pt x="1913431" y="16044"/>
                    </a:lnTo>
                    <a:lnTo>
                      <a:pt x="1840394" y="15854"/>
                    </a:lnTo>
                    <a:lnTo>
                      <a:pt x="1768793" y="15628"/>
                    </a:lnTo>
                    <a:lnTo>
                      <a:pt x="1698915" y="15368"/>
                    </a:lnTo>
                    <a:lnTo>
                      <a:pt x="1631047" y="15075"/>
                    </a:lnTo>
                    <a:lnTo>
                      <a:pt x="1565476" y="14752"/>
                    </a:lnTo>
                    <a:lnTo>
                      <a:pt x="1502490" y="14401"/>
                    </a:lnTo>
                    <a:lnTo>
                      <a:pt x="1442376" y="14023"/>
                    </a:lnTo>
                    <a:lnTo>
                      <a:pt x="1385421" y="13621"/>
                    </a:lnTo>
                    <a:lnTo>
                      <a:pt x="1331911" y="13197"/>
                    </a:lnTo>
                    <a:lnTo>
                      <a:pt x="1282135" y="12752"/>
                    </a:lnTo>
                    <a:lnTo>
                      <a:pt x="1236380" y="12290"/>
                    </a:lnTo>
                    <a:lnTo>
                      <a:pt x="1194931" y="11811"/>
                    </a:lnTo>
                    <a:lnTo>
                      <a:pt x="1126106" y="10813"/>
                    </a:lnTo>
                    <a:lnTo>
                      <a:pt x="1077957" y="9775"/>
                    </a:lnTo>
                    <a:lnTo>
                      <a:pt x="1049528" y="8178"/>
                    </a:lnTo>
                    <a:lnTo>
                      <a:pt x="1046123" y="7629"/>
                    </a:lnTo>
                    <a:lnTo>
                      <a:pt x="997514" y="6004"/>
                    </a:lnTo>
                    <a:lnTo>
                      <a:pt x="936186" y="4961"/>
                    </a:lnTo>
                    <a:lnTo>
                      <a:pt x="897767" y="4458"/>
                    </a:lnTo>
                    <a:lnTo>
                      <a:pt x="854589" y="3970"/>
                    </a:lnTo>
                    <a:lnTo>
                      <a:pt x="806958" y="3500"/>
                    </a:lnTo>
                    <a:lnTo>
                      <a:pt x="755183" y="3049"/>
                    </a:lnTo>
                    <a:lnTo>
                      <a:pt x="699569" y="2620"/>
                    </a:lnTo>
                    <a:lnTo>
                      <a:pt x="640426" y="2215"/>
                    </a:lnTo>
                    <a:lnTo>
                      <a:pt x="578060" y="1836"/>
                    </a:lnTo>
                    <a:lnTo>
                      <a:pt x="512778" y="1485"/>
                    </a:lnTo>
                    <a:lnTo>
                      <a:pt x="444889" y="1164"/>
                    </a:lnTo>
                    <a:lnTo>
                      <a:pt x="374699" y="876"/>
                    </a:lnTo>
                    <a:lnTo>
                      <a:pt x="302516" y="623"/>
                    </a:lnTo>
                    <a:lnTo>
                      <a:pt x="228647" y="407"/>
                    </a:lnTo>
                    <a:lnTo>
                      <a:pt x="153400" y="229"/>
                    </a:lnTo>
                    <a:lnTo>
                      <a:pt x="77081" y="93"/>
                    </a:lnTo>
                    <a:lnTo>
                      <a:pt x="0" y="0"/>
                    </a:lnTo>
                  </a:path>
                </a:pathLst>
              </a:custGeom>
              <a:ln w="15875">
                <a:solidFill>
                  <a:srgbClr val="44536A"/>
                </a:solidFill>
              </a:ln>
            </p:spPr>
            <p:txBody>
              <a:bodyPr wrap="square" lIns="0" tIns="0" rIns="0" bIns="0" rtlCol="0"/>
              <a:lstStyle/>
              <a:p>
                <a:pPr defTabSz="244934">
                  <a:defRPr/>
                </a:pPr>
                <a:endParaRPr sz="1875">
                  <a:solidFill>
                    <a:prstClr val="black"/>
                  </a:solidFill>
                  <a:latin typeface="Calibri" panose="020F0502020204030204"/>
                </a:endParaRPr>
              </a:p>
            </p:txBody>
          </p:sp>
          <p:sp>
            <p:nvSpPr>
              <p:cNvPr id="9" name="object 9">
                <a:extLst>
                  <a:ext uri="{FF2B5EF4-FFF2-40B4-BE49-F238E27FC236}">
                    <a16:creationId xmlns:a16="http://schemas.microsoft.com/office/drawing/2014/main" id="{9FFEA385-E4B6-E4E3-2CD6-CB5C4037A8DB}"/>
                  </a:ext>
                </a:extLst>
              </p:cNvPr>
              <p:cNvSpPr/>
              <p:nvPr/>
            </p:nvSpPr>
            <p:spPr>
              <a:xfrm>
                <a:off x="2686817" y="3412807"/>
                <a:ext cx="127635" cy="127000"/>
              </a:xfrm>
              <a:custGeom>
                <a:avLst/>
                <a:gdLst/>
                <a:ahLst/>
                <a:cxnLst/>
                <a:rect l="l" t="t" r="r" b="b"/>
                <a:pathLst>
                  <a:path w="127635" h="127000">
                    <a:moveTo>
                      <a:pt x="127025" y="0"/>
                    </a:moveTo>
                    <a:lnTo>
                      <a:pt x="0" y="63436"/>
                    </a:lnTo>
                    <a:lnTo>
                      <a:pt x="126961" y="127000"/>
                    </a:lnTo>
                    <a:lnTo>
                      <a:pt x="127025" y="0"/>
                    </a:lnTo>
                    <a:close/>
                  </a:path>
                </a:pathLst>
              </a:custGeom>
              <a:solidFill>
                <a:srgbClr val="44536A"/>
              </a:solidFill>
            </p:spPr>
            <p:txBody>
              <a:bodyPr wrap="square" lIns="0" tIns="0" rIns="0" bIns="0" rtlCol="0"/>
              <a:lstStyle/>
              <a:p>
                <a:pPr defTabSz="244934">
                  <a:defRPr/>
                </a:pPr>
                <a:endParaRPr sz="1875">
                  <a:solidFill>
                    <a:prstClr val="black"/>
                  </a:solidFill>
                  <a:latin typeface="Calibri" panose="020F0502020204030204"/>
                </a:endParaRPr>
              </a:p>
            </p:txBody>
          </p:sp>
        </p:grpSp>
        <p:grpSp>
          <p:nvGrpSpPr>
            <p:cNvPr id="10" name="object 10">
              <a:extLst>
                <a:ext uri="{FF2B5EF4-FFF2-40B4-BE49-F238E27FC236}">
                  <a16:creationId xmlns:a16="http://schemas.microsoft.com/office/drawing/2014/main" id="{74D87433-1413-E80C-22CF-5612EE2F0589}"/>
                </a:ext>
              </a:extLst>
            </p:cNvPr>
            <p:cNvGrpSpPr/>
            <p:nvPr/>
          </p:nvGrpSpPr>
          <p:grpSpPr>
            <a:xfrm>
              <a:off x="7708075" y="4370515"/>
              <a:ext cx="1236345" cy="892175"/>
              <a:chOff x="7708074" y="4370514"/>
              <a:chExt cx="1236345" cy="892175"/>
            </a:xfrm>
          </p:grpSpPr>
          <p:sp>
            <p:nvSpPr>
              <p:cNvPr id="11" name="object 11">
                <a:extLst>
                  <a:ext uri="{FF2B5EF4-FFF2-40B4-BE49-F238E27FC236}">
                    <a16:creationId xmlns:a16="http://schemas.microsoft.com/office/drawing/2014/main" id="{FD9B498C-6591-2062-5B6C-A8E8B83E878A}"/>
                  </a:ext>
                </a:extLst>
              </p:cNvPr>
              <p:cNvSpPr/>
              <p:nvPr/>
            </p:nvSpPr>
            <p:spPr>
              <a:xfrm>
                <a:off x="7716011" y="4378452"/>
                <a:ext cx="1113790" cy="821690"/>
              </a:xfrm>
              <a:custGeom>
                <a:avLst/>
                <a:gdLst/>
                <a:ahLst/>
                <a:cxnLst/>
                <a:rect l="l" t="t" r="r" b="b"/>
                <a:pathLst>
                  <a:path w="1113790" h="821689">
                    <a:moveTo>
                      <a:pt x="0" y="0"/>
                    </a:moveTo>
                    <a:lnTo>
                      <a:pt x="54113" y="2113"/>
                    </a:lnTo>
                    <a:lnTo>
                      <a:pt x="107852" y="8285"/>
                    </a:lnTo>
                    <a:lnTo>
                      <a:pt x="160840" y="18261"/>
                    </a:lnTo>
                    <a:lnTo>
                      <a:pt x="212704" y="31788"/>
                    </a:lnTo>
                    <a:lnTo>
                      <a:pt x="263068" y="48612"/>
                    </a:lnTo>
                    <a:lnTo>
                      <a:pt x="311558" y="68480"/>
                    </a:lnTo>
                    <a:lnTo>
                      <a:pt x="357798" y="91138"/>
                    </a:lnTo>
                    <a:lnTo>
                      <a:pt x="401414" y="116332"/>
                    </a:lnTo>
                    <a:lnTo>
                      <a:pt x="442030" y="143809"/>
                    </a:lnTo>
                    <a:lnTo>
                      <a:pt x="479272" y="173315"/>
                    </a:lnTo>
                    <a:lnTo>
                      <a:pt x="512765" y="204597"/>
                    </a:lnTo>
                    <a:lnTo>
                      <a:pt x="542134" y="237400"/>
                    </a:lnTo>
                    <a:lnTo>
                      <a:pt x="567004" y="271471"/>
                    </a:lnTo>
                    <a:lnTo>
                      <a:pt x="586999" y="306557"/>
                    </a:lnTo>
                    <a:lnTo>
                      <a:pt x="601746" y="342404"/>
                    </a:lnTo>
                    <a:lnTo>
                      <a:pt x="613994" y="415366"/>
                    </a:lnTo>
                    <a:lnTo>
                      <a:pt x="617067" y="451667"/>
                    </a:lnTo>
                    <a:lnTo>
                      <a:pt x="626042" y="487721"/>
                    </a:lnTo>
                    <a:lnTo>
                      <a:pt x="640554" y="523281"/>
                    </a:lnTo>
                    <a:lnTo>
                      <a:pt x="660238" y="558099"/>
                    </a:lnTo>
                    <a:lnTo>
                      <a:pt x="684727" y="591928"/>
                    </a:lnTo>
                    <a:lnTo>
                      <a:pt x="713655" y="624521"/>
                    </a:lnTo>
                    <a:lnTo>
                      <a:pt x="746658" y="655629"/>
                    </a:lnTo>
                    <a:lnTo>
                      <a:pt x="783369" y="685007"/>
                    </a:lnTo>
                    <a:lnTo>
                      <a:pt x="823423" y="712406"/>
                    </a:lnTo>
                    <a:lnTo>
                      <a:pt x="866455" y="737579"/>
                    </a:lnTo>
                    <a:lnTo>
                      <a:pt x="912098" y="760279"/>
                    </a:lnTo>
                    <a:lnTo>
                      <a:pt x="959986" y="780258"/>
                    </a:lnTo>
                    <a:lnTo>
                      <a:pt x="1009756" y="797269"/>
                    </a:lnTo>
                    <a:lnTo>
                      <a:pt x="1061039" y="811064"/>
                    </a:lnTo>
                    <a:lnTo>
                      <a:pt x="1113472" y="821397"/>
                    </a:lnTo>
                  </a:path>
                </a:pathLst>
              </a:custGeom>
              <a:ln w="15875">
                <a:solidFill>
                  <a:srgbClr val="52A687"/>
                </a:solidFill>
              </a:ln>
            </p:spPr>
            <p:txBody>
              <a:bodyPr wrap="square" lIns="0" tIns="0" rIns="0" bIns="0" rtlCol="0"/>
              <a:lstStyle/>
              <a:p>
                <a:pPr defTabSz="244934">
                  <a:defRPr/>
                </a:pPr>
                <a:endParaRPr sz="1875">
                  <a:solidFill>
                    <a:prstClr val="black"/>
                  </a:solidFill>
                  <a:latin typeface="Calibri" panose="020F0502020204030204"/>
                </a:endParaRPr>
              </a:p>
            </p:txBody>
          </p:sp>
          <p:sp>
            <p:nvSpPr>
              <p:cNvPr id="12" name="object 12">
                <a:extLst>
                  <a:ext uri="{FF2B5EF4-FFF2-40B4-BE49-F238E27FC236}">
                    <a16:creationId xmlns:a16="http://schemas.microsoft.com/office/drawing/2014/main" id="{56280A4F-CD39-6765-8BBD-5544255578BF}"/>
                  </a:ext>
                </a:extLst>
              </p:cNvPr>
              <p:cNvSpPr/>
              <p:nvPr/>
            </p:nvSpPr>
            <p:spPr>
              <a:xfrm>
                <a:off x="8812277" y="5135567"/>
                <a:ext cx="132080" cy="127000"/>
              </a:xfrm>
              <a:custGeom>
                <a:avLst/>
                <a:gdLst/>
                <a:ahLst/>
                <a:cxnLst/>
                <a:rect l="l" t="t" r="r" b="b"/>
                <a:pathLst>
                  <a:path w="132079" h="127000">
                    <a:moveTo>
                      <a:pt x="10312" y="0"/>
                    </a:moveTo>
                    <a:lnTo>
                      <a:pt x="0" y="126580"/>
                    </a:lnTo>
                    <a:lnTo>
                      <a:pt x="131737" y="73609"/>
                    </a:lnTo>
                    <a:lnTo>
                      <a:pt x="10312" y="0"/>
                    </a:lnTo>
                    <a:close/>
                  </a:path>
                </a:pathLst>
              </a:custGeom>
              <a:solidFill>
                <a:srgbClr val="52A687"/>
              </a:solidFill>
            </p:spPr>
            <p:txBody>
              <a:bodyPr wrap="square" lIns="0" tIns="0" rIns="0" bIns="0" rtlCol="0"/>
              <a:lstStyle/>
              <a:p>
                <a:pPr defTabSz="244934">
                  <a:defRPr/>
                </a:pPr>
                <a:endParaRPr sz="1875">
                  <a:solidFill>
                    <a:prstClr val="black"/>
                  </a:solidFill>
                  <a:latin typeface="Calibri" panose="020F0502020204030204"/>
                </a:endParaRPr>
              </a:p>
            </p:txBody>
          </p:sp>
        </p:grpSp>
        <p:grpSp>
          <p:nvGrpSpPr>
            <p:cNvPr id="13" name="object 13">
              <a:extLst>
                <a:ext uri="{FF2B5EF4-FFF2-40B4-BE49-F238E27FC236}">
                  <a16:creationId xmlns:a16="http://schemas.microsoft.com/office/drawing/2014/main" id="{00344B30-33C2-72FB-6CFD-2B30BB2631CB}"/>
                </a:ext>
              </a:extLst>
            </p:cNvPr>
            <p:cNvGrpSpPr/>
            <p:nvPr/>
          </p:nvGrpSpPr>
          <p:grpSpPr>
            <a:xfrm>
              <a:off x="1035183" y="71818"/>
              <a:ext cx="9885800" cy="6857999"/>
              <a:chOff x="1071759" y="0"/>
              <a:chExt cx="9885800" cy="6857999"/>
            </a:xfrm>
          </p:grpSpPr>
          <p:sp>
            <p:nvSpPr>
              <p:cNvPr id="14" name="object 14">
                <a:extLst>
                  <a:ext uri="{FF2B5EF4-FFF2-40B4-BE49-F238E27FC236}">
                    <a16:creationId xmlns:a16="http://schemas.microsoft.com/office/drawing/2014/main" id="{3C72CF98-58D4-798E-3BD6-3D46E7FE46F2}"/>
                  </a:ext>
                </a:extLst>
              </p:cNvPr>
              <p:cNvSpPr/>
              <p:nvPr/>
            </p:nvSpPr>
            <p:spPr>
              <a:xfrm>
                <a:off x="8063483" y="2237259"/>
                <a:ext cx="871855" cy="434975"/>
              </a:xfrm>
              <a:custGeom>
                <a:avLst/>
                <a:gdLst/>
                <a:ahLst/>
                <a:cxnLst/>
                <a:rect l="l" t="t" r="r" b="b"/>
                <a:pathLst>
                  <a:path w="871854" h="434975">
                    <a:moveTo>
                      <a:pt x="0" y="434657"/>
                    </a:moveTo>
                    <a:lnTo>
                      <a:pt x="61496" y="432417"/>
                    </a:lnTo>
                    <a:lnTo>
                      <a:pt x="122136" y="425954"/>
                    </a:lnTo>
                    <a:lnTo>
                      <a:pt x="181063" y="415651"/>
                    </a:lnTo>
                    <a:lnTo>
                      <a:pt x="237422" y="401893"/>
                    </a:lnTo>
                    <a:lnTo>
                      <a:pt x="290356" y="385063"/>
                    </a:lnTo>
                    <a:lnTo>
                      <a:pt x="339010" y="365545"/>
                    </a:lnTo>
                    <a:lnTo>
                      <a:pt x="382527" y="343724"/>
                    </a:lnTo>
                    <a:lnTo>
                      <a:pt x="420052" y="319983"/>
                    </a:lnTo>
                    <a:lnTo>
                      <a:pt x="450727" y="294706"/>
                    </a:lnTo>
                    <a:lnTo>
                      <a:pt x="488109" y="241080"/>
                    </a:lnTo>
                    <a:lnTo>
                      <a:pt x="493102" y="213499"/>
                    </a:lnTo>
                    <a:lnTo>
                      <a:pt x="498223" y="185569"/>
                    </a:lnTo>
                    <a:lnTo>
                      <a:pt x="536522" y="131304"/>
                    </a:lnTo>
                    <a:lnTo>
                      <a:pt x="567921" y="105765"/>
                    </a:lnTo>
                    <a:lnTo>
                      <a:pt x="606301" y="81822"/>
                    </a:lnTo>
                    <a:lnTo>
                      <a:pt x="650771" y="59874"/>
                    </a:lnTo>
                    <a:lnTo>
                      <a:pt x="700442" y="40318"/>
                    </a:lnTo>
                    <a:lnTo>
                      <a:pt x="754424" y="23554"/>
                    </a:lnTo>
                    <a:lnTo>
                      <a:pt x="811829" y="9982"/>
                    </a:lnTo>
                    <a:lnTo>
                      <a:pt x="871766" y="0"/>
                    </a:lnTo>
                  </a:path>
                </a:pathLst>
              </a:custGeom>
              <a:ln w="15875">
                <a:solidFill>
                  <a:srgbClr val="DB4B2D"/>
                </a:solidFill>
              </a:ln>
            </p:spPr>
            <p:txBody>
              <a:bodyPr wrap="square" lIns="0" tIns="0" rIns="0" bIns="0" rtlCol="0"/>
              <a:lstStyle/>
              <a:p>
                <a:pPr defTabSz="244934">
                  <a:defRPr/>
                </a:pPr>
                <a:endParaRPr sz="1875">
                  <a:solidFill>
                    <a:prstClr val="black"/>
                  </a:solidFill>
                  <a:latin typeface="Calibri" panose="020F0502020204030204"/>
                </a:endParaRPr>
              </a:p>
            </p:txBody>
          </p:sp>
          <p:sp>
            <p:nvSpPr>
              <p:cNvPr id="15" name="object 15">
                <a:extLst>
                  <a:ext uri="{FF2B5EF4-FFF2-40B4-BE49-F238E27FC236}">
                    <a16:creationId xmlns:a16="http://schemas.microsoft.com/office/drawing/2014/main" id="{5B63E876-90CA-BBEB-4454-45BB22ECDE1F}"/>
                  </a:ext>
                </a:extLst>
              </p:cNvPr>
              <p:cNvSpPr/>
              <p:nvPr/>
            </p:nvSpPr>
            <p:spPr>
              <a:xfrm>
                <a:off x="8918740" y="2174728"/>
                <a:ext cx="131445" cy="127000"/>
              </a:xfrm>
              <a:custGeom>
                <a:avLst/>
                <a:gdLst/>
                <a:ahLst/>
                <a:cxnLst/>
                <a:rect l="l" t="t" r="r" b="b"/>
                <a:pathLst>
                  <a:path w="131445" h="127000">
                    <a:moveTo>
                      <a:pt x="0" y="0"/>
                    </a:moveTo>
                    <a:lnTo>
                      <a:pt x="8483" y="126720"/>
                    </a:lnTo>
                    <a:lnTo>
                      <a:pt x="130962" y="54889"/>
                    </a:lnTo>
                    <a:lnTo>
                      <a:pt x="0" y="0"/>
                    </a:lnTo>
                    <a:close/>
                  </a:path>
                </a:pathLst>
              </a:custGeom>
              <a:solidFill>
                <a:srgbClr val="DB4B2D"/>
              </a:solidFill>
            </p:spPr>
            <p:txBody>
              <a:bodyPr wrap="square" lIns="0" tIns="0" rIns="0" bIns="0" rtlCol="0"/>
              <a:lstStyle/>
              <a:p>
                <a:pPr defTabSz="244934">
                  <a:defRPr/>
                </a:pPr>
                <a:endParaRPr sz="1875">
                  <a:solidFill>
                    <a:prstClr val="black"/>
                  </a:solidFill>
                  <a:latin typeface="Calibri" panose="020F0502020204030204"/>
                </a:endParaRPr>
              </a:p>
            </p:txBody>
          </p:sp>
          <p:pic>
            <p:nvPicPr>
              <p:cNvPr id="16" name="object 16">
                <a:extLst>
                  <a:ext uri="{FF2B5EF4-FFF2-40B4-BE49-F238E27FC236}">
                    <a16:creationId xmlns:a16="http://schemas.microsoft.com/office/drawing/2014/main" id="{24D69E3E-714E-8829-9237-9FD794802C99}"/>
                  </a:ext>
                </a:extLst>
              </p:cNvPr>
              <p:cNvPicPr/>
              <p:nvPr/>
            </p:nvPicPr>
            <p:blipFill>
              <a:blip r:embed="rId13" cstate="print"/>
              <a:stretch>
                <a:fillRect/>
              </a:stretch>
            </p:blipFill>
            <p:spPr>
              <a:xfrm>
                <a:off x="2731007" y="0"/>
                <a:ext cx="7528559" cy="6857999"/>
              </a:xfrm>
              <a:prstGeom prst="rect">
                <a:avLst/>
              </a:prstGeom>
            </p:spPr>
          </p:pic>
          <p:sp>
            <p:nvSpPr>
              <p:cNvPr id="17" name="object 17">
                <a:extLst>
                  <a:ext uri="{FF2B5EF4-FFF2-40B4-BE49-F238E27FC236}">
                    <a16:creationId xmlns:a16="http://schemas.microsoft.com/office/drawing/2014/main" id="{54A886D4-4108-96FD-B871-3961888BE661}"/>
                  </a:ext>
                </a:extLst>
              </p:cNvPr>
              <p:cNvSpPr/>
              <p:nvPr/>
            </p:nvSpPr>
            <p:spPr>
              <a:xfrm>
                <a:off x="4986260" y="1300455"/>
                <a:ext cx="894080" cy="575945"/>
              </a:xfrm>
              <a:custGeom>
                <a:avLst/>
                <a:gdLst/>
                <a:ahLst/>
                <a:cxnLst/>
                <a:rect l="l" t="t" r="r" b="b"/>
                <a:pathLst>
                  <a:path w="894079" h="575944">
                    <a:moveTo>
                      <a:pt x="894080" y="575525"/>
                    </a:moveTo>
                    <a:lnTo>
                      <a:pt x="840165" y="573340"/>
                    </a:lnTo>
                    <a:lnTo>
                      <a:pt x="786801" y="566995"/>
                    </a:lnTo>
                    <a:lnTo>
                      <a:pt x="734541" y="556812"/>
                    </a:lnTo>
                    <a:lnTo>
                      <a:pt x="683933" y="543111"/>
                    </a:lnTo>
                    <a:lnTo>
                      <a:pt x="635530" y="526211"/>
                    </a:lnTo>
                    <a:lnTo>
                      <a:pt x="589883" y="506432"/>
                    </a:lnTo>
                    <a:lnTo>
                      <a:pt x="547543" y="484093"/>
                    </a:lnTo>
                    <a:lnTo>
                      <a:pt x="509059" y="459516"/>
                    </a:lnTo>
                    <a:lnTo>
                      <a:pt x="474985" y="433019"/>
                    </a:lnTo>
                    <a:lnTo>
                      <a:pt x="445870" y="404923"/>
                    </a:lnTo>
                    <a:lnTo>
                      <a:pt x="404724" y="345213"/>
                    </a:lnTo>
                    <a:lnTo>
                      <a:pt x="390029" y="282943"/>
                    </a:lnTo>
                    <a:lnTo>
                      <a:pt x="385651" y="249177"/>
                    </a:lnTo>
                    <a:lnTo>
                      <a:pt x="352705" y="183256"/>
                    </a:lnTo>
                    <a:lnTo>
                      <a:pt x="325522" y="151905"/>
                    </a:lnTo>
                    <a:lnTo>
                      <a:pt x="292124" y="122162"/>
                    </a:lnTo>
                    <a:lnTo>
                      <a:pt x="253202" y="94430"/>
                    </a:lnTo>
                    <a:lnTo>
                      <a:pt x="209450" y="69110"/>
                    </a:lnTo>
                    <a:lnTo>
                      <a:pt x="161562" y="46605"/>
                    </a:lnTo>
                    <a:lnTo>
                      <a:pt x="110228" y="27317"/>
                    </a:lnTo>
                    <a:lnTo>
                      <a:pt x="56143" y="11648"/>
                    </a:lnTo>
                    <a:lnTo>
                      <a:pt x="0" y="0"/>
                    </a:lnTo>
                  </a:path>
                </a:pathLst>
              </a:custGeom>
              <a:ln w="15875">
                <a:solidFill>
                  <a:srgbClr val="CE5BDF"/>
                </a:solidFill>
              </a:ln>
            </p:spPr>
            <p:txBody>
              <a:bodyPr wrap="square" lIns="0" tIns="0" rIns="0" bIns="0" rtlCol="0"/>
              <a:lstStyle/>
              <a:p>
                <a:pPr defTabSz="244934">
                  <a:defRPr/>
                </a:pPr>
                <a:endParaRPr sz="1875">
                  <a:solidFill>
                    <a:prstClr val="black"/>
                  </a:solidFill>
                  <a:latin typeface="Calibri" panose="020F0502020204030204"/>
                </a:endParaRPr>
              </a:p>
            </p:txBody>
          </p:sp>
          <p:sp>
            <p:nvSpPr>
              <p:cNvPr id="18" name="object 18">
                <a:extLst>
                  <a:ext uri="{FF2B5EF4-FFF2-40B4-BE49-F238E27FC236}">
                    <a16:creationId xmlns:a16="http://schemas.microsoft.com/office/drawing/2014/main" id="{7075BCAE-58FF-A1DC-499A-B80F7C81F5B0}"/>
                  </a:ext>
                </a:extLst>
              </p:cNvPr>
              <p:cNvSpPr/>
              <p:nvPr/>
            </p:nvSpPr>
            <p:spPr>
              <a:xfrm>
                <a:off x="4872224" y="1238234"/>
                <a:ext cx="132080" cy="127000"/>
              </a:xfrm>
              <a:custGeom>
                <a:avLst/>
                <a:gdLst/>
                <a:ahLst/>
                <a:cxnLst/>
                <a:rect l="l" t="t" r="r" b="b"/>
                <a:pathLst>
                  <a:path w="132079" h="127000">
                    <a:moveTo>
                      <a:pt x="131902" y="0"/>
                    </a:moveTo>
                    <a:lnTo>
                      <a:pt x="0" y="52590"/>
                    </a:lnTo>
                    <a:lnTo>
                      <a:pt x="121208" y="126555"/>
                    </a:lnTo>
                    <a:lnTo>
                      <a:pt x="131902" y="0"/>
                    </a:lnTo>
                    <a:close/>
                  </a:path>
                </a:pathLst>
              </a:custGeom>
              <a:solidFill>
                <a:srgbClr val="CE5BDF"/>
              </a:solidFill>
            </p:spPr>
            <p:txBody>
              <a:bodyPr wrap="square" lIns="0" tIns="0" rIns="0" bIns="0" rtlCol="0"/>
              <a:lstStyle/>
              <a:p>
                <a:pPr defTabSz="244934">
                  <a:defRPr/>
                </a:pPr>
                <a:endParaRPr sz="1875">
                  <a:solidFill>
                    <a:prstClr val="black"/>
                  </a:solidFill>
                  <a:latin typeface="Calibri" panose="020F0502020204030204"/>
                </a:endParaRPr>
              </a:p>
            </p:txBody>
          </p:sp>
          <p:pic>
            <p:nvPicPr>
              <p:cNvPr id="19" name="object 19">
                <a:hlinkClick r:id="rId14"/>
                <a:extLst>
                  <a:ext uri="{FF2B5EF4-FFF2-40B4-BE49-F238E27FC236}">
                    <a16:creationId xmlns:a16="http://schemas.microsoft.com/office/drawing/2014/main" id="{150BC0CD-3769-D3B3-DEC9-9777F041AB85}"/>
                  </a:ext>
                </a:extLst>
              </p:cNvPr>
              <p:cNvPicPr/>
              <p:nvPr/>
            </p:nvPicPr>
            <p:blipFill>
              <a:blip r:embed="rId15" cstate="print"/>
              <a:stretch>
                <a:fillRect/>
              </a:stretch>
            </p:blipFill>
            <p:spPr>
              <a:xfrm>
                <a:off x="1071759" y="2043368"/>
                <a:ext cx="1450586" cy="2055812"/>
              </a:xfrm>
              <a:prstGeom prst="rect">
                <a:avLst/>
              </a:prstGeom>
            </p:spPr>
          </p:pic>
          <p:pic>
            <p:nvPicPr>
              <p:cNvPr id="21" name="object 21">
                <a:hlinkClick r:id="rId16"/>
                <a:extLst>
                  <a:ext uri="{FF2B5EF4-FFF2-40B4-BE49-F238E27FC236}">
                    <a16:creationId xmlns:a16="http://schemas.microsoft.com/office/drawing/2014/main" id="{B5A6402D-886E-AAD9-BEA9-77521CD356FB}"/>
                  </a:ext>
                </a:extLst>
              </p:cNvPr>
              <p:cNvPicPr/>
              <p:nvPr/>
            </p:nvPicPr>
            <p:blipFill>
              <a:blip r:embed="rId17" cstate="print"/>
              <a:stretch>
                <a:fillRect/>
              </a:stretch>
            </p:blipFill>
            <p:spPr>
              <a:xfrm>
                <a:off x="9156192" y="3785615"/>
                <a:ext cx="1801367" cy="2542031"/>
              </a:xfrm>
              <a:prstGeom prst="rect">
                <a:avLst/>
              </a:prstGeom>
            </p:spPr>
          </p:pic>
        </p:grpSp>
        <p:sp>
          <p:nvSpPr>
            <p:cNvPr id="28" name="object 28">
              <a:extLst>
                <a:ext uri="{FF2B5EF4-FFF2-40B4-BE49-F238E27FC236}">
                  <a16:creationId xmlns:a16="http://schemas.microsoft.com/office/drawing/2014/main" id="{8E6E4FFF-2FC7-32F5-3D0A-F4ECCB6542DC}"/>
                </a:ext>
              </a:extLst>
            </p:cNvPr>
            <p:cNvSpPr/>
            <p:nvPr/>
          </p:nvSpPr>
          <p:spPr>
            <a:xfrm>
              <a:off x="5526023" y="1"/>
              <a:ext cx="1018540" cy="665907"/>
            </a:xfrm>
            <a:custGeom>
              <a:avLst/>
              <a:gdLst/>
              <a:ahLst/>
              <a:cxnLst/>
              <a:rect l="l" t="t" r="r" b="b"/>
              <a:pathLst>
                <a:path w="1018540" h="338455">
                  <a:moveTo>
                    <a:pt x="1018019" y="0"/>
                  </a:moveTo>
                  <a:lnTo>
                    <a:pt x="0" y="0"/>
                  </a:lnTo>
                  <a:lnTo>
                    <a:pt x="0" y="338327"/>
                  </a:lnTo>
                  <a:lnTo>
                    <a:pt x="1018019" y="338327"/>
                  </a:lnTo>
                  <a:lnTo>
                    <a:pt x="1018019" y="0"/>
                  </a:lnTo>
                  <a:close/>
                </a:path>
              </a:pathLst>
            </a:custGeom>
            <a:solidFill>
              <a:srgbClr val="FFFFFF"/>
            </a:solidFill>
          </p:spPr>
          <p:txBody>
            <a:bodyPr wrap="square" lIns="0" tIns="0" rIns="0" bIns="0" rtlCol="0"/>
            <a:lstStyle/>
            <a:p>
              <a:pPr defTabSz="244934">
                <a:defRPr/>
              </a:pPr>
              <a:endParaRPr sz="1875">
                <a:solidFill>
                  <a:prstClr val="black"/>
                </a:solidFill>
                <a:latin typeface="Calibri" panose="020F0502020204030204"/>
              </a:endParaRPr>
            </a:p>
          </p:txBody>
        </p:sp>
        <p:pic>
          <p:nvPicPr>
            <p:cNvPr id="32" name="Picture 31">
              <a:hlinkClick r:id="rId18"/>
              <a:extLst>
                <a:ext uri="{FF2B5EF4-FFF2-40B4-BE49-F238E27FC236}">
                  <a16:creationId xmlns:a16="http://schemas.microsoft.com/office/drawing/2014/main" id="{8C267F89-F570-65E5-42EA-9FFA47E15CCA}"/>
                </a:ext>
              </a:extLst>
            </p:cNvPr>
            <p:cNvPicPr>
              <a:picLocks noChangeAspect="1"/>
            </p:cNvPicPr>
            <p:nvPr/>
          </p:nvPicPr>
          <p:blipFill>
            <a:blip r:embed="rId19"/>
            <a:stretch>
              <a:fillRect/>
            </a:stretch>
          </p:blipFill>
          <p:spPr>
            <a:xfrm>
              <a:off x="2737852" y="22797"/>
              <a:ext cx="1994954" cy="2843068"/>
            </a:xfrm>
            <a:prstGeom prst="rect">
              <a:avLst/>
            </a:prstGeom>
          </p:spPr>
        </p:pic>
        <p:pic>
          <p:nvPicPr>
            <p:cNvPr id="31" name="Picture 30">
              <a:hlinkClick r:id="rId20"/>
              <a:extLst>
                <a:ext uri="{FF2B5EF4-FFF2-40B4-BE49-F238E27FC236}">
                  <a16:creationId xmlns:a16="http://schemas.microsoft.com/office/drawing/2014/main" id="{424E5D98-5368-C538-9974-D4A697B86118}"/>
                </a:ext>
              </a:extLst>
            </p:cNvPr>
            <p:cNvPicPr>
              <a:picLocks noChangeAspect="1"/>
            </p:cNvPicPr>
            <p:nvPr/>
          </p:nvPicPr>
          <p:blipFill>
            <a:blip r:embed="rId21"/>
            <a:stretch>
              <a:fillRect/>
            </a:stretch>
          </p:blipFill>
          <p:spPr>
            <a:xfrm>
              <a:off x="9119616" y="169228"/>
              <a:ext cx="2089254" cy="2957584"/>
            </a:xfrm>
            <a:prstGeom prst="rect">
              <a:avLst/>
            </a:prstGeom>
          </p:spPr>
        </p:pic>
        <p:pic>
          <p:nvPicPr>
            <p:cNvPr id="27" name="Picture 26">
              <a:hlinkClick r:id="rId22"/>
              <a:extLst>
                <a:ext uri="{FF2B5EF4-FFF2-40B4-BE49-F238E27FC236}">
                  <a16:creationId xmlns:a16="http://schemas.microsoft.com/office/drawing/2014/main" id="{A8ACB7B3-7900-9CEE-C66C-30CBEE7A6E30}"/>
                </a:ext>
              </a:extLst>
            </p:cNvPr>
            <p:cNvPicPr>
              <a:picLocks noChangeAspect="1"/>
            </p:cNvPicPr>
            <p:nvPr/>
          </p:nvPicPr>
          <p:blipFill>
            <a:blip r:embed="rId23"/>
            <a:stretch>
              <a:fillRect/>
            </a:stretch>
          </p:blipFill>
          <p:spPr>
            <a:xfrm>
              <a:off x="1423947" y="4369115"/>
              <a:ext cx="1616911" cy="2291534"/>
            </a:xfrm>
            <a:prstGeom prst="rect">
              <a:avLst/>
            </a:prstGeom>
          </p:spPr>
        </p:pic>
      </p:grpSp>
    </p:spTree>
    <p:extLst>
      <p:ext uri="{BB962C8B-B14F-4D97-AF65-F5344CB8AC3E}">
        <p14:creationId xmlns:p14="http://schemas.microsoft.com/office/powerpoint/2010/main" val="3903706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967E65-AB6E-402F-B406-FA6E6915FD9D}"/>
              </a:ext>
            </a:extLst>
          </p:cNvPr>
          <p:cNvSpPr>
            <a:spLocks noGrp="1"/>
          </p:cNvSpPr>
          <p:nvPr>
            <p:ph type="title"/>
          </p:nvPr>
        </p:nvSpPr>
        <p:spPr>
          <a:xfrm>
            <a:off x="457200" y="152400"/>
            <a:ext cx="8229600" cy="639762"/>
          </a:xfrm>
        </p:spPr>
        <p:txBody>
          <a:bodyPr>
            <a:normAutofit fontScale="90000"/>
          </a:bodyPr>
          <a:lstStyle/>
          <a:p>
            <a:r>
              <a:rPr lang="en-US" dirty="0"/>
              <a:t>Over-</a:t>
            </a:r>
            <a:r>
              <a:rPr lang="en-US" dirty="0" err="1"/>
              <a:t>Patternizing</a:t>
            </a:r>
            <a:endParaRPr lang="en-US" dirty="0"/>
          </a:p>
        </p:txBody>
      </p:sp>
      <p:pic>
        <p:nvPicPr>
          <p:cNvPr id="2" name="Picture 1">
            <a:extLst>
              <a:ext uri="{FF2B5EF4-FFF2-40B4-BE49-F238E27FC236}">
                <a16:creationId xmlns:a16="http://schemas.microsoft.com/office/drawing/2014/main" id="{7B739D44-6AC4-42ED-A5E3-DD765DBBC669}"/>
              </a:ext>
            </a:extLst>
          </p:cNvPr>
          <p:cNvPicPr>
            <a:picLocks noChangeAspect="1"/>
          </p:cNvPicPr>
          <p:nvPr/>
        </p:nvPicPr>
        <p:blipFill>
          <a:blip r:embed="rId2"/>
          <a:stretch>
            <a:fillRect/>
          </a:stretch>
        </p:blipFill>
        <p:spPr>
          <a:xfrm>
            <a:off x="0" y="778307"/>
            <a:ext cx="9211733" cy="5181600"/>
          </a:xfrm>
          <a:prstGeom prst="rect">
            <a:avLst/>
          </a:prstGeom>
        </p:spPr>
      </p:pic>
      <p:sp>
        <p:nvSpPr>
          <p:cNvPr id="3" name="TextBox 2">
            <a:extLst>
              <a:ext uri="{FF2B5EF4-FFF2-40B4-BE49-F238E27FC236}">
                <a16:creationId xmlns:a16="http://schemas.microsoft.com/office/drawing/2014/main" id="{1F803424-E50A-419F-B1D5-C6B081A1B124}"/>
              </a:ext>
            </a:extLst>
          </p:cNvPr>
          <p:cNvSpPr txBox="1"/>
          <p:nvPr/>
        </p:nvSpPr>
        <p:spPr>
          <a:xfrm>
            <a:off x="609600" y="5933911"/>
            <a:ext cx="7378803" cy="954107"/>
          </a:xfrm>
          <a:prstGeom prst="rect">
            <a:avLst/>
          </a:prstGeom>
          <a:noFill/>
        </p:spPr>
        <p:txBody>
          <a:bodyPr wrap="square" rtlCol="0">
            <a:spAutoFit/>
          </a:bodyPr>
          <a:lstStyle/>
          <a:p>
            <a:r>
              <a:rPr lang="en-US" sz="2800" dirty="0"/>
              <a:t>Picture Title: </a:t>
            </a:r>
          </a:p>
          <a:p>
            <a:pPr algn="r"/>
            <a:r>
              <a:rPr lang="en-US" sz="2800" dirty="0"/>
              <a:t>“</a:t>
            </a:r>
            <a:r>
              <a:rPr lang="en-US" sz="2800" i="1" dirty="0"/>
              <a:t>Running with scissors at the edge of a cliff</a:t>
            </a:r>
            <a:r>
              <a:rPr lang="en-US" sz="2800" dirty="0"/>
              <a:t>”</a:t>
            </a:r>
          </a:p>
        </p:txBody>
      </p:sp>
    </p:spTree>
    <p:extLst>
      <p:ext uri="{BB962C8B-B14F-4D97-AF65-F5344CB8AC3E}">
        <p14:creationId xmlns:p14="http://schemas.microsoft.com/office/powerpoint/2010/main" val="387127644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967E65-AB6E-402F-B406-FA6E6915FD9D}"/>
              </a:ext>
            </a:extLst>
          </p:cNvPr>
          <p:cNvSpPr>
            <a:spLocks noGrp="1"/>
          </p:cNvSpPr>
          <p:nvPr>
            <p:ph type="title"/>
          </p:nvPr>
        </p:nvSpPr>
        <p:spPr>
          <a:xfrm>
            <a:off x="457200" y="248652"/>
            <a:ext cx="8229600" cy="1063486"/>
          </a:xfrm>
        </p:spPr>
        <p:txBody>
          <a:bodyPr>
            <a:normAutofit fontScale="90000"/>
          </a:bodyPr>
          <a:lstStyle/>
          <a:p>
            <a:r>
              <a:rPr lang="en-US" dirty="0"/>
              <a:t>Over-</a:t>
            </a:r>
            <a:r>
              <a:rPr lang="en-US" dirty="0" err="1"/>
              <a:t>Patternizing</a:t>
            </a:r>
            <a:r>
              <a:rPr lang="en-US" dirty="0"/>
              <a:t> </a:t>
            </a:r>
            <a:r>
              <a:rPr lang="en-US" dirty="0">
                <a:sym typeface="Wingdings" panose="05000000000000000000" pitchFamily="2" charset="2"/>
              </a:rPr>
              <a:t> “Psychobabble”</a:t>
            </a:r>
            <a:br>
              <a:rPr lang="en-US" dirty="0">
                <a:sym typeface="Wingdings" panose="05000000000000000000" pitchFamily="2" charset="2"/>
              </a:rPr>
            </a:br>
            <a:r>
              <a:rPr lang="en-US" sz="4000" dirty="0">
                <a:sym typeface="Wingdings" panose="05000000000000000000" pitchFamily="2" charset="2"/>
              </a:rPr>
              <a:t>aka “Pseudo-Profound Bullshit”</a:t>
            </a:r>
            <a:endParaRPr lang="en-US" dirty="0"/>
          </a:p>
        </p:txBody>
      </p:sp>
      <p:sp>
        <p:nvSpPr>
          <p:cNvPr id="2" name="Rectangle 1">
            <a:extLst>
              <a:ext uri="{FF2B5EF4-FFF2-40B4-BE49-F238E27FC236}">
                <a16:creationId xmlns:a16="http://schemas.microsoft.com/office/drawing/2014/main" id="{11822F94-2781-4142-A30F-80047790E265}"/>
              </a:ext>
            </a:extLst>
          </p:cNvPr>
          <p:cNvSpPr/>
          <p:nvPr/>
        </p:nvSpPr>
        <p:spPr>
          <a:xfrm>
            <a:off x="152400" y="1676400"/>
            <a:ext cx="8991600" cy="3785652"/>
          </a:xfrm>
          <a:prstGeom prst="rect">
            <a:avLst/>
          </a:prstGeom>
        </p:spPr>
        <p:txBody>
          <a:bodyPr wrap="square">
            <a:spAutoFit/>
          </a:bodyPr>
          <a:lstStyle/>
          <a:p>
            <a:r>
              <a:rPr lang="en-US" sz="2400" dirty="0">
                <a:hlinkClick r:id="rId2"/>
              </a:rPr>
              <a:t>http://journal.sjdm.org/15/15923a/jdm15923a.html</a:t>
            </a:r>
            <a:r>
              <a:rPr lang="en-US" sz="2400" dirty="0"/>
              <a:t> </a:t>
            </a:r>
          </a:p>
          <a:p>
            <a:endParaRPr lang="en-US" sz="2400" dirty="0">
              <a:hlinkClick r:id="" action="ppaction://noaction"/>
            </a:endParaRPr>
          </a:p>
          <a:p>
            <a:r>
              <a:rPr lang="en-US" sz="2400" dirty="0">
                <a:hlinkClick r:id="" action="ppaction://noaction"/>
              </a:rPr>
              <a:t>https://sebpearce.com/bullshit/</a:t>
            </a:r>
            <a:r>
              <a:rPr lang="en-US" sz="2400" dirty="0"/>
              <a:t> </a:t>
            </a:r>
          </a:p>
          <a:p>
            <a:endParaRPr lang="en-US" sz="2400" dirty="0"/>
          </a:p>
          <a:p>
            <a:r>
              <a:rPr lang="en-US" sz="2400" dirty="0">
                <a:hlinkClick r:id="rId3"/>
              </a:rPr>
              <a:t>https://thatsmathematics.com/mathgen/</a:t>
            </a:r>
            <a:r>
              <a:rPr lang="en-US" sz="2400" dirty="0"/>
              <a:t> </a:t>
            </a:r>
          </a:p>
          <a:p>
            <a:endParaRPr lang="en-US" sz="3200" dirty="0"/>
          </a:p>
          <a:p>
            <a:r>
              <a:rPr lang="en-US" sz="3200" dirty="0"/>
              <a:t>“Life is the soulful, unifying unveiling of enlightened potential.”</a:t>
            </a:r>
          </a:p>
          <a:p>
            <a:pPr algn="r"/>
            <a:r>
              <a:rPr lang="en-US" sz="2400" dirty="0"/>
              <a:t>“</a:t>
            </a:r>
            <a:r>
              <a:rPr lang="en-US" sz="2400" dirty="0" err="1"/>
              <a:t>Sixpack</a:t>
            </a:r>
            <a:r>
              <a:rPr lang="en-US" sz="2400" dirty="0"/>
              <a:t> Chutzpah”</a:t>
            </a:r>
          </a:p>
        </p:txBody>
      </p:sp>
    </p:spTree>
    <p:extLst>
      <p:ext uri="{BB962C8B-B14F-4D97-AF65-F5344CB8AC3E}">
        <p14:creationId xmlns:p14="http://schemas.microsoft.com/office/powerpoint/2010/main" val="3187445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Shape 383"/>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266700" y="190640"/>
            <a:ext cx="8610600" cy="6667360"/>
          </a:xfrm>
          <a:prstGeom prst="rect">
            <a:avLst/>
          </a:prstGeom>
          <a:noFill/>
          <a:ln>
            <a:noFill/>
          </a:ln>
        </p:spPr>
      </p:pic>
    </p:spTree>
    <p:extLst>
      <p:ext uri="{BB962C8B-B14F-4D97-AF65-F5344CB8AC3E}">
        <p14:creationId xmlns:p14="http://schemas.microsoft.com/office/powerpoint/2010/main" val="331751414"/>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039CB-EA28-0774-83C8-494092F012BC}"/>
              </a:ext>
            </a:extLst>
          </p:cNvPr>
          <p:cNvSpPr>
            <a:spLocks noGrp="1"/>
          </p:cNvSpPr>
          <p:nvPr>
            <p:ph type="title"/>
          </p:nvPr>
        </p:nvSpPr>
        <p:spPr>
          <a:xfrm>
            <a:off x="457200" y="152400"/>
            <a:ext cx="8229600" cy="639762"/>
          </a:xfrm>
        </p:spPr>
        <p:txBody>
          <a:bodyPr>
            <a:normAutofit fontScale="90000"/>
          </a:bodyPr>
          <a:lstStyle/>
          <a:p>
            <a:r>
              <a:rPr lang="en-US" dirty="0"/>
              <a:t>Anthropomorphization of AI</a:t>
            </a:r>
          </a:p>
        </p:txBody>
      </p:sp>
      <p:sp>
        <p:nvSpPr>
          <p:cNvPr id="3" name="Content Placeholder 2">
            <a:extLst>
              <a:ext uri="{FF2B5EF4-FFF2-40B4-BE49-F238E27FC236}">
                <a16:creationId xmlns:a16="http://schemas.microsoft.com/office/drawing/2014/main" id="{3E303D46-397E-A0D8-62A2-6B6D018F1A00}"/>
              </a:ext>
            </a:extLst>
          </p:cNvPr>
          <p:cNvSpPr>
            <a:spLocks noGrp="1"/>
          </p:cNvSpPr>
          <p:nvPr>
            <p:ph idx="1"/>
          </p:nvPr>
        </p:nvSpPr>
        <p:spPr>
          <a:xfrm>
            <a:off x="457200" y="988410"/>
            <a:ext cx="8496300" cy="2211990"/>
          </a:xfrm>
        </p:spPr>
        <p:txBody>
          <a:bodyPr>
            <a:noAutofit/>
          </a:bodyPr>
          <a:lstStyle/>
          <a:p>
            <a:r>
              <a:rPr lang="en-US" sz="2400" dirty="0"/>
              <a:t>Loose/misleading use of language by AI industry (“emergence”, “hallucinations”, “reasoning”, etc.)</a:t>
            </a:r>
          </a:p>
          <a:p>
            <a:r>
              <a:rPr lang="en-US" sz="2400" dirty="0"/>
              <a:t>Human desire for non-judgmental affirmations, and kind interactions (“please”, “thank you”)</a:t>
            </a:r>
          </a:p>
          <a:p>
            <a:pPr marL="0" indent="0">
              <a:buNone/>
            </a:pPr>
            <a:r>
              <a:rPr lang="en-US" sz="2400" dirty="0">
                <a:sym typeface="Wingdings" panose="05000000000000000000" pitchFamily="2" charset="2"/>
              </a:rPr>
              <a:t> </a:t>
            </a:r>
            <a:r>
              <a:rPr lang="en-US" sz="2400" i="1" dirty="0">
                <a:solidFill>
                  <a:srgbClr val="FF0000"/>
                </a:solidFill>
                <a:sym typeface="Wingdings" panose="05000000000000000000" pitchFamily="2" charset="2"/>
              </a:rPr>
              <a:t>Humans form real emotional connections with bots</a:t>
            </a:r>
            <a:endParaRPr lang="en-US" sz="2400" i="1" dirty="0">
              <a:solidFill>
                <a:srgbClr val="FF0000"/>
              </a:solidFill>
            </a:endParaRPr>
          </a:p>
        </p:txBody>
      </p:sp>
      <p:pic>
        <p:nvPicPr>
          <p:cNvPr id="4" name="Picture 3">
            <a:extLst>
              <a:ext uri="{FF2B5EF4-FFF2-40B4-BE49-F238E27FC236}">
                <a16:creationId xmlns:a16="http://schemas.microsoft.com/office/drawing/2014/main" id="{C6C74C87-CDAF-3870-0944-6091AE807F65}"/>
              </a:ext>
            </a:extLst>
          </p:cNvPr>
          <p:cNvPicPr>
            <a:picLocks noChangeAspect="1"/>
          </p:cNvPicPr>
          <p:nvPr/>
        </p:nvPicPr>
        <p:blipFill>
          <a:blip r:embed="rId2"/>
          <a:srcRect l="3986" t="8891" r="6976" b="9503"/>
          <a:stretch>
            <a:fillRect/>
          </a:stretch>
        </p:blipFill>
        <p:spPr>
          <a:xfrm>
            <a:off x="990600" y="3353818"/>
            <a:ext cx="5410200" cy="3504182"/>
          </a:xfrm>
          <a:prstGeom prst="rect">
            <a:avLst/>
          </a:prstGeom>
        </p:spPr>
      </p:pic>
    </p:spTree>
    <p:extLst>
      <p:ext uri="{BB962C8B-B14F-4D97-AF65-F5344CB8AC3E}">
        <p14:creationId xmlns:p14="http://schemas.microsoft.com/office/powerpoint/2010/main" val="2403247407"/>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05736-1534-65EF-EF95-D6F763A45E28}"/>
              </a:ext>
            </a:extLst>
          </p:cNvPr>
          <p:cNvSpPr>
            <a:spLocks noGrp="1"/>
          </p:cNvSpPr>
          <p:nvPr>
            <p:ph type="title"/>
          </p:nvPr>
        </p:nvSpPr>
        <p:spPr/>
        <p:txBody>
          <a:bodyPr>
            <a:normAutofit fontScale="90000"/>
          </a:bodyPr>
          <a:lstStyle/>
          <a:p>
            <a:r>
              <a:rPr lang="en-US" dirty="0"/>
              <a:t>Unrealistic Expectations</a:t>
            </a:r>
          </a:p>
        </p:txBody>
      </p:sp>
      <p:sp>
        <p:nvSpPr>
          <p:cNvPr id="4" name="Content Placeholder 3">
            <a:extLst>
              <a:ext uri="{FF2B5EF4-FFF2-40B4-BE49-F238E27FC236}">
                <a16:creationId xmlns:a16="http://schemas.microsoft.com/office/drawing/2014/main" id="{4B648623-A173-7578-0E2D-63B52E1EB665}"/>
              </a:ext>
            </a:extLst>
          </p:cNvPr>
          <p:cNvSpPr>
            <a:spLocks noGrp="1"/>
          </p:cNvSpPr>
          <p:nvPr>
            <p:ph idx="1"/>
          </p:nvPr>
        </p:nvSpPr>
        <p:spPr>
          <a:xfrm>
            <a:off x="171450" y="914400"/>
            <a:ext cx="8801100" cy="3024982"/>
          </a:xfrm>
        </p:spPr>
        <p:txBody>
          <a:bodyPr/>
          <a:lstStyle/>
          <a:p>
            <a:r>
              <a:rPr lang="en-US" dirty="0"/>
              <a:t>It doesn’t have to be perfect to be better</a:t>
            </a:r>
          </a:p>
          <a:p>
            <a:pPr lvl="1"/>
            <a:r>
              <a:rPr lang="en-US" sz="2400" dirty="0"/>
              <a:t>Watson beat Ken Jennings at Jeopardy with 71% accuracy only.</a:t>
            </a:r>
          </a:p>
          <a:p>
            <a:r>
              <a:rPr lang="en-US" dirty="0"/>
              <a:t>Humans judge humans by </a:t>
            </a:r>
            <a:r>
              <a:rPr lang="en-US" i="1" dirty="0"/>
              <a:t>intent</a:t>
            </a:r>
            <a:r>
              <a:rPr lang="en-US" dirty="0"/>
              <a:t>, but judge machines by </a:t>
            </a:r>
            <a:r>
              <a:rPr lang="en-US" i="1" dirty="0"/>
              <a:t>results</a:t>
            </a:r>
          </a:p>
          <a:p>
            <a:pPr lvl="1"/>
            <a:r>
              <a:rPr lang="en-US" sz="2400" dirty="0"/>
              <a:t>What is the human error rate?</a:t>
            </a:r>
          </a:p>
        </p:txBody>
      </p:sp>
      <p:pic>
        <p:nvPicPr>
          <p:cNvPr id="5" name="Picture 4">
            <a:extLst>
              <a:ext uri="{FF2B5EF4-FFF2-40B4-BE49-F238E27FC236}">
                <a16:creationId xmlns:a16="http://schemas.microsoft.com/office/drawing/2014/main" id="{A7C6CC67-79C7-6722-B96F-2C698CE81ADF}"/>
              </a:ext>
            </a:extLst>
          </p:cNvPr>
          <p:cNvPicPr>
            <a:picLocks noChangeAspect="1"/>
          </p:cNvPicPr>
          <p:nvPr/>
        </p:nvPicPr>
        <p:blipFill>
          <a:blip r:embed="rId2"/>
          <a:stretch>
            <a:fillRect/>
          </a:stretch>
        </p:blipFill>
        <p:spPr>
          <a:xfrm>
            <a:off x="1360714" y="3886200"/>
            <a:ext cx="5306786" cy="2971800"/>
          </a:xfrm>
          <a:prstGeom prst="rect">
            <a:avLst/>
          </a:prstGeom>
        </p:spPr>
      </p:pic>
    </p:spTree>
    <p:extLst>
      <p:ext uri="{BB962C8B-B14F-4D97-AF65-F5344CB8AC3E}">
        <p14:creationId xmlns:p14="http://schemas.microsoft.com/office/powerpoint/2010/main" val="228213888"/>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CB76-A3AD-E844-0908-39FB1F364420}"/>
              </a:ext>
            </a:extLst>
          </p:cNvPr>
          <p:cNvSpPr>
            <a:spLocks noGrp="1"/>
          </p:cNvSpPr>
          <p:nvPr>
            <p:ph type="title"/>
          </p:nvPr>
        </p:nvSpPr>
        <p:spPr>
          <a:xfrm>
            <a:off x="457200" y="228600"/>
            <a:ext cx="8229600" cy="639762"/>
          </a:xfrm>
        </p:spPr>
        <p:txBody>
          <a:bodyPr>
            <a:normAutofit fontScale="90000"/>
          </a:bodyPr>
          <a:lstStyle/>
          <a:p>
            <a:r>
              <a:rPr lang="en-US" dirty="0"/>
              <a:t>AI has Identity</a:t>
            </a:r>
          </a:p>
        </p:txBody>
      </p:sp>
      <p:sp>
        <p:nvSpPr>
          <p:cNvPr id="3" name="Content Placeholder 2">
            <a:extLst>
              <a:ext uri="{FF2B5EF4-FFF2-40B4-BE49-F238E27FC236}">
                <a16:creationId xmlns:a16="http://schemas.microsoft.com/office/drawing/2014/main" id="{08DA675E-8328-7633-FDEE-DCF05F18268B}"/>
              </a:ext>
            </a:extLst>
          </p:cNvPr>
          <p:cNvSpPr>
            <a:spLocks noGrp="1"/>
          </p:cNvSpPr>
          <p:nvPr>
            <p:ph idx="1"/>
          </p:nvPr>
        </p:nvSpPr>
        <p:spPr>
          <a:xfrm>
            <a:off x="457200" y="1219200"/>
            <a:ext cx="8382000" cy="4419600"/>
          </a:xfrm>
        </p:spPr>
        <p:txBody>
          <a:bodyPr>
            <a:normAutofit fontScale="92500"/>
          </a:bodyPr>
          <a:lstStyle/>
          <a:p>
            <a:pPr marL="0" indent="0">
              <a:buNone/>
            </a:pPr>
            <a:r>
              <a:rPr lang="it-IT" sz="3600" dirty="0"/>
              <a:t>AI has Identity: via datasets, algorithms, UX:</a:t>
            </a:r>
          </a:p>
          <a:p>
            <a:pPr marL="0" indent="0">
              <a:buNone/>
            </a:pPr>
            <a:endParaRPr lang="it-IT" sz="3600" dirty="0"/>
          </a:p>
          <a:p>
            <a:pPr marL="0" indent="0">
              <a:buNone/>
            </a:pPr>
            <a:r>
              <a:rPr lang="en-US" sz="3000" i="1" dirty="0"/>
              <a:t>“they exhibit distinctive and persistent "strategic fingerprints": </a:t>
            </a:r>
          </a:p>
          <a:p>
            <a:r>
              <a:rPr lang="en-US" sz="3000" i="1" dirty="0"/>
              <a:t>Google’s Gemini models proved strategically ruthless</a:t>
            </a:r>
          </a:p>
          <a:p>
            <a:r>
              <a:rPr lang="en-US" sz="3000" i="1" dirty="0"/>
              <a:t>OpenAI’s models remained highly cooperative</a:t>
            </a:r>
          </a:p>
          <a:p>
            <a:r>
              <a:rPr lang="en-US" sz="3000" i="1" dirty="0"/>
              <a:t>Anthropic’s Claude emerged as the most forgiving reciprocator”*</a:t>
            </a:r>
            <a:endParaRPr lang="it-IT" sz="3000" i="1" dirty="0"/>
          </a:p>
        </p:txBody>
      </p:sp>
      <p:sp>
        <p:nvSpPr>
          <p:cNvPr id="4" name="TextBox 3">
            <a:extLst>
              <a:ext uri="{FF2B5EF4-FFF2-40B4-BE49-F238E27FC236}">
                <a16:creationId xmlns:a16="http://schemas.microsoft.com/office/drawing/2014/main" id="{A91D65C9-4055-FE3B-1616-82C439D18523}"/>
              </a:ext>
            </a:extLst>
          </p:cNvPr>
          <p:cNvSpPr txBox="1"/>
          <p:nvPr/>
        </p:nvSpPr>
        <p:spPr>
          <a:xfrm>
            <a:off x="304800" y="6171726"/>
            <a:ext cx="8686800" cy="304800"/>
          </a:xfrm>
          <a:prstGeom prst="rect">
            <a:avLst/>
          </a:prstGeom>
          <a:noFill/>
        </p:spPr>
        <p:txBody>
          <a:bodyPr wrap="square" rtlCol="0">
            <a:spAutoFit/>
          </a:bodyPr>
          <a:lstStyle/>
          <a:p>
            <a:r>
              <a:rPr lang="en-US" sz="1400" dirty="0"/>
              <a:t>*  Source: STRATEGIC INTELLIGENCE IN LARGE LANGUAGE MODELS; EVIDENCE FROM EVOLUTIONARY GAME THEORY.</a:t>
            </a:r>
          </a:p>
        </p:txBody>
      </p:sp>
    </p:spTree>
    <p:extLst>
      <p:ext uri="{BB962C8B-B14F-4D97-AF65-F5344CB8AC3E}">
        <p14:creationId xmlns:p14="http://schemas.microsoft.com/office/powerpoint/2010/main" val="1937037412"/>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7C3-E11B-B6E3-4B80-897D43636001}"/>
              </a:ext>
            </a:extLst>
          </p:cNvPr>
          <p:cNvSpPr>
            <a:spLocks noGrp="1"/>
          </p:cNvSpPr>
          <p:nvPr>
            <p:ph type="title"/>
          </p:nvPr>
        </p:nvSpPr>
        <p:spPr>
          <a:xfrm>
            <a:off x="0" y="685800"/>
            <a:ext cx="9144000" cy="639762"/>
          </a:xfrm>
        </p:spPr>
        <p:txBody>
          <a:bodyPr>
            <a:normAutofit fontScale="90000"/>
          </a:bodyPr>
          <a:lstStyle/>
          <a:p>
            <a:r>
              <a:rPr lang="en-US" dirty="0"/>
              <a:t>Myers-Briggs Temperament Index (MBTI) </a:t>
            </a:r>
            <a:r>
              <a:rPr lang="en-US" sz="3100" dirty="0"/>
              <a:t>“Metaphorically”</a:t>
            </a:r>
            <a:br>
              <a:rPr lang="en-US" dirty="0"/>
            </a:br>
            <a:r>
              <a:rPr lang="en-US" dirty="0"/>
              <a:t> </a:t>
            </a:r>
          </a:p>
        </p:txBody>
      </p:sp>
      <p:sp>
        <p:nvSpPr>
          <p:cNvPr id="3" name="Content Placeholder 2">
            <a:extLst>
              <a:ext uri="{FF2B5EF4-FFF2-40B4-BE49-F238E27FC236}">
                <a16:creationId xmlns:a16="http://schemas.microsoft.com/office/drawing/2014/main" id="{501ADCAD-CB33-4C0D-CEAC-3CC7F2254ECF}"/>
              </a:ext>
            </a:extLst>
          </p:cNvPr>
          <p:cNvSpPr>
            <a:spLocks noGrp="1"/>
          </p:cNvSpPr>
          <p:nvPr>
            <p:ph idx="1"/>
          </p:nvPr>
        </p:nvSpPr>
        <p:spPr>
          <a:xfrm>
            <a:off x="381000" y="1143000"/>
            <a:ext cx="5410200" cy="5715000"/>
          </a:xfrm>
        </p:spPr>
        <p:txBody>
          <a:bodyPr>
            <a:noAutofit/>
          </a:bodyPr>
          <a:lstStyle/>
          <a:p>
            <a:pPr marL="0" indent="0">
              <a:buNone/>
            </a:pPr>
            <a:r>
              <a:rPr lang="en-US" sz="2400" u="sng" dirty="0"/>
              <a:t>US models:</a:t>
            </a:r>
          </a:p>
          <a:p>
            <a:r>
              <a:rPr lang="en-US" sz="2400" dirty="0"/>
              <a:t>GPT4o:  INTJ</a:t>
            </a:r>
          </a:p>
          <a:p>
            <a:r>
              <a:rPr lang="en-US" sz="2400" dirty="0"/>
              <a:t>GPTo1: INTJ</a:t>
            </a:r>
          </a:p>
          <a:p>
            <a:r>
              <a:rPr lang="en-US" sz="2400" dirty="0"/>
              <a:t>GPTo3-mini: INTJ</a:t>
            </a:r>
          </a:p>
          <a:p>
            <a:r>
              <a:rPr lang="en-US" sz="2400" dirty="0"/>
              <a:t>GPTo3-mini-high: INTJ</a:t>
            </a:r>
          </a:p>
          <a:p>
            <a:r>
              <a:rPr lang="en-US" sz="2400" dirty="0"/>
              <a:t>Claude 3.5 Sonnet:  INTJ</a:t>
            </a:r>
          </a:p>
          <a:p>
            <a:r>
              <a:rPr lang="en-US" sz="2400" dirty="0"/>
              <a:t>LlaMa 405B: INTJ</a:t>
            </a:r>
          </a:p>
          <a:p>
            <a:r>
              <a:rPr lang="en-US" sz="2400" dirty="0"/>
              <a:t>Amazon Nova Pro: INTJ</a:t>
            </a:r>
          </a:p>
          <a:p>
            <a:r>
              <a:rPr lang="en-US" sz="2400" dirty="0"/>
              <a:t>Grok2: INTP</a:t>
            </a:r>
          </a:p>
          <a:p>
            <a:r>
              <a:rPr lang="en-US" sz="2400" dirty="0"/>
              <a:t>Phi4: INTJ</a:t>
            </a:r>
          </a:p>
          <a:p>
            <a:r>
              <a:rPr lang="en-US" sz="2400" dirty="0"/>
              <a:t>Gemini 2.0 Pro Exp: INTJ</a:t>
            </a:r>
          </a:p>
          <a:p>
            <a:r>
              <a:rPr lang="en-US" sz="2400" dirty="0"/>
              <a:t>Gemini 2.0 Flash Thinking: ENTP</a:t>
            </a:r>
          </a:p>
          <a:p>
            <a:r>
              <a:rPr lang="en-US" sz="2400" dirty="0"/>
              <a:t>Perplexity Sonar: ENFP</a:t>
            </a:r>
          </a:p>
        </p:txBody>
      </p:sp>
      <p:sp>
        <p:nvSpPr>
          <p:cNvPr id="7" name="TextBox 6">
            <a:extLst>
              <a:ext uri="{FF2B5EF4-FFF2-40B4-BE49-F238E27FC236}">
                <a16:creationId xmlns:a16="http://schemas.microsoft.com/office/drawing/2014/main" id="{423F1B19-1D37-9705-6111-F4679F38F95B}"/>
              </a:ext>
            </a:extLst>
          </p:cNvPr>
          <p:cNvSpPr txBox="1"/>
          <p:nvPr/>
        </p:nvSpPr>
        <p:spPr>
          <a:xfrm>
            <a:off x="5104614" y="1905000"/>
            <a:ext cx="4038600" cy="3416320"/>
          </a:xfrm>
          <a:prstGeom prst="rect">
            <a:avLst/>
          </a:prstGeom>
          <a:noFill/>
        </p:spPr>
        <p:txBody>
          <a:bodyPr wrap="square">
            <a:spAutoFit/>
          </a:bodyPr>
          <a:lstStyle/>
          <a:p>
            <a:r>
              <a:rPr lang="en-US" sz="2400" u="sng" dirty="0"/>
              <a:t>Chinese models:</a:t>
            </a:r>
          </a:p>
          <a:p>
            <a:pPr marL="342900" indent="-342900">
              <a:buFont typeface="Arial" panose="020B0604020202020204" pitchFamily="34" charset="0"/>
              <a:buChar char="•"/>
            </a:pPr>
            <a:r>
              <a:rPr lang="en-US" sz="2400" dirty="0" err="1"/>
              <a:t>Qwen</a:t>
            </a:r>
            <a:r>
              <a:rPr lang="en-US" sz="2400" dirty="0"/>
              <a:t> 2.5 72B: INTJ</a:t>
            </a:r>
          </a:p>
          <a:p>
            <a:pPr marL="342900" indent="-342900">
              <a:buFont typeface="Arial" panose="020B0604020202020204" pitchFamily="34" charset="0"/>
              <a:buChar char="•"/>
            </a:pPr>
            <a:r>
              <a:rPr lang="en-US" sz="2400" dirty="0"/>
              <a:t>QWQ 32B: INTJ</a:t>
            </a:r>
          </a:p>
          <a:p>
            <a:pPr marL="342900" indent="-342900">
              <a:buFont typeface="Arial" panose="020B0604020202020204" pitchFamily="34" charset="0"/>
              <a:buChar char="•"/>
            </a:pPr>
            <a:r>
              <a:rPr lang="en-US" sz="2400" dirty="0" err="1"/>
              <a:t>DeepSeek</a:t>
            </a:r>
            <a:r>
              <a:rPr lang="en-US" sz="2400" dirty="0"/>
              <a:t> V3: INTJ</a:t>
            </a:r>
          </a:p>
          <a:p>
            <a:pPr marL="342900" indent="-342900">
              <a:buFont typeface="Arial" panose="020B0604020202020204" pitchFamily="34" charset="0"/>
              <a:buChar char="•"/>
            </a:pPr>
            <a:r>
              <a:rPr lang="en-US" sz="2400" dirty="0" err="1"/>
              <a:t>DeepSeek</a:t>
            </a:r>
            <a:r>
              <a:rPr lang="en-US" sz="2400" dirty="0"/>
              <a:t> R1: INTJ/P</a:t>
            </a:r>
          </a:p>
          <a:p>
            <a:pPr marL="342900" indent="-342900">
              <a:buFont typeface="Arial" panose="020B0604020202020204" pitchFamily="34" charset="0"/>
              <a:buChar char="•"/>
            </a:pPr>
            <a:r>
              <a:rPr lang="en-US" sz="2400" dirty="0" err="1"/>
              <a:t>Doubao</a:t>
            </a:r>
            <a:r>
              <a:rPr lang="en-US" sz="2400" dirty="0"/>
              <a:t> 1.5 Pro: ENTP</a:t>
            </a:r>
          </a:p>
          <a:p>
            <a:endParaRPr lang="en-US" sz="2400" dirty="0"/>
          </a:p>
          <a:p>
            <a:r>
              <a:rPr lang="en-US" sz="2400" u="sng" dirty="0"/>
              <a:t>French Model:</a:t>
            </a:r>
          </a:p>
          <a:p>
            <a:pPr marL="342900" indent="-342900">
              <a:buFont typeface="Arial" panose="020B0604020202020204" pitchFamily="34" charset="0"/>
              <a:buChar char="•"/>
            </a:pPr>
            <a:r>
              <a:rPr lang="en-US" sz="2400" dirty="0"/>
              <a:t>Mixtral Large: ISTJ</a:t>
            </a:r>
          </a:p>
        </p:txBody>
      </p:sp>
    </p:spTree>
    <p:extLst>
      <p:ext uri="{BB962C8B-B14F-4D97-AF65-F5344CB8AC3E}">
        <p14:creationId xmlns:p14="http://schemas.microsoft.com/office/powerpoint/2010/main" val="9918335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87664-9D7B-8CF8-C753-380CE2E183D8}"/>
              </a:ext>
            </a:extLst>
          </p:cNvPr>
          <p:cNvSpPr>
            <a:spLocks noGrp="1"/>
          </p:cNvSpPr>
          <p:nvPr>
            <p:ph type="title"/>
          </p:nvPr>
        </p:nvSpPr>
        <p:spPr/>
        <p:txBody>
          <a:bodyPr>
            <a:normAutofit fontScale="90000"/>
          </a:bodyPr>
          <a:lstStyle/>
          <a:p>
            <a:r>
              <a:rPr lang="en-US" i="1" dirty="0"/>
              <a:t>DIFFERENT</a:t>
            </a:r>
            <a:r>
              <a:rPr lang="en-US" dirty="0"/>
              <a:t> Intelligences</a:t>
            </a:r>
          </a:p>
        </p:txBody>
      </p:sp>
      <p:pic>
        <p:nvPicPr>
          <p:cNvPr id="4" name="Picture 3">
            <a:extLst>
              <a:ext uri="{FF2B5EF4-FFF2-40B4-BE49-F238E27FC236}">
                <a16:creationId xmlns:a16="http://schemas.microsoft.com/office/drawing/2014/main" id="{9B657316-1E32-19C4-C2FB-6F3B71C545C2}"/>
              </a:ext>
            </a:extLst>
          </p:cNvPr>
          <p:cNvPicPr>
            <a:picLocks noChangeAspect="1"/>
          </p:cNvPicPr>
          <p:nvPr/>
        </p:nvPicPr>
        <p:blipFill>
          <a:blip r:embed="rId2"/>
          <a:stretch>
            <a:fillRect/>
          </a:stretch>
        </p:blipFill>
        <p:spPr>
          <a:xfrm>
            <a:off x="4191001" y="990599"/>
            <a:ext cx="1880102" cy="2349501"/>
          </a:xfrm>
          <a:prstGeom prst="rect">
            <a:avLst/>
          </a:prstGeom>
        </p:spPr>
      </p:pic>
      <p:pic>
        <p:nvPicPr>
          <p:cNvPr id="5" name="Picture 4">
            <a:extLst>
              <a:ext uri="{FF2B5EF4-FFF2-40B4-BE49-F238E27FC236}">
                <a16:creationId xmlns:a16="http://schemas.microsoft.com/office/drawing/2014/main" id="{EE60447F-AF79-6248-88D8-B79B4C63007C}"/>
              </a:ext>
            </a:extLst>
          </p:cNvPr>
          <p:cNvPicPr>
            <a:picLocks noChangeAspect="1"/>
          </p:cNvPicPr>
          <p:nvPr/>
        </p:nvPicPr>
        <p:blipFill>
          <a:blip r:embed="rId3"/>
          <a:stretch>
            <a:fillRect/>
          </a:stretch>
        </p:blipFill>
        <p:spPr>
          <a:xfrm>
            <a:off x="6911419" y="788843"/>
            <a:ext cx="2209800" cy="3314699"/>
          </a:xfrm>
          <a:prstGeom prst="rect">
            <a:avLst/>
          </a:prstGeom>
        </p:spPr>
      </p:pic>
      <p:pic>
        <p:nvPicPr>
          <p:cNvPr id="7" name="Picture 6">
            <a:extLst>
              <a:ext uri="{FF2B5EF4-FFF2-40B4-BE49-F238E27FC236}">
                <a16:creationId xmlns:a16="http://schemas.microsoft.com/office/drawing/2014/main" id="{4624B8A2-27CB-5D5D-6100-2C93E0E6278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48844" y="3938031"/>
            <a:ext cx="2573835" cy="2398288"/>
          </a:xfrm>
          <a:prstGeom prst="rect">
            <a:avLst/>
          </a:prstGeom>
        </p:spPr>
      </p:pic>
      <p:pic>
        <p:nvPicPr>
          <p:cNvPr id="8" name="Picture 7">
            <a:extLst>
              <a:ext uri="{FF2B5EF4-FFF2-40B4-BE49-F238E27FC236}">
                <a16:creationId xmlns:a16="http://schemas.microsoft.com/office/drawing/2014/main" id="{1603E9A5-CA07-FE9C-BAD7-DD92DADFC1D5}"/>
              </a:ext>
            </a:extLst>
          </p:cNvPr>
          <p:cNvPicPr>
            <a:picLocks noChangeAspect="1"/>
          </p:cNvPicPr>
          <p:nvPr/>
        </p:nvPicPr>
        <p:blipFill>
          <a:blip r:embed="rId5"/>
          <a:stretch>
            <a:fillRect/>
          </a:stretch>
        </p:blipFill>
        <p:spPr>
          <a:xfrm>
            <a:off x="0" y="1020452"/>
            <a:ext cx="3524250" cy="2349500"/>
          </a:xfrm>
          <a:prstGeom prst="rect">
            <a:avLst/>
          </a:prstGeom>
        </p:spPr>
      </p:pic>
      <p:pic>
        <p:nvPicPr>
          <p:cNvPr id="9" name="Picture 8">
            <a:extLst>
              <a:ext uri="{FF2B5EF4-FFF2-40B4-BE49-F238E27FC236}">
                <a16:creationId xmlns:a16="http://schemas.microsoft.com/office/drawing/2014/main" id="{A092E320-8680-9B06-CDB4-F1FFFE669173}"/>
              </a:ext>
            </a:extLst>
          </p:cNvPr>
          <p:cNvPicPr>
            <a:picLocks noChangeAspect="1"/>
          </p:cNvPicPr>
          <p:nvPr/>
        </p:nvPicPr>
        <p:blipFill>
          <a:blip r:embed="rId6"/>
          <a:srcRect l="24500" r="21597"/>
          <a:stretch>
            <a:fillRect/>
          </a:stretch>
        </p:blipFill>
        <p:spPr>
          <a:xfrm>
            <a:off x="4191001" y="3429000"/>
            <a:ext cx="2209799" cy="3416351"/>
          </a:xfrm>
          <a:prstGeom prst="rect">
            <a:avLst/>
          </a:prstGeom>
        </p:spPr>
      </p:pic>
      <p:pic>
        <p:nvPicPr>
          <p:cNvPr id="10" name="Picture 9">
            <a:extLst>
              <a:ext uri="{FF2B5EF4-FFF2-40B4-BE49-F238E27FC236}">
                <a16:creationId xmlns:a16="http://schemas.microsoft.com/office/drawing/2014/main" id="{FF54D0E1-E5D1-9E69-36A4-1F03023A8043}"/>
              </a:ext>
            </a:extLst>
          </p:cNvPr>
          <p:cNvPicPr>
            <a:picLocks noChangeAspect="1"/>
          </p:cNvPicPr>
          <p:nvPr/>
        </p:nvPicPr>
        <p:blipFill>
          <a:blip r:embed="rId7"/>
          <a:stretch>
            <a:fillRect/>
          </a:stretch>
        </p:blipFill>
        <p:spPr>
          <a:xfrm>
            <a:off x="6911419" y="4103542"/>
            <a:ext cx="2232581" cy="2741809"/>
          </a:xfrm>
          <a:prstGeom prst="rect">
            <a:avLst/>
          </a:prstGeom>
        </p:spPr>
      </p:pic>
    </p:spTree>
    <p:extLst>
      <p:ext uri="{BB962C8B-B14F-4D97-AF65-F5344CB8AC3E}">
        <p14:creationId xmlns:p14="http://schemas.microsoft.com/office/powerpoint/2010/main" val="2975884154"/>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DB3B6-7E4E-437B-5D24-70DA83B43DEF}"/>
              </a:ext>
            </a:extLst>
          </p:cNvPr>
          <p:cNvSpPr>
            <a:spLocks noGrp="1"/>
          </p:cNvSpPr>
          <p:nvPr>
            <p:ph type="title"/>
          </p:nvPr>
        </p:nvSpPr>
        <p:spPr>
          <a:xfrm>
            <a:off x="457200" y="92075"/>
            <a:ext cx="8229600" cy="639762"/>
          </a:xfrm>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E238E4DE-A9F7-9B39-6E25-63DC14038A55}"/>
              </a:ext>
            </a:extLst>
          </p:cNvPr>
          <p:cNvSpPr>
            <a:spLocks noGrp="1"/>
          </p:cNvSpPr>
          <p:nvPr>
            <p:ph idx="1"/>
          </p:nvPr>
        </p:nvSpPr>
        <p:spPr>
          <a:xfrm>
            <a:off x="457200" y="990600"/>
            <a:ext cx="7562850" cy="5562600"/>
          </a:xfrm>
        </p:spPr>
        <p:txBody>
          <a:bodyPr>
            <a:normAutofit/>
          </a:bodyPr>
          <a:lstStyle/>
          <a:p>
            <a:r>
              <a:rPr lang="en-US" dirty="0"/>
              <a:t>Introduction of CCR</a:t>
            </a:r>
          </a:p>
          <a:p>
            <a:r>
              <a:rPr lang="en-US" dirty="0"/>
              <a:t>AI Hype vs Reality</a:t>
            </a:r>
          </a:p>
          <a:p>
            <a:r>
              <a:rPr lang="en-US" dirty="0">
                <a:solidFill>
                  <a:srgbClr val="00B050"/>
                </a:solidFill>
              </a:rPr>
              <a:t>AI and Employability</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4285081778"/>
      </p:ext>
    </p:extLst>
  </p:cSld>
  <p:clrMapOvr>
    <a:masterClrMapping/>
  </p:clrMapOvr>
  <p:transition spd="slow">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4E73F5-0411-D2C5-38E9-53800B01B18B}"/>
              </a:ext>
            </a:extLst>
          </p:cNvPr>
          <p:cNvSpPr>
            <a:spLocks noGrp="1"/>
          </p:cNvSpPr>
          <p:nvPr>
            <p:ph idx="1"/>
          </p:nvPr>
        </p:nvSpPr>
        <p:spPr>
          <a:xfrm>
            <a:off x="1755411" y="228600"/>
            <a:ext cx="6019800" cy="990600"/>
          </a:xfrm>
        </p:spPr>
        <p:txBody>
          <a:bodyPr>
            <a:noAutofit/>
          </a:bodyPr>
          <a:lstStyle/>
          <a:p>
            <a:pPr marL="0" indent="0">
              <a:buNone/>
            </a:pPr>
            <a:r>
              <a:rPr lang="en-US" sz="4000" dirty="0">
                <a:latin typeface="+mj-lt"/>
              </a:rPr>
              <a:t>BUT Tests = Tasks = Jobs</a:t>
            </a:r>
          </a:p>
        </p:txBody>
      </p:sp>
      <p:sp>
        <p:nvSpPr>
          <p:cNvPr id="4" name="TextBox 3">
            <a:extLst>
              <a:ext uri="{FF2B5EF4-FFF2-40B4-BE49-F238E27FC236}">
                <a16:creationId xmlns:a16="http://schemas.microsoft.com/office/drawing/2014/main" id="{67C8E259-E729-9AAA-D784-E99678A8AD70}"/>
              </a:ext>
            </a:extLst>
          </p:cNvPr>
          <p:cNvSpPr txBox="1"/>
          <p:nvPr/>
        </p:nvSpPr>
        <p:spPr>
          <a:xfrm>
            <a:off x="3869799" y="221159"/>
            <a:ext cx="549801" cy="769441"/>
          </a:xfrm>
          <a:prstGeom prst="rect">
            <a:avLst/>
          </a:prstGeom>
          <a:noFill/>
        </p:spPr>
        <p:txBody>
          <a:bodyPr wrap="square" rtlCol="0">
            <a:spAutoFit/>
          </a:bodyPr>
          <a:lstStyle/>
          <a:p>
            <a:r>
              <a:rPr lang="en-US" sz="4400" dirty="0">
                <a:latin typeface="+mj-lt"/>
              </a:rPr>
              <a:t>/</a:t>
            </a:r>
          </a:p>
        </p:txBody>
      </p:sp>
      <p:sp>
        <p:nvSpPr>
          <p:cNvPr id="5" name="TextBox 4">
            <a:extLst>
              <a:ext uri="{FF2B5EF4-FFF2-40B4-BE49-F238E27FC236}">
                <a16:creationId xmlns:a16="http://schemas.microsoft.com/office/drawing/2014/main" id="{8AB87F2E-DEFF-AEDC-AFDE-7ECAA4A9EAA6}"/>
              </a:ext>
            </a:extLst>
          </p:cNvPr>
          <p:cNvSpPr txBox="1"/>
          <p:nvPr/>
        </p:nvSpPr>
        <p:spPr>
          <a:xfrm>
            <a:off x="5420450" y="221159"/>
            <a:ext cx="549801" cy="769441"/>
          </a:xfrm>
          <a:prstGeom prst="rect">
            <a:avLst/>
          </a:prstGeom>
          <a:noFill/>
        </p:spPr>
        <p:txBody>
          <a:bodyPr wrap="square" rtlCol="0">
            <a:spAutoFit/>
          </a:bodyPr>
          <a:lstStyle/>
          <a:p>
            <a:r>
              <a:rPr lang="en-US" sz="4400" dirty="0">
                <a:latin typeface="+mj-lt"/>
              </a:rPr>
              <a:t>/</a:t>
            </a:r>
          </a:p>
        </p:txBody>
      </p:sp>
      <p:pic>
        <p:nvPicPr>
          <p:cNvPr id="6" name="Picture 5">
            <a:extLst>
              <a:ext uri="{FF2B5EF4-FFF2-40B4-BE49-F238E27FC236}">
                <a16:creationId xmlns:a16="http://schemas.microsoft.com/office/drawing/2014/main" id="{BC4CA939-C508-A533-B200-D805E362DAFD}"/>
              </a:ext>
            </a:extLst>
          </p:cNvPr>
          <p:cNvPicPr>
            <a:picLocks noChangeAspect="1"/>
          </p:cNvPicPr>
          <p:nvPr/>
        </p:nvPicPr>
        <p:blipFill>
          <a:blip r:embed="rId2"/>
          <a:stretch>
            <a:fillRect/>
          </a:stretch>
        </p:blipFill>
        <p:spPr>
          <a:xfrm>
            <a:off x="0" y="6248400"/>
            <a:ext cx="916066" cy="609600"/>
          </a:xfrm>
          <a:prstGeom prst="rect">
            <a:avLst/>
          </a:prstGeom>
        </p:spPr>
      </p:pic>
      <p:pic>
        <p:nvPicPr>
          <p:cNvPr id="9" name="Picture 8">
            <a:extLst>
              <a:ext uri="{FF2B5EF4-FFF2-40B4-BE49-F238E27FC236}">
                <a16:creationId xmlns:a16="http://schemas.microsoft.com/office/drawing/2014/main" id="{575AFF3E-1D43-4AFB-7747-407CCC286370}"/>
              </a:ext>
            </a:extLst>
          </p:cNvPr>
          <p:cNvPicPr>
            <a:picLocks noChangeAspect="1"/>
          </p:cNvPicPr>
          <p:nvPr/>
        </p:nvPicPr>
        <p:blipFill>
          <a:blip r:embed="rId3"/>
          <a:stretch>
            <a:fillRect/>
          </a:stretch>
        </p:blipFill>
        <p:spPr>
          <a:xfrm>
            <a:off x="1219200" y="4297586"/>
            <a:ext cx="2774527" cy="2221833"/>
          </a:xfrm>
          <a:prstGeom prst="rect">
            <a:avLst/>
          </a:prstGeom>
        </p:spPr>
      </p:pic>
      <p:pic>
        <p:nvPicPr>
          <p:cNvPr id="12" name="Picture 11">
            <a:extLst>
              <a:ext uri="{FF2B5EF4-FFF2-40B4-BE49-F238E27FC236}">
                <a16:creationId xmlns:a16="http://schemas.microsoft.com/office/drawing/2014/main" id="{8986D8BD-3763-08CB-AB31-D87B2AEEB45E}"/>
              </a:ext>
            </a:extLst>
          </p:cNvPr>
          <p:cNvPicPr>
            <a:picLocks noChangeAspect="1"/>
          </p:cNvPicPr>
          <p:nvPr/>
        </p:nvPicPr>
        <p:blipFill rotWithShape="1">
          <a:blip r:embed="rId4"/>
          <a:srcRect l="7819" t="5230" r="6371" b="7349"/>
          <a:stretch/>
        </p:blipFill>
        <p:spPr>
          <a:xfrm>
            <a:off x="4267200" y="1215357"/>
            <a:ext cx="3931073" cy="4193146"/>
          </a:xfrm>
          <a:prstGeom prst="rect">
            <a:avLst/>
          </a:prstGeom>
        </p:spPr>
      </p:pic>
    </p:spTree>
    <p:extLst>
      <p:ext uri="{BB962C8B-B14F-4D97-AF65-F5344CB8AC3E}">
        <p14:creationId xmlns:p14="http://schemas.microsoft.com/office/powerpoint/2010/main" val="581405618"/>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rawing of a person&#10;&#10;Description automatically generated">
            <a:extLst>
              <a:ext uri="{FF2B5EF4-FFF2-40B4-BE49-F238E27FC236}">
                <a16:creationId xmlns:a16="http://schemas.microsoft.com/office/drawing/2014/main" id="{E9E5C0E0-1DE5-4135-9E08-B366BA47776C}"/>
              </a:ext>
            </a:extLst>
          </p:cNvPr>
          <p:cNvPicPr>
            <a:picLocks noChangeAspect="1"/>
          </p:cNvPicPr>
          <p:nvPr/>
        </p:nvPicPr>
        <p:blipFill>
          <a:blip r:embed="rId3" cstate="email">
            <a:alphaModFix/>
            <a:extLst>
              <a:ext uri="{28A0092B-C50C-407E-A947-70E740481C1C}">
                <a14:useLocalDpi xmlns:a14="http://schemas.microsoft.com/office/drawing/2010/main" val="0"/>
              </a:ext>
            </a:extLst>
          </a:blip>
          <a:stretch>
            <a:fillRect/>
          </a:stretch>
        </p:blipFill>
        <p:spPr>
          <a:xfrm>
            <a:off x="307181" y="5077193"/>
            <a:ext cx="1990983" cy="649713"/>
          </a:xfrm>
          <a:prstGeom prst="rect">
            <a:avLst/>
          </a:prstGeom>
        </p:spPr>
      </p:pic>
      <p:sp>
        <p:nvSpPr>
          <p:cNvPr id="5" name="Title 1">
            <a:extLst>
              <a:ext uri="{FF2B5EF4-FFF2-40B4-BE49-F238E27FC236}">
                <a16:creationId xmlns:a16="http://schemas.microsoft.com/office/drawing/2014/main" id="{6277670D-BACC-413F-A446-F1FD221CFDDD}"/>
              </a:ext>
            </a:extLst>
          </p:cNvPr>
          <p:cNvSpPr txBox="1">
            <a:spLocks/>
          </p:cNvSpPr>
          <p:nvPr/>
        </p:nvSpPr>
        <p:spPr>
          <a:xfrm>
            <a:off x="1060509" y="2261481"/>
            <a:ext cx="2475310" cy="421481"/>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sz="2250">
              <a:latin typeface="Roboto Black" panose="02000000000000000000" pitchFamily="2" charset="0"/>
              <a:ea typeface="Roboto Black" panose="02000000000000000000" pitchFamily="2" charset="0"/>
            </a:endParaRPr>
          </a:p>
        </p:txBody>
      </p:sp>
      <p:sp>
        <p:nvSpPr>
          <p:cNvPr id="17" name="Rectangle: Rounded Corners 16">
            <a:extLst>
              <a:ext uri="{FF2B5EF4-FFF2-40B4-BE49-F238E27FC236}">
                <a16:creationId xmlns:a16="http://schemas.microsoft.com/office/drawing/2014/main" id="{1EB76EE6-9E49-EBEA-CE35-174EBB8BC222}"/>
              </a:ext>
            </a:extLst>
          </p:cNvPr>
          <p:cNvSpPr/>
          <p:nvPr/>
        </p:nvSpPr>
        <p:spPr>
          <a:xfrm>
            <a:off x="755197" y="2017096"/>
            <a:ext cx="7625443" cy="1559633"/>
          </a:xfrm>
          <a:prstGeom prst="roundRect">
            <a:avLst>
              <a:gd name="adj" fmla="val 5597"/>
            </a:avLst>
          </a:prstGeom>
          <a:solidFill>
            <a:srgbClr val="7AB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18" name="TextBox 17">
            <a:extLst>
              <a:ext uri="{FF2B5EF4-FFF2-40B4-BE49-F238E27FC236}">
                <a16:creationId xmlns:a16="http://schemas.microsoft.com/office/drawing/2014/main" id="{16C67C25-76ED-4DE6-A6DE-542EF939E3BC}"/>
              </a:ext>
            </a:extLst>
          </p:cNvPr>
          <p:cNvSpPr txBox="1"/>
          <p:nvPr/>
        </p:nvSpPr>
        <p:spPr>
          <a:xfrm>
            <a:off x="937557" y="3632730"/>
            <a:ext cx="2246800" cy="184666"/>
          </a:xfrm>
          <a:prstGeom prst="rect">
            <a:avLst/>
          </a:prstGeom>
          <a:noFill/>
        </p:spPr>
        <p:txBody>
          <a:bodyPr wrap="square" lIns="0" tIns="0" rIns="0" bIns="0" rtlCol="0" anchor="t">
            <a:spAutoFit/>
          </a:bodyPr>
          <a:lstStyle/>
          <a:p>
            <a:r>
              <a:rPr lang="en-US" sz="1200">
                <a:latin typeface="Roboto Bold" panose="02000000000000000000" pitchFamily="2" charset="0"/>
                <a:ea typeface="Roboto Bold" panose="02000000000000000000" pitchFamily="2" charset="0"/>
              </a:rPr>
              <a:t>Rise of Artificial Intelligence</a:t>
            </a:r>
            <a:endParaRPr lang="en-GB" sz="1200">
              <a:latin typeface="Roboto Bold" panose="02000000000000000000" pitchFamily="2" charset="0"/>
              <a:ea typeface="Roboto Bold" panose="02000000000000000000" pitchFamily="2" charset="0"/>
            </a:endParaRPr>
          </a:p>
        </p:txBody>
      </p:sp>
      <p:sp>
        <p:nvSpPr>
          <p:cNvPr id="19" name="TextBox 18">
            <a:extLst>
              <a:ext uri="{FF2B5EF4-FFF2-40B4-BE49-F238E27FC236}">
                <a16:creationId xmlns:a16="http://schemas.microsoft.com/office/drawing/2014/main" id="{B56E88ED-B9F7-7AAB-270C-04C47A088852}"/>
              </a:ext>
            </a:extLst>
          </p:cNvPr>
          <p:cNvSpPr txBox="1"/>
          <p:nvPr/>
        </p:nvSpPr>
        <p:spPr>
          <a:xfrm>
            <a:off x="937556" y="3901686"/>
            <a:ext cx="2161776" cy="646331"/>
          </a:xfrm>
          <a:prstGeom prst="rect">
            <a:avLst/>
          </a:prstGeom>
          <a:noFill/>
        </p:spPr>
        <p:txBody>
          <a:bodyPr wrap="square" lIns="0" tIns="0" rIns="0" bIns="0" rtlCol="0" anchor="t">
            <a:spAutoFit/>
          </a:bodyPr>
          <a:lstStyle/>
          <a:p>
            <a:r>
              <a:rPr lang="en-US" sz="1050">
                <a:latin typeface="Roboto Light" panose="02000000000000000000" pitchFamily="2" charset="0"/>
                <a:ea typeface="Roboto Light" panose="02000000000000000000" pitchFamily="2" charset="0"/>
              </a:rPr>
              <a:t>Today, the processing power and speed of artificial intelligence is changing the way we access and use knowledge.</a:t>
            </a:r>
            <a:endParaRPr lang="en-GB" sz="1050">
              <a:latin typeface="Roboto Light" panose="02000000000000000000" pitchFamily="2" charset="0"/>
              <a:ea typeface="Roboto Light" panose="02000000000000000000" pitchFamily="2" charset="0"/>
            </a:endParaRPr>
          </a:p>
        </p:txBody>
      </p:sp>
      <p:pic>
        <p:nvPicPr>
          <p:cNvPr id="20" name="Graphic 19">
            <a:extLst>
              <a:ext uri="{FF2B5EF4-FFF2-40B4-BE49-F238E27FC236}">
                <a16:creationId xmlns:a16="http://schemas.microsoft.com/office/drawing/2014/main" id="{66FDDC39-A2CD-E5E2-A26B-D62F5A9618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8599" y="2080328"/>
            <a:ext cx="2018568" cy="1406037"/>
          </a:xfrm>
          <a:prstGeom prst="rect">
            <a:avLst/>
          </a:prstGeom>
        </p:spPr>
      </p:pic>
      <p:pic>
        <p:nvPicPr>
          <p:cNvPr id="21" name="Graphic 20">
            <a:extLst>
              <a:ext uri="{FF2B5EF4-FFF2-40B4-BE49-F238E27FC236}">
                <a16:creationId xmlns:a16="http://schemas.microsoft.com/office/drawing/2014/main" id="{71B7C65E-936C-5B7C-0BFD-FA35B93939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32479" y="2036407"/>
            <a:ext cx="2505807" cy="1406037"/>
          </a:xfrm>
          <a:prstGeom prst="rect">
            <a:avLst/>
          </a:prstGeom>
        </p:spPr>
      </p:pic>
      <p:pic>
        <p:nvPicPr>
          <p:cNvPr id="25" name="Graphic 24">
            <a:extLst>
              <a:ext uri="{FF2B5EF4-FFF2-40B4-BE49-F238E27FC236}">
                <a16:creationId xmlns:a16="http://schemas.microsoft.com/office/drawing/2014/main" id="{92426493-BBEC-CDF8-ABF7-07BEE67286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93744" y="2052233"/>
            <a:ext cx="2018568" cy="1406037"/>
          </a:xfrm>
          <a:prstGeom prst="rect">
            <a:avLst/>
          </a:prstGeom>
        </p:spPr>
      </p:pic>
      <p:sp>
        <p:nvSpPr>
          <p:cNvPr id="26" name="TextBox 25">
            <a:extLst>
              <a:ext uri="{FF2B5EF4-FFF2-40B4-BE49-F238E27FC236}">
                <a16:creationId xmlns:a16="http://schemas.microsoft.com/office/drawing/2014/main" id="{202D427B-3A7A-A778-8343-F137C57D255E}"/>
              </a:ext>
            </a:extLst>
          </p:cNvPr>
          <p:cNvSpPr txBox="1"/>
          <p:nvPr/>
        </p:nvSpPr>
        <p:spPr>
          <a:xfrm>
            <a:off x="3435286" y="3641096"/>
            <a:ext cx="2106584" cy="369332"/>
          </a:xfrm>
          <a:prstGeom prst="rect">
            <a:avLst/>
          </a:prstGeom>
          <a:noFill/>
        </p:spPr>
        <p:txBody>
          <a:bodyPr wrap="square" lIns="0" tIns="0" rIns="0" bIns="0" rtlCol="0" anchor="t">
            <a:spAutoFit/>
          </a:bodyPr>
          <a:lstStyle/>
          <a:p>
            <a:r>
              <a:rPr lang="en-US" sz="1200">
                <a:latin typeface="Roboto Bold" panose="02000000000000000000" pitchFamily="2" charset="0"/>
                <a:ea typeface="Roboto Bold" panose="02000000000000000000" pitchFamily="2" charset="0"/>
              </a:rPr>
              <a:t>Focus on mental health </a:t>
            </a:r>
          </a:p>
          <a:p>
            <a:r>
              <a:rPr lang="en-US" sz="1200">
                <a:latin typeface="Roboto Bold" panose="02000000000000000000" pitchFamily="2" charset="0"/>
                <a:ea typeface="Roboto Bold" panose="02000000000000000000" pitchFamily="2" charset="0"/>
              </a:rPr>
              <a:t>&amp; wellbeing</a:t>
            </a:r>
            <a:endParaRPr lang="en-GB" sz="1200">
              <a:latin typeface="Roboto Bold" panose="02000000000000000000" pitchFamily="2" charset="0"/>
              <a:ea typeface="Roboto Bold" panose="02000000000000000000" pitchFamily="2" charset="0"/>
            </a:endParaRPr>
          </a:p>
        </p:txBody>
      </p:sp>
      <p:sp>
        <p:nvSpPr>
          <p:cNvPr id="27" name="TextBox 26">
            <a:extLst>
              <a:ext uri="{FF2B5EF4-FFF2-40B4-BE49-F238E27FC236}">
                <a16:creationId xmlns:a16="http://schemas.microsoft.com/office/drawing/2014/main" id="{8332255E-0049-E731-9C62-56547BC870CF}"/>
              </a:ext>
            </a:extLst>
          </p:cNvPr>
          <p:cNvSpPr txBox="1"/>
          <p:nvPr/>
        </p:nvSpPr>
        <p:spPr>
          <a:xfrm>
            <a:off x="3435285" y="4096665"/>
            <a:ext cx="2219996" cy="969496"/>
          </a:xfrm>
          <a:prstGeom prst="rect">
            <a:avLst/>
          </a:prstGeom>
          <a:noFill/>
        </p:spPr>
        <p:txBody>
          <a:bodyPr wrap="square" lIns="0" tIns="0" rIns="0" bIns="0" rtlCol="0" anchor="t">
            <a:spAutoFit/>
          </a:bodyPr>
          <a:lstStyle/>
          <a:p>
            <a:r>
              <a:rPr lang="en-US" sz="1050">
                <a:latin typeface="Roboto Light" panose="02000000000000000000" pitchFamily="2" charset="0"/>
                <a:ea typeface="Roboto Light" panose="02000000000000000000" pitchFamily="2" charset="0"/>
              </a:rPr>
              <a:t>Today, more than </a:t>
            </a:r>
            <a:r>
              <a:rPr lang="en-US" sz="1050">
                <a:latin typeface="Roboto Bold" panose="02000000000000000000" pitchFamily="2" charset="0"/>
                <a:ea typeface="Roboto Bold" panose="02000000000000000000" pitchFamily="2" charset="0"/>
              </a:rPr>
              <a:t>25% </a:t>
            </a:r>
            <a:r>
              <a:rPr lang="en-US" sz="1050">
                <a:latin typeface="Roboto Light" panose="02000000000000000000" pitchFamily="2" charset="0"/>
                <a:ea typeface="Roboto Light" panose="02000000000000000000" pitchFamily="2" charset="0"/>
              </a:rPr>
              <a:t>of young people meet the criteria for experiencing psychological distress and over </a:t>
            </a:r>
            <a:r>
              <a:rPr lang="en-US" sz="1050">
                <a:latin typeface="Roboto Bold" panose="02000000000000000000" pitchFamily="2" charset="0"/>
                <a:ea typeface="Roboto Bold" panose="02000000000000000000" pitchFamily="2" charset="0"/>
              </a:rPr>
              <a:t>50% </a:t>
            </a:r>
            <a:r>
              <a:rPr lang="en-US" sz="1050">
                <a:latin typeface="Roboto Light" panose="02000000000000000000" pitchFamily="2" charset="0"/>
                <a:ea typeface="Roboto Light" panose="02000000000000000000" pitchFamily="2" charset="0"/>
              </a:rPr>
              <a:t>identify mental health as a top barrier to achieving their study or work goals.</a:t>
            </a:r>
            <a:r>
              <a:rPr lang="en-US" sz="1050" baseline="30000">
                <a:latin typeface="Roboto Light" panose="02000000000000000000" pitchFamily="2" charset="0"/>
                <a:ea typeface="Roboto Light" panose="02000000000000000000" pitchFamily="2" charset="0"/>
              </a:rPr>
              <a:t>1</a:t>
            </a:r>
            <a:endParaRPr lang="en-GB" sz="1050" baseline="30000">
              <a:latin typeface="Roboto Light" panose="02000000000000000000" pitchFamily="2" charset="0"/>
              <a:ea typeface="Roboto Light" panose="02000000000000000000" pitchFamily="2" charset="0"/>
            </a:endParaRPr>
          </a:p>
        </p:txBody>
      </p:sp>
      <p:sp>
        <p:nvSpPr>
          <p:cNvPr id="28" name="TextBox 27">
            <a:extLst>
              <a:ext uri="{FF2B5EF4-FFF2-40B4-BE49-F238E27FC236}">
                <a16:creationId xmlns:a16="http://schemas.microsoft.com/office/drawing/2014/main" id="{706F5D62-7E75-3DBC-E7BA-7FCCFBBBC1D6}"/>
              </a:ext>
            </a:extLst>
          </p:cNvPr>
          <p:cNvSpPr txBox="1"/>
          <p:nvPr/>
        </p:nvSpPr>
        <p:spPr>
          <a:xfrm>
            <a:off x="5906896" y="3639505"/>
            <a:ext cx="2380613" cy="369332"/>
          </a:xfrm>
          <a:prstGeom prst="rect">
            <a:avLst/>
          </a:prstGeom>
          <a:noFill/>
        </p:spPr>
        <p:txBody>
          <a:bodyPr wrap="square" lIns="0" tIns="0" rIns="0" bIns="0" rtlCol="0" anchor="t">
            <a:spAutoFit/>
          </a:bodyPr>
          <a:lstStyle/>
          <a:p>
            <a:r>
              <a:rPr lang="en-US" sz="1200">
                <a:latin typeface="Roboto Bold" panose="02000000000000000000" pitchFamily="2" charset="0"/>
                <a:ea typeface="Roboto Bold" panose="02000000000000000000" pitchFamily="2" charset="0"/>
              </a:rPr>
              <a:t>Dissatisfaction with using grades and ranks to define success</a:t>
            </a:r>
            <a:endParaRPr lang="en-GB" sz="1200">
              <a:latin typeface="Roboto Bold" panose="02000000000000000000" pitchFamily="2" charset="0"/>
              <a:ea typeface="Roboto Bold" panose="02000000000000000000" pitchFamily="2" charset="0"/>
            </a:endParaRPr>
          </a:p>
        </p:txBody>
      </p:sp>
      <p:sp>
        <p:nvSpPr>
          <p:cNvPr id="29" name="TextBox 28">
            <a:extLst>
              <a:ext uri="{FF2B5EF4-FFF2-40B4-BE49-F238E27FC236}">
                <a16:creationId xmlns:a16="http://schemas.microsoft.com/office/drawing/2014/main" id="{0C851B78-B984-E052-11DB-4D07427E6536}"/>
              </a:ext>
            </a:extLst>
          </p:cNvPr>
          <p:cNvSpPr txBox="1"/>
          <p:nvPr/>
        </p:nvSpPr>
        <p:spPr>
          <a:xfrm>
            <a:off x="5909777" y="4104619"/>
            <a:ext cx="2216368" cy="646331"/>
          </a:xfrm>
          <a:prstGeom prst="rect">
            <a:avLst/>
          </a:prstGeom>
          <a:noFill/>
        </p:spPr>
        <p:txBody>
          <a:bodyPr wrap="square" lIns="0" tIns="0" rIns="0" bIns="0" rtlCol="0" anchor="t">
            <a:spAutoFit/>
          </a:bodyPr>
          <a:lstStyle/>
          <a:p>
            <a:r>
              <a:rPr lang="en-US" sz="1050">
                <a:latin typeface="Roboto Light" panose="02000000000000000000" pitchFamily="2" charset="0"/>
                <a:ea typeface="Roboto Light" panose="02000000000000000000" pitchFamily="2" charset="0"/>
              </a:rPr>
              <a:t>Many young people reject the idea that the breadth and depth of what they know and can do is represented in grades and ranks. </a:t>
            </a:r>
            <a:r>
              <a:rPr lang="en-US" sz="1050" baseline="30000">
                <a:latin typeface="Roboto Light" panose="02000000000000000000" pitchFamily="2" charset="0"/>
                <a:ea typeface="Roboto Light" panose="02000000000000000000" pitchFamily="2" charset="0"/>
              </a:rPr>
              <a:t>2</a:t>
            </a:r>
            <a:endParaRPr lang="en-GB" sz="1050" baseline="30000">
              <a:latin typeface="Roboto Light" panose="02000000000000000000" pitchFamily="2" charset="0"/>
              <a:ea typeface="Roboto Light" panose="02000000000000000000" pitchFamily="2" charset="0"/>
            </a:endParaRPr>
          </a:p>
        </p:txBody>
      </p:sp>
      <p:sp>
        <p:nvSpPr>
          <p:cNvPr id="30" name="Rectangle 29">
            <a:extLst>
              <a:ext uri="{FF2B5EF4-FFF2-40B4-BE49-F238E27FC236}">
                <a16:creationId xmlns:a16="http://schemas.microsoft.com/office/drawing/2014/main" id="{D43B2EB3-371F-E2CF-BCDB-4E22E9B48B66}"/>
              </a:ext>
            </a:extLst>
          </p:cNvPr>
          <p:cNvSpPr/>
          <p:nvPr/>
        </p:nvSpPr>
        <p:spPr>
          <a:xfrm>
            <a:off x="0" y="857250"/>
            <a:ext cx="9144000" cy="909084"/>
          </a:xfrm>
          <a:prstGeom prst="rect">
            <a:avLst/>
          </a:prstGeom>
          <a:solidFill>
            <a:srgbClr val="7AB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a:latin typeface="Roboto Medium" panose="02000000000000000000" pitchFamily="2" charset="0"/>
                <a:ea typeface="Roboto Medium" panose="02000000000000000000" pitchFamily="2" charset="0"/>
              </a:rPr>
              <a:t>Supporting students to thrive in our changing world…</a:t>
            </a:r>
            <a:endParaRPr lang="en-AU" sz="2700">
              <a:latin typeface="Roboto Medium" panose="02000000000000000000" pitchFamily="2" charset="0"/>
              <a:ea typeface="Roboto Medium" panose="02000000000000000000" pitchFamily="2" charset="0"/>
            </a:endParaRPr>
          </a:p>
        </p:txBody>
      </p:sp>
      <p:pic>
        <p:nvPicPr>
          <p:cNvPr id="31" name="Picture 30">
            <a:extLst>
              <a:ext uri="{FF2B5EF4-FFF2-40B4-BE49-F238E27FC236}">
                <a16:creationId xmlns:a16="http://schemas.microsoft.com/office/drawing/2014/main" id="{799F2B36-9EAA-822F-FADB-FB94B6BEF0EA}"/>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a:off x="6351323" y="4200253"/>
            <a:ext cx="2778237" cy="1782000"/>
          </a:xfrm>
          <a:prstGeom prst="rect">
            <a:avLst/>
          </a:prstGeom>
        </p:spPr>
      </p:pic>
      <p:sp>
        <p:nvSpPr>
          <p:cNvPr id="2" name="TextBox 1">
            <a:extLst>
              <a:ext uri="{FF2B5EF4-FFF2-40B4-BE49-F238E27FC236}">
                <a16:creationId xmlns:a16="http://schemas.microsoft.com/office/drawing/2014/main" id="{410337EB-AA80-DFD7-20A4-7D8A5324CCFF}"/>
              </a:ext>
            </a:extLst>
          </p:cNvPr>
          <p:cNvSpPr txBox="1"/>
          <p:nvPr/>
        </p:nvSpPr>
        <p:spPr>
          <a:xfrm>
            <a:off x="3385935" y="5363338"/>
            <a:ext cx="3263382" cy="363754"/>
          </a:xfrm>
          <a:prstGeom prst="rect">
            <a:avLst/>
          </a:prstGeom>
          <a:noFill/>
        </p:spPr>
        <p:txBody>
          <a:bodyPr wrap="square" lIns="0" tIns="0" rIns="0" bIns="0" rtlCol="0" anchor="t">
            <a:spAutoFit/>
          </a:bodyPr>
          <a:lstStyle/>
          <a:p>
            <a:r>
              <a:rPr lang="en-US" sz="788">
                <a:latin typeface="Roboto Bold" panose="02000000000000000000" pitchFamily="2" charset="0"/>
                <a:ea typeface="Roboto Bold" panose="02000000000000000000" pitchFamily="2" charset="0"/>
              </a:rPr>
              <a:t>Sources</a:t>
            </a:r>
            <a:br>
              <a:rPr lang="en-US" sz="788">
                <a:latin typeface="Roboto Light" panose="02000000000000000000" pitchFamily="2" charset="0"/>
                <a:ea typeface="Roboto Light" panose="02000000000000000000" pitchFamily="2" charset="0"/>
              </a:rPr>
            </a:br>
            <a:r>
              <a:rPr lang="en-US" sz="788" baseline="30000">
                <a:latin typeface="Roboto Light" panose="02000000000000000000" pitchFamily="2" charset="0"/>
                <a:ea typeface="Roboto Light" panose="02000000000000000000" pitchFamily="2" charset="0"/>
              </a:rPr>
              <a:t>1</a:t>
            </a:r>
            <a:r>
              <a:rPr lang="en-US" sz="788">
                <a:latin typeface="Roboto Light" panose="02000000000000000000" pitchFamily="2" charset="0"/>
                <a:ea typeface="Roboto Light" panose="02000000000000000000" pitchFamily="2" charset="0"/>
              </a:rPr>
              <a:t> 2021, Mission Australia’s Youth Survey</a:t>
            </a:r>
          </a:p>
          <a:p>
            <a:r>
              <a:rPr lang="en-US" sz="788">
                <a:latin typeface="Roboto Light" panose="02000000000000000000" pitchFamily="2" charset="0"/>
                <a:ea typeface="Roboto Light" panose="02000000000000000000" pitchFamily="2" charset="0"/>
              </a:rPr>
              <a:t>² 2020, Learning Creates Australia - Recognition of learning success for all</a:t>
            </a:r>
            <a:endParaRPr lang="en-GB" sz="788" baseline="3000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602862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4E73F5-0411-D2C5-38E9-53800B01B18B}"/>
              </a:ext>
            </a:extLst>
          </p:cNvPr>
          <p:cNvSpPr>
            <a:spLocks noGrp="1"/>
          </p:cNvSpPr>
          <p:nvPr>
            <p:ph idx="1"/>
          </p:nvPr>
        </p:nvSpPr>
        <p:spPr>
          <a:xfrm>
            <a:off x="2286000" y="268121"/>
            <a:ext cx="6019800" cy="990600"/>
          </a:xfrm>
        </p:spPr>
        <p:txBody>
          <a:bodyPr>
            <a:noAutofit/>
          </a:bodyPr>
          <a:lstStyle/>
          <a:p>
            <a:pPr marL="0" indent="0">
              <a:buNone/>
            </a:pPr>
            <a:r>
              <a:rPr lang="en-US" sz="4000" dirty="0">
                <a:latin typeface="+mj-lt"/>
              </a:rPr>
              <a:t>Tests = Tasks = Jobs</a:t>
            </a:r>
          </a:p>
        </p:txBody>
      </p:sp>
      <p:sp>
        <p:nvSpPr>
          <p:cNvPr id="4" name="TextBox 3">
            <a:extLst>
              <a:ext uri="{FF2B5EF4-FFF2-40B4-BE49-F238E27FC236}">
                <a16:creationId xmlns:a16="http://schemas.microsoft.com/office/drawing/2014/main" id="{67C8E259-E729-9AAA-D784-E99678A8AD70}"/>
              </a:ext>
            </a:extLst>
          </p:cNvPr>
          <p:cNvSpPr txBox="1"/>
          <p:nvPr/>
        </p:nvSpPr>
        <p:spPr>
          <a:xfrm>
            <a:off x="3448650" y="252432"/>
            <a:ext cx="5498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a:t>
            </a:r>
          </a:p>
        </p:txBody>
      </p:sp>
      <p:sp>
        <p:nvSpPr>
          <p:cNvPr id="5" name="TextBox 4">
            <a:extLst>
              <a:ext uri="{FF2B5EF4-FFF2-40B4-BE49-F238E27FC236}">
                <a16:creationId xmlns:a16="http://schemas.microsoft.com/office/drawing/2014/main" id="{8AB87F2E-DEFF-AEDC-AFDE-7ECAA4A9EAA6}"/>
              </a:ext>
            </a:extLst>
          </p:cNvPr>
          <p:cNvSpPr txBox="1"/>
          <p:nvPr/>
        </p:nvSpPr>
        <p:spPr>
          <a:xfrm>
            <a:off x="5020999" y="252431"/>
            <a:ext cx="5498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 name="TextBox 1">
            <a:extLst>
              <a:ext uri="{FF2B5EF4-FFF2-40B4-BE49-F238E27FC236}">
                <a16:creationId xmlns:a16="http://schemas.microsoft.com/office/drawing/2014/main" id="{4C820C26-0C8B-C741-77DA-A0D8FCC6DC7E}"/>
              </a:ext>
            </a:extLst>
          </p:cNvPr>
          <p:cNvSpPr txBox="1"/>
          <p:nvPr/>
        </p:nvSpPr>
        <p:spPr>
          <a:xfrm>
            <a:off x="-5499" y="5619690"/>
            <a:ext cx="1143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Cleaning</a:t>
            </a:r>
          </a:p>
        </p:txBody>
      </p:sp>
      <p:pic>
        <p:nvPicPr>
          <p:cNvPr id="7" name="Picture 6">
            <a:extLst>
              <a:ext uri="{FF2B5EF4-FFF2-40B4-BE49-F238E27FC236}">
                <a16:creationId xmlns:a16="http://schemas.microsoft.com/office/drawing/2014/main" id="{A8D6F23D-C76C-B516-7789-F37C0D951F6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99" y="6019800"/>
            <a:ext cx="885499" cy="838200"/>
          </a:xfrm>
          <a:prstGeom prst="rect">
            <a:avLst/>
          </a:prstGeom>
        </p:spPr>
      </p:pic>
      <p:sp>
        <p:nvSpPr>
          <p:cNvPr id="10" name="TextBox 9">
            <a:extLst>
              <a:ext uri="{FF2B5EF4-FFF2-40B4-BE49-F238E27FC236}">
                <a16:creationId xmlns:a16="http://schemas.microsoft.com/office/drawing/2014/main" id="{A24C2CF1-E59A-9288-7AEF-0D06B4A8F5A5}"/>
              </a:ext>
            </a:extLst>
          </p:cNvPr>
          <p:cNvSpPr txBox="1"/>
          <p:nvPr/>
        </p:nvSpPr>
        <p:spPr>
          <a:xfrm>
            <a:off x="5971822" y="1026586"/>
            <a:ext cx="21532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Doing the Laundry</a:t>
            </a:r>
          </a:p>
        </p:txBody>
      </p:sp>
      <p:sp>
        <p:nvSpPr>
          <p:cNvPr id="11" name="TextBox 10">
            <a:extLst>
              <a:ext uri="{FF2B5EF4-FFF2-40B4-BE49-F238E27FC236}">
                <a16:creationId xmlns:a16="http://schemas.microsoft.com/office/drawing/2014/main" id="{D6EB520A-2BCC-0693-059C-E8593AF7BA81}"/>
              </a:ext>
            </a:extLst>
          </p:cNvPr>
          <p:cNvSpPr txBox="1"/>
          <p:nvPr/>
        </p:nvSpPr>
        <p:spPr>
          <a:xfrm>
            <a:off x="2133600" y="2725099"/>
            <a:ext cx="1143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Washing</a:t>
            </a:r>
          </a:p>
        </p:txBody>
      </p:sp>
      <p:pic>
        <p:nvPicPr>
          <p:cNvPr id="13" name="Picture 12">
            <a:extLst>
              <a:ext uri="{FF2B5EF4-FFF2-40B4-BE49-F238E27FC236}">
                <a16:creationId xmlns:a16="http://schemas.microsoft.com/office/drawing/2014/main" id="{FB980EDC-4B57-C242-DF03-4B36334F62A5}"/>
              </a:ext>
            </a:extLst>
          </p:cNvPr>
          <p:cNvPicPr>
            <a:picLocks noChangeAspect="1"/>
          </p:cNvPicPr>
          <p:nvPr/>
        </p:nvPicPr>
        <p:blipFill>
          <a:blip r:embed="rId3"/>
          <a:stretch>
            <a:fillRect/>
          </a:stretch>
        </p:blipFill>
        <p:spPr>
          <a:xfrm>
            <a:off x="4583997" y="1462682"/>
            <a:ext cx="4560003" cy="3034475"/>
          </a:xfrm>
          <a:prstGeom prst="rect">
            <a:avLst/>
          </a:prstGeom>
        </p:spPr>
      </p:pic>
      <p:pic>
        <p:nvPicPr>
          <p:cNvPr id="15" name="Picture 14">
            <a:extLst>
              <a:ext uri="{FF2B5EF4-FFF2-40B4-BE49-F238E27FC236}">
                <a16:creationId xmlns:a16="http://schemas.microsoft.com/office/drawing/2014/main" id="{B5834D59-5061-69F5-28C3-B87EBE425D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61696" y="3125209"/>
            <a:ext cx="1825990" cy="2684179"/>
          </a:xfrm>
          <a:prstGeom prst="rect">
            <a:avLst/>
          </a:prstGeom>
        </p:spPr>
      </p:pic>
      <p:sp>
        <p:nvSpPr>
          <p:cNvPr id="8" name="TextBox 7">
            <a:extLst>
              <a:ext uri="{FF2B5EF4-FFF2-40B4-BE49-F238E27FC236}">
                <a16:creationId xmlns:a16="http://schemas.microsoft.com/office/drawing/2014/main" id="{A7147D42-6A3C-EFAA-8494-6F7E6C0F298A}"/>
              </a:ext>
            </a:extLst>
          </p:cNvPr>
          <p:cNvSpPr txBox="1"/>
          <p:nvPr/>
        </p:nvSpPr>
        <p:spPr>
          <a:xfrm>
            <a:off x="4457307" y="4876800"/>
            <a:ext cx="4680408" cy="1200329"/>
          </a:xfrm>
          <a:prstGeom prst="rect">
            <a:avLst/>
          </a:prstGeom>
          <a:noFill/>
        </p:spPr>
        <p:txBody>
          <a:bodyPr wrap="square">
            <a:spAutoFit/>
          </a:bodyPr>
          <a:lstStyle/>
          <a:p>
            <a:r>
              <a:rPr lang="en-US" dirty="0"/>
              <a:t>“Tasks that have proved most vexing to automate are those that demand </a:t>
            </a:r>
            <a:r>
              <a:rPr lang="en-US" b="1" dirty="0"/>
              <a:t>flexibility, judgment and common sense</a:t>
            </a:r>
            <a:r>
              <a:rPr lang="en-US" dirty="0"/>
              <a:t>…   </a:t>
            </a:r>
          </a:p>
          <a:p>
            <a:r>
              <a:rPr lang="en-US" dirty="0"/>
              <a:t>			David Autor, MIT</a:t>
            </a:r>
          </a:p>
        </p:txBody>
      </p:sp>
    </p:spTree>
    <p:extLst>
      <p:ext uri="{BB962C8B-B14F-4D97-AF65-F5344CB8AC3E}">
        <p14:creationId xmlns:p14="http://schemas.microsoft.com/office/powerpoint/2010/main" val="313159561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6266"/>
            <a:ext cx="8991600" cy="590550"/>
          </a:xfrm>
        </p:spPr>
        <p:txBody>
          <a:bodyPr>
            <a:normAutofit fontScale="90000"/>
          </a:bodyPr>
          <a:lstStyle/>
          <a:p>
            <a:r>
              <a:rPr lang="en-US" dirty="0"/>
              <a:t>Poor track record of forecasting new jobs</a:t>
            </a:r>
          </a:p>
        </p:txBody>
      </p:sp>
      <p:graphicFrame>
        <p:nvGraphicFramePr>
          <p:cNvPr id="4" name="Table 3"/>
          <p:cNvGraphicFramePr>
            <a:graphicFrameLocks noGrp="1"/>
          </p:cNvGraphicFramePr>
          <p:nvPr>
            <p:extLst>
              <p:ext uri="{D42A27DB-BD31-4B8C-83A1-F6EECF244321}">
                <p14:modId xmlns:p14="http://schemas.microsoft.com/office/powerpoint/2010/main" val="4235268276"/>
              </p:ext>
            </p:extLst>
          </p:nvPr>
        </p:nvGraphicFramePr>
        <p:xfrm>
          <a:off x="1143000" y="1007929"/>
          <a:ext cx="6646986" cy="5287106"/>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998547445"/>
                    </a:ext>
                  </a:extLst>
                </a:gridCol>
                <a:gridCol w="2074986">
                  <a:extLst>
                    <a:ext uri="{9D8B030D-6E8A-4147-A177-3AD203B41FA5}">
                      <a16:colId xmlns:a16="http://schemas.microsoft.com/office/drawing/2014/main" val="1219198554"/>
                    </a:ext>
                  </a:extLst>
                </a:gridCol>
              </a:tblGrid>
              <a:tr h="478302">
                <a:tc>
                  <a:txBody>
                    <a:bodyPr/>
                    <a:lstStyle/>
                    <a:p>
                      <a:r>
                        <a:rPr lang="en-US" sz="2600" dirty="0"/>
                        <a:t>Job</a:t>
                      </a:r>
                    </a:p>
                  </a:txBody>
                  <a:tcPr marL="84406" marR="84406" marT="42203" marB="42203"/>
                </a:tc>
                <a:tc>
                  <a:txBody>
                    <a:bodyPr/>
                    <a:lstStyle/>
                    <a:p>
                      <a:r>
                        <a:rPr lang="en-US" sz="2600" dirty="0"/>
                        <a:t>Pay level</a:t>
                      </a:r>
                    </a:p>
                  </a:txBody>
                  <a:tcPr marL="84406" marR="84406" marT="42203" marB="42203"/>
                </a:tc>
                <a:extLst>
                  <a:ext uri="{0D108BD9-81ED-4DB2-BD59-A6C34878D82A}">
                    <a16:rowId xmlns:a16="http://schemas.microsoft.com/office/drawing/2014/main" val="2189638883"/>
                  </a:ext>
                </a:extLst>
              </a:tr>
              <a:tr h="478302">
                <a:tc>
                  <a:txBody>
                    <a:bodyPr/>
                    <a:lstStyle/>
                    <a:p>
                      <a:r>
                        <a:rPr lang="en-US" sz="2600" i="1" dirty="0"/>
                        <a:t>App developer    </a:t>
                      </a:r>
                    </a:p>
                  </a:txBody>
                  <a:tcPr marL="84406" marR="84406" marT="42203" marB="42203"/>
                </a:tc>
                <a:tc>
                  <a:txBody>
                    <a:bodyPr/>
                    <a:lstStyle/>
                    <a:p>
                      <a:r>
                        <a:rPr lang="en-US" sz="2600" i="1" dirty="0"/>
                        <a:t>High</a:t>
                      </a:r>
                    </a:p>
                  </a:txBody>
                  <a:tcPr marL="84406" marR="84406" marT="42203" marB="42203"/>
                </a:tc>
                <a:extLst>
                  <a:ext uri="{0D108BD9-81ED-4DB2-BD59-A6C34878D82A}">
                    <a16:rowId xmlns:a16="http://schemas.microsoft.com/office/drawing/2014/main" val="2746837440"/>
                  </a:ext>
                </a:extLst>
              </a:tr>
              <a:tr h="478302">
                <a:tc>
                  <a:txBody>
                    <a:bodyPr/>
                    <a:lstStyle/>
                    <a:p>
                      <a:r>
                        <a:rPr lang="en-US" sz="2600" i="1" dirty="0"/>
                        <a:t>Driverless car engineer</a:t>
                      </a:r>
                    </a:p>
                  </a:txBody>
                  <a:tcPr marL="84406" marR="84406" marT="42203" marB="42203"/>
                </a:tc>
                <a:tc>
                  <a:txBody>
                    <a:bodyPr/>
                    <a:lstStyle/>
                    <a:p>
                      <a:r>
                        <a:rPr lang="en-US" sz="2600" i="1" dirty="0"/>
                        <a:t>High</a:t>
                      </a:r>
                    </a:p>
                  </a:txBody>
                  <a:tcPr marL="84406" marR="84406" marT="42203" marB="42203"/>
                </a:tc>
                <a:extLst>
                  <a:ext uri="{0D108BD9-81ED-4DB2-BD59-A6C34878D82A}">
                    <a16:rowId xmlns:a16="http://schemas.microsoft.com/office/drawing/2014/main" val="3431980063"/>
                  </a:ext>
                </a:extLst>
              </a:tr>
              <a:tr h="478302">
                <a:tc>
                  <a:txBody>
                    <a:bodyPr/>
                    <a:lstStyle/>
                    <a:p>
                      <a:r>
                        <a:rPr lang="en-US" sz="2600" i="1" dirty="0"/>
                        <a:t>Cloud computing specialist</a:t>
                      </a:r>
                    </a:p>
                  </a:txBody>
                  <a:tcPr marL="84406" marR="84406" marT="42203" marB="42203"/>
                </a:tc>
                <a:tc>
                  <a:txBody>
                    <a:bodyPr/>
                    <a:lstStyle/>
                    <a:p>
                      <a:r>
                        <a:rPr lang="en-US" sz="2600" i="1" dirty="0"/>
                        <a:t>High</a:t>
                      </a:r>
                    </a:p>
                  </a:txBody>
                  <a:tcPr marL="84406" marR="84406" marT="42203" marB="42203"/>
                </a:tc>
                <a:extLst>
                  <a:ext uri="{0D108BD9-81ED-4DB2-BD59-A6C34878D82A}">
                    <a16:rowId xmlns:a16="http://schemas.microsoft.com/office/drawing/2014/main" val="2801964813"/>
                  </a:ext>
                </a:extLst>
              </a:tr>
              <a:tr h="478302">
                <a:tc>
                  <a:txBody>
                    <a:bodyPr/>
                    <a:lstStyle/>
                    <a:p>
                      <a:r>
                        <a:rPr lang="en-US" sz="2600" i="1" dirty="0"/>
                        <a:t>Big data analyst/data scientist</a:t>
                      </a:r>
                    </a:p>
                  </a:txBody>
                  <a:tcPr marL="84406" marR="84406" marT="42203" marB="42203"/>
                </a:tc>
                <a:tc>
                  <a:txBody>
                    <a:bodyPr/>
                    <a:lstStyle/>
                    <a:p>
                      <a:r>
                        <a:rPr lang="en-US" sz="2600" i="1" dirty="0"/>
                        <a:t>High</a:t>
                      </a:r>
                    </a:p>
                  </a:txBody>
                  <a:tcPr marL="84406" marR="84406" marT="42203" marB="42203"/>
                </a:tc>
                <a:extLst>
                  <a:ext uri="{0D108BD9-81ED-4DB2-BD59-A6C34878D82A}">
                    <a16:rowId xmlns:a16="http://schemas.microsoft.com/office/drawing/2014/main" val="303365677"/>
                  </a:ext>
                </a:extLst>
              </a:tr>
              <a:tr h="478302">
                <a:tc>
                  <a:txBody>
                    <a:bodyPr/>
                    <a:lstStyle/>
                    <a:p>
                      <a:r>
                        <a:rPr lang="en-US" sz="2600" dirty="0"/>
                        <a:t>Social media manager</a:t>
                      </a:r>
                    </a:p>
                  </a:txBody>
                  <a:tcPr marL="84406" marR="84406" marT="42203" marB="42203"/>
                </a:tc>
                <a:tc>
                  <a:txBody>
                    <a:bodyPr/>
                    <a:lstStyle/>
                    <a:p>
                      <a:r>
                        <a:rPr lang="en-US" sz="2600" dirty="0"/>
                        <a:t>Medium</a:t>
                      </a:r>
                    </a:p>
                  </a:txBody>
                  <a:tcPr marL="84406" marR="84406" marT="42203" marB="42203"/>
                </a:tc>
                <a:extLst>
                  <a:ext uri="{0D108BD9-81ED-4DB2-BD59-A6C34878D82A}">
                    <a16:rowId xmlns:a16="http://schemas.microsoft.com/office/drawing/2014/main" val="3467171149"/>
                  </a:ext>
                </a:extLst>
              </a:tr>
              <a:tr h="478302">
                <a:tc>
                  <a:txBody>
                    <a:bodyPr/>
                    <a:lstStyle/>
                    <a:p>
                      <a:r>
                        <a:rPr lang="en-US" sz="2600" dirty="0"/>
                        <a:t>Sustainability manager</a:t>
                      </a:r>
                    </a:p>
                  </a:txBody>
                  <a:tcPr marL="84406" marR="84406" marT="42203" marB="42203"/>
                </a:tc>
                <a:tc>
                  <a:txBody>
                    <a:bodyPr/>
                    <a:lstStyle/>
                    <a:p>
                      <a:r>
                        <a:rPr lang="en-US" sz="2600" dirty="0"/>
                        <a:t>Medium</a:t>
                      </a:r>
                    </a:p>
                  </a:txBody>
                  <a:tcPr marL="84406" marR="84406" marT="42203" marB="42203"/>
                </a:tc>
                <a:extLst>
                  <a:ext uri="{0D108BD9-81ED-4DB2-BD59-A6C34878D82A}">
                    <a16:rowId xmlns:a16="http://schemas.microsoft.com/office/drawing/2014/main" val="4009958567"/>
                  </a:ext>
                </a:extLst>
              </a:tr>
              <a:tr h="478302">
                <a:tc>
                  <a:txBody>
                    <a:bodyPr/>
                    <a:lstStyle/>
                    <a:p>
                      <a:r>
                        <a:rPr lang="en-US" sz="2600" dirty="0"/>
                        <a:t>YouTube content creators</a:t>
                      </a:r>
                    </a:p>
                  </a:txBody>
                  <a:tcPr marL="84406" marR="84406" marT="42203" marB="42203"/>
                </a:tc>
                <a:tc>
                  <a:txBody>
                    <a:bodyPr/>
                    <a:lstStyle/>
                    <a:p>
                      <a:r>
                        <a:rPr lang="en-US" sz="2600" dirty="0"/>
                        <a:t>Medium</a:t>
                      </a:r>
                    </a:p>
                  </a:txBody>
                  <a:tcPr marL="84406" marR="84406" marT="42203" marB="42203"/>
                </a:tc>
                <a:extLst>
                  <a:ext uri="{0D108BD9-81ED-4DB2-BD59-A6C34878D82A}">
                    <a16:rowId xmlns:a16="http://schemas.microsoft.com/office/drawing/2014/main" val="4166877739"/>
                  </a:ext>
                </a:extLst>
              </a:tr>
              <a:tr h="4783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t>Millennial generational expert</a:t>
                      </a:r>
                    </a:p>
                  </a:txBody>
                  <a:tcPr marL="84406" marR="84406" marT="42203" marB="42203"/>
                </a:tc>
                <a:tc>
                  <a:txBody>
                    <a:bodyPr/>
                    <a:lstStyle/>
                    <a:p>
                      <a:r>
                        <a:rPr lang="en-US" sz="2600" dirty="0"/>
                        <a:t>Medium</a:t>
                      </a:r>
                    </a:p>
                  </a:txBody>
                  <a:tcPr marL="84406" marR="84406" marT="42203" marB="42203"/>
                </a:tc>
                <a:extLst>
                  <a:ext uri="{0D108BD9-81ED-4DB2-BD59-A6C34878D82A}">
                    <a16:rowId xmlns:a16="http://schemas.microsoft.com/office/drawing/2014/main" val="2310481489"/>
                  </a:ext>
                </a:extLst>
              </a:tr>
              <a:tr h="478302">
                <a:tc>
                  <a:txBody>
                    <a:bodyPr/>
                    <a:lstStyle/>
                    <a:p>
                      <a:r>
                        <a:rPr lang="en-US" sz="2600" dirty="0"/>
                        <a:t>Drone operators</a:t>
                      </a:r>
                    </a:p>
                  </a:txBody>
                  <a:tcPr marL="84406" marR="84406" marT="42203" marB="42203"/>
                </a:tc>
                <a:tc>
                  <a:txBody>
                    <a:bodyPr/>
                    <a:lstStyle/>
                    <a:p>
                      <a:r>
                        <a:rPr lang="en-US" sz="2600" dirty="0"/>
                        <a:t>Medium</a:t>
                      </a:r>
                    </a:p>
                  </a:txBody>
                  <a:tcPr marL="84406" marR="84406" marT="42203" marB="42203"/>
                </a:tc>
                <a:extLst>
                  <a:ext uri="{0D108BD9-81ED-4DB2-BD59-A6C34878D82A}">
                    <a16:rowId xmlns:a16="http://schemas.microsoft.com/office/drawing/2014/main" val="4231119609"/>
                  </a:ext>
                </a:extLst>
              </a:tr>
              <a:tr h="478302">
                <a:tc>
                  <a:txBody>
                    <a:bodyPr/>
                    <a:lstStyle/>
                    <a:p>
                      <a:r>
                        <a:rPr lang="en-US" sz="2600" dirty="0"/>
                        <a:t>Uber driver</a:t>
                      </a:r>
                    </a:p>
                  </a:txBody>
                  <a:tcPr marL="84406" marR="84406" marT="42203" marB="42203"/>
                </a:tc>
                <a:tc>
                  <a:txBody>
                    <a:bodyPr/>
                    <a:lstStyle/>
                    <a:p>
                      <a:r>
                        <a:rPr lang="en-US" sz="2600" dirty="0"/>
                        <a:t>Low</a:t>
                      </a:r>
                    </a:p>
                  </a:txBody>
                  <a:tcPr marL="84406" marR="84406" marT="42203" marB="42203"/>
                </a:tc>
                <a:extLst>
                  <a:ext uri="{0D108BD9-81ED-4DB2-BD59-A6C34878D82A}">
                    <a16:rowId xmlns:a16="http://schemas.microsoft.com/office/drawing/2014/main" val="1975964945"/>
                  </a:ext>
                </a:extLst>
              </a:tr>
            </a:tbl>
          </a:graphicData>
        </a:graphic>
      </p:graphicFrame>
      <p:sp>
        <p:nvSpPr>
          <p:cNvPr id="6" name="TextBox 5"/>
          <p:cNvSpPr txBox="1"/>
          <p:nvPr/>
        </p:nvSpPr>
        <p:spPr>
          <a:xfrm>
            <a:off x="1295400" y="6406149"/>
            <a:ext cx="3790781" cy="291170"/>
          </a:xfrm>
          <a:prstGeom prst="rect">
            <a:avLst/>
          </a:prstGeom>
          <a:noFill/>
        </p:spPr>
        <p:txBody>
          <a:bodyPr wrap="none" rtlCol="0">
            <a:spAutoFit/>
          </a:bodyPr>
          <a:lstStyle/>
          <a:p>
            <a:r>
              <a:rPr lang="en-US" sz="1292" dirty="0">
                <a:solidFill>
                  <a:prstClr val="black"/>
                </a:solidFill>
                <a:latin typeface="Calibri"/>
              </a:rPr>
              <a:t>Source: World Economic Forum “Future of Jobs” 2017</a:t>
            </a:r>
          </a:p>
        </p:txBody>
      </p:sp>
    </p:spTree>
    <p:extLst>
      <p:ext uri="{BB962C8B-B14F-4D97-AF65-F5344CB8AC3E}">
        <p14:creationId xmlns:p14="http://schemas.microsoft.com/office/powerpoint/2010/main" val="3555217813"/>
      </p:ext>
    </p:extLst>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A526-39FB-117A-F4AF-A91353BEF626}"/>
              </a:ext>
            </a:extLst>
          </p:cNvPr>
          <p:cNvSpPr>
            <a:spLocks noGrp="1"/>
          </p:cNvSpPr>
          <p:nvPr>
            <p:ph type="title"/>
          </p:nvPr>
        </p:nvSpPr>
        <p:spPr>
          <a:xfrm>
            <a:off x="438346" y="152400"/>
            <a:ext cx="8229600" cy="639762"/>
          </a:xfrm>
        </p:spPr>
        <p:txBody>
          <a:bodyPr>
            <a:normAutofit fontScale="90000"/>
          </a:bodyPr>
          <a:lstStyle/>
          <a:p>
            <a:r>
              <a:rPr lang="en-US" dirty="0"/>
              <a:t>Employees &amp; Employers Adapt to AI</a:t>
            </a:r>
          </a:p>
        </p:txBody>
      </p:sp>
      <p:sp>
        <p:nvSpPr>
          <p:cNvPr id="3" name="Content Placeholder 2">
            <a:extLst>
              <a:ext uri="{FF2B5EF4-FFF2-40B4-BE49-F238E27FC236}">
                <a16:creationId xmlns:a16="http://schemas.microsoft.com/office/drawing/2014/main" id="{C3621AC7-7BE6-CD56-4CEA-0990A2FD0DB2}"/>
              </a:ext>
            </a:extLst>
          </p:cNvPr>
          <p:cNvSpPr>
            <a:spLocks noGrp="1"/>
          </p:cNvSpPr>
          <p:nvPr>
            <p:ph idx="1"/>
          </p:nvPr>
        </p:nvSpPr>
        <p:spPr>
          <a:xfrm>
            <a:off x="457200" y="4570698"/>
            <a:ext cx="8458200" cy="411161"/>
          </a:xfrm>
        </p:spPr>
        <p:txBody>
          <a:bodyPr>
            <a:normAutofit/>
          </a:bodyPr>
          <a:lstStyle/>
          <a:p>
            <a:pPr marL="0" indent="0">
              <a:buNone/>
            </a:pPr>
            <a:r>
              <a:rPr lang="en-US" sz="1400" dirty="0"/>
              <a:t>Source: Oliver Wyman Forum Generative AI Survey, October–November 2023 (World Economic Forum).</a:t>
            </a:r>
          </a:p>
        </p:txBody>
      </p:sp>
      <p:pic>
        <p:nvPicPr>
          <p:cNvPr id="5" name="Picture 4">
            <a:extLst>
              <a:ext uri="{FF2B5EF4-FFF2-40B4-BE49-F238E27FC236}">
                <a16:creationId xmlns:a16="http://schemas.microsoft.com/office/drawing/2014/main" id="{363842C8-5388-F2D1-C852-36B2FD838BE0}"/>
              </a:ext>
            </a:extLst>
          </p:cNvPr>
          <p:cNvPicPr>
            <a:picLocks noChangeAspect="1"/>
          </p:cNvPicPr>
          <p:nvPr/>
        </p:nvPicPr>
        <p:blipFill rotWithShape="1">
          <a:blip r:embed="rId2"/>
          <a:srcRect r="13333"/>
          <a:stretch/>
        </p:blipFill>
        <p:spPr>
          <a:xfrm>
            <a:off x="-30637" y="1803972"/>
            <a:ext cx="9225442" cy="2438400"/>
          </a:xfrm>
          <a:prstGeom prst="rect">
            <a:avLst/>
          </a:prstGeom>
        </p:spPr>
      </p:pic>
      <p:cxnSp>
        <p:nvCxnSpPr>
          <p:cNvPr id="7" name="Straight Arrow Connector 6">
            <a:extLst>
              <a:ext uri="{FF2B5EF4-FFF2-40B4-BE49-F238E27FC236}">
                <a16:creationId xmlns:a16="http://schemas.microsoft.com/office/drawing/2014/main" id="{EC4295C2-9689-D878-FF16-92BADAEAB4DA}"/>
              </a:ext>
            </a:extLst>
          </p:cNvPr>
          <p:cNvCxnSpPr/>
          <p:nvPr/>
        </p:nvCxnSpPr>
        <p:spPr>
          <a:xfrm>
            <a:off x="2895600" y="2565972"/>
            <a:ext cx="3124200" cy="990600"/>
          </a:xfrm>
          <a:prstGeom prst="straightConnector1">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DB37CAE-20C8-039A-1352-D99D428CB0BB}"/>
              </a:ext>
            </a:extLst>
          </p:cNvPr>
          <p:cNvCxnSpPr>
            <a:cxnSpLocks/>
          </p:cNvCxnSpPr>
          <p:nvPr/>
        </p:nvCxnSpPr>
        <p:spPr>
          <a:xfrm>
            <a:off x="2944894" y="2866472"/>
            <a:ext cx="2998706" cy="4300"/>
          </a:xfrm>
          <a:prstGeom prst="straightConnector1">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0C9366D-D74D-8AAB-BE8D-602A724CF61D}"/>
              </a:ext>
            </a:extLst>
          </p:cNvPr>
          <p:cNvCxnSpPr>
            <a:cxnSpLocks/>
          </p:cNvCxnSpPr>
          <p:nvPr/>
        </p:nvCxnSpPr>
        <p:spPr>
          <a:xfrm flipV="1">
            <a:off x="3962400" y="3207739"/>
            <a:ext cx="1981200" cy="384267"/>
          </a:xfrm>
          <a:prstGeom prst="straightConnector1">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2C44B7B-AAE2-F823-4BF4-6C1457C262AB}"/>
              </a:ext>
            </a:extLst>
          </p:cNvPr>
          <p:cNvCxnSpPr>
            <a:cxnSpLocks/>
          </p:cNvCxnSpPr>
          <p:nvPr/>
        </p:nvCxnSpPr>
        <p:spPr>
          <a:xfrm flipV="1">
            <a:off x="2944894" y="2525206"/>
            <a:ext cx="2998706" cy="682533"/>
          </a:xfrm>
          <a:prstGeom prst="straightConnector1">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0D3D238D-524D-4F2D-C235-14F8D457D746}"/>
              </a:ext>
            </a:extLst>
          </p:cNvPr>
          <p:cNvSpPr/>
          <p:nvPr/>
        </p:nvSpPr>
        <p:spPr>
          <a:xfrm>
            <a:off x="762000" y="3699795"/>
            <a:ext cx="8153400" cy="497966"/>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427054"/>
      </p:ext>
    </p:extLst>
  </p:cSld>
  <p:clrMapOvr>
    <a:masterClrMapping/>
  </p:clrMapOvr>
  <p:transition spd="slow">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CE0CC-80B0-2707-767C-B253A2481848}"/>
              </a:ext>
            </a:extLst>
          </p:cNvPr>
          <p:cNvSpPr>
            <a:spLocks noGrp="1"/>
          </p:cNvSpPr>
          <p:nvPr>
            <p:ph type="title"/>
          </p:nvPr>
        </p:nvSpPr>
        <p:spPr>
          <a:xfrm>
            <a:off x="457200" y="76200"/>
            <a:ext cx="8229600" cy="639762"/>
          </a:xfrm>
        </p:spPr>
        <p:txBody>
          <a:bodyPr>
            <a:normAutofit fontScale="90000"/>
          </a:bodyPr>
          <a:lstStyle/>
          <a:p>
            <a:r>
              <a:rPr lang="en-US" dirty="0"/>
              <a:t>How to Think about it for now</a:t>
            </a:r>
          </a:p>
        </p:txBody>
      </p:sp>
      <p:pic>
        <p:nvPicPr>
          <p:cNvPr id="4" name="Picture 3">
            <a:extLst>
              <a:ext uri="{FF2B5EF4-FFF2-40B4-BE49-F238E27FC236}">
                <a16:creationId xmlns:a16="http://schemas.microsoft.com/office/drawing/2014/main" id="{D384550D-47DC-FF54-8564-1FFCB3338BC3}"/>
              </a:ext>
            </a:extLst>
          </p:cNvPr>
          <p:cNvPicPr>
            <a:picLocks noChangeAspect="1"/>
          </p:cNvPicPr>
          <p:nvPr/>
        </p:nvPicPr>
        <p:blipFill>
          <a:blip r:embed="rId2"/>
          <a:stretch>
            <a:fillRect/>
          </a:stretch>
        </p:blipFill>
        <p:spPr>
          <a:xfrm>
            <a:off x="171450" y="942975"/>
            <a:ext cx="8801100" cy="4972050"/>
          </a:xfrm>
          <a:prstGeom prst="rect">
            <a:avLst/>
          </a:prstGeom>
        </p:spPr>
      </p:pic>
      <p:sp>
        <p:nvSpPr>
          <p:cNvPr id="5" name="TextBox 4">
            <a:extLst>
              <a:ext uri="{FF2B5EF4-FFF2-40B4-BE49-F238E27FC236}">
                <a16:creationId xmlns:a16="http://schemas.microsoft.com/office/drawing/2014/main" id="{1728B248-A072-302A-E814-9E9C8B1410B2}"/>
              </a:ext>
            </a:extLst>
          </p:cNvPr>
          <p:cNvSpPr txBox="1"/>
          <p:nvPr/>
        </p:nvSpPr>
        <p:spPr>
          <a:xfrm>
            <a:off x="2895600" y="5892244"/>
            <a:ext cx="22098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Brynjolfsson</a:t>
            </a:r>
          </a:p>
        </p:txBody>
      </p:sp>
    </p:spTree>
    <p:extLst>
      <p:ext uri="{BB962C8B-B14F-4D97-AF65-F5344CB8AC3E}">
        <p14:creationId xmlns:p14="http://schemas.microsoft.com/office/powerpoint/2010/main" val="2849239859"/>
      </p:ext>
    </p:extLst>
  </p:cSld>
  <p:clrMapOvr>
    <a:masterClrMapping/>
  </p:clrMapOvr>
  <p:transition spd="slow">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700" y="152400"/>
            <a:ext cx="8145462" cy="685800"/>
          </a:xfrm>
        </p:spPr>
        <p:txBody>
          <a:bodyPr>
            <a:normAutofit fontScale="90000"/>
          </a:bodyPr>
          <a:lstStyle/>
          <a:p>
            <a:r>
              <a:rPr lang="en-US" dirty="0"/>
              <a:t>Reality Check</a:t>
            </a:r>
          </a:p>
        </p:txBody>
      </p:sp>
      <p:sp>
        <p:nvSpPr>
          <p:cNvPr id="3" name="Content Placeholder 2"/>
          <p:cNvSpPr>
            <a:spLocks noGrp="1"/>
          </p:cNvSpPr>
          <p:nvPr>
            <p:ph idx="1"/>
          </p:nvPr>
        </p:nvSpPr>
        <p:spPr>
          <a:xfrm>
            <a:off x="4953000" y="1943100"/>
            <a:ext cx="3924300" cy="1828800"/>
          </a:xfrm>
        </p:spPr>
        <p:txBody>
          <a:bodyPr/>
          <a:lstStyle/>
          <a:p>
            <a:pPr marL="0" indent="0">
              <a:buNone/>
            </a:pPr>
            <a:r>
              <a:rPr lang="en-US" sz="2800" dirty="0">
                <a:solidFill>
                  <a:schemeClr val="tx1"/>
                </a:solidFill>
                <a:latin typeface="Arial" panose="020B0604020202020204" pitchFamily="34" charset="0"/>
                <a:cs typeface="Arial" panose="020B0604020202020204" pitchFamily="34" charset="0"/>
              </a:rPr>
              <a:t>"and underestimate the effect in the long run.“</a:t>
            </a:r>
          </a:p>
        </p:txBody>
      </p:sp>
      <p:sp>
        <p:nvSpPr>
          <p:cNvPr id="4" name="Freeform 7"/>
          <p:cNvSpPr>
            <a:spLocks/>
          </p:cNvSpPr>
          <p:nvPr/>
        </p:nvSpPr>
        <p:spPr bwMode="auto">
          <a:xfrm>
            <a:off x="762000" y="838200"/>
            <a:ext cx="7086600" cy="5867400"/>
          </a:xfrm>
          <a:custGeom>
            <a:avLst/>
            <a:gdLst/>
            <a:ahLst/>
            <a:cxnLst>
              <a:cxn ang="0">
                <a:pos x="0" y="1872"/>
              </a:cxn>
              <a:cxn ang="0">
                <a:pos x="1776" y="1824"/>
              </a:cxn>
              <a:cxn ang="0">
                <a:pos x="2256" y="1584"/>
              </a:cxn>
              <a:cxn ang="0">
                <a:pos x="2448" y="1008"/>
              </a:cxn>
              <a:cxn ang="0">
                <a:pos x="2496" y="624"/>
              </a:cxn>
              <a:cxn ang="0">
                <a:pos x="2640" y="288"/>
              </a:cxn>
              <a:cxn ang="0">
                <a:pos x="2832" y="144"/>
              </a:cxn>
              <a:cxn ang="0">
                <a:pos x="3216" y="48"/>
              </a:cxn>
              <a:cxn ang="0">
                <a:pos x="4416" y="0"/>
              </a:cxn>
            </a:cxnLst>
            <a:rect l="0" t="0" r="r" b="b"/>
            <a:pathLst>
              <a:path w="4416" h="1872">
                <a:moveTo>
                  <a:pt x="0" y="1872"/>
                </a:moveTo>
                <a:cubicBezTo>
                  <a:pt x="700" y="1872"/>
                  <a:pt x="1400" y="1872"/>
                  <a:pt x="1776" y="1824"/>
                </a:cubicBezTo>
                <a:cubicBezTo>
                  <a:pt x="2152" y="1776"/>
                  <a:pt x="2144" y="1720"/>
                  <a:pt x="2256" y="1584"/>
                </a:cubicBezTo>
                <a:cubicBezTo>
                  <a:pt x="2368" y="1448"/>
                  <a:pt x="2408" y="1168"/>
                  <a:pt x="2448" y="1008"/>
                </a:cubicBezTo>
                <a:cubicBezTo>
                  <a:pt x="2488" y="848"/>
                  <a:pt x="2464" y="744"/>
                  <a:pt x="2496" y="624"/>
                </a:cubicBezTo>
                <a:cubicBezTo>
                  <a:pt x="2528" y="504"/>
                  <a:pt x="2584" y="368"/>
                  <a:pt x="2640" y="288"/>
                </a:cubicBezTo>
                <a:cubicBezTo>
                  <a:pt x="2696" y="208"/>
                  <a:pt x="2736" y="184"/>
                  <a:pt x="2832" y="144"/>
                </a:cubicBezTo>
                <a:cubicBezTo>
                  <a:pt x="2928" y="104"/>
                  <a:pt x="2952" y="72"/>
                  <a:pt x="3216" y="48"/>
                </a:cubicBezTo>
                <a:cubicBezTo>
                  <a:pt x="3480" y="24"/>
                  <a:pt x="4072" y="0"/>
                  <a:pt x="4416" y="0"/>
                </a:cubicBezTo>
              </a:path>
            </a:pathLst>
          </a:custGeom>
          <a:noFill/>
          <a:ln w="381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749300" y="3200400"/>
            <a:ext cx="3352800"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“We tend to overestimate the effect of technology in the short run…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6172200" y="6181323"/>
            <a:ext cx="2895600" cy="461665"/>
          </a:xfrm>
          <a:prstGeom prst="rect">
            <a:avLst/>
          </a:prstGeom>
        </p:spPr>
        <p:txBody>
          <a:bodyPr wrap="square">
            <a:spAutoFit/>
          </a:bodyPr>
          <a:lstStyle/>
          <a:p>
            <a:pPr marL="0" marR="0" lvl="0" indent="0" algn="l" defTabSz="814388" rtl="0" eaLnBrk="0" fontAlgn="auto" latinLnBrk="0" hangingPunct="0">
              <a:lnSpc>
                <a:spcPct val="100000"/>
              </a:lnSpc>
              <a:spcBef>
                <a:spcPct val="50000"/>
              </a:spcBef>
              <a:spcAft>
                <a:spcPts val="0"/>
              </a:spcAft>
              <a:buClr>
                <a:srgbClr val="0183B7"/>
              </a:buClr>
              <a:buSzPct val="100000"/>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Source: Roy Amara, Former President, Institute for the Future</a:t>
            </a:r>
          </a:p>
        </p:txBody>
      </p:sp>
      <p:cxnSp>
        <p:nvCxnSpPr>
          <p:cNvPr id="9" name="Straight Connector 8"/>
          <p:cNvCxnSpPr/>
          <p:nvPr/>
        </p:nvCxnSpPr>
        <p:spPr>
          <a:xfrm flipV="1">
            <a:off x="762000" y="4108341"/>
            <a:ext cx="7086600" cy="259725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791143"/>
      </p:ext>
    </p:extLst>
  </p:cSld>
  <p:clrMapOvr>
    <a:masterClrMapping/>
  </p:clrMapOvr>
  <p:transition spd="slow">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101" y="152400"/>
            <a:ext cx="8145462" cy="533400"/>
          </a:xfrm>
        </p:spPr>
        <p:txBody>
          <a:bodyPr>
            <a:normAutofit fontScale="90000"/>
          </a:bodyPr>
          <a:lstStyle/>
          <a:p>
            <a:r>
              <a:rPr lang="en-US" dirty="0"/>
              <a:t>Our Limited Imagination</a:t>
            </a:r>
          </a:p>
        </p:txBody>
      </p:sp>
      <p:pic>
        <p:nvPicPr>
          <p:cNvPr id="300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2464"/>
            <a:ext cx="552450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236" y="4231914"/>
            <a:ext cx="4572000" cy="33855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Jean-Marc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Côté</a:t>
            </a:r>
            <a:r>
              <a:rPr kumimoji="0" lang="en-US" sz="1800" b="0" i="0" u="none" strike="noStrike" kern="1200" cap="none" spc="0" normalizeH="0" baseline="0" noProof="0" dirty="0">
                <a:ln>
                  <a:noFill/>
                </a:ln>
                <a:solidFill>
                  <a:prstClr val="black"/>
                </a:solidFill>
                <a:effectLst/>
                <a:uLnTx/>
                <a:uFillTx/>
                <a:latin typeface="Calibri"/>
                <a:ea typeface="+mn-ea"/>
                <a:cs typeface="+mn-cs"/>
              </a:rPr>
              <a:t>, 1899 </a:t>
            </a:r>
          </a:p>
        </p:txBody>
      </p:sp>
      <p:pic>
        <p:nvPicPr>
          <p:cNvPr id="3" name="Picture 2"/>
          <p:cNvPicPr>
            <a:picLocks noChangeAspect="1"/>
          </p:cNvPicPr>
          <p:nvPr/>
        </p:nvPicPr>
        <p:blipFill rotWithShape="1">
          <a:blip r:embed="rId3"/>
          <a:srcRect l="12355" r="16784"/>
          <a:stretch/>
        </p:blipFill>
        <p:spPr>
          <a:xfrm>
            <a:off x="5533736" y="1012465"/>
            <a:ext cx="3619500" cy="3219450"/>
          </a:xfrm>
          <a:prstGeom prst="rect">
            <a:avLst/>
          </a:prstGeom>
        </p:spPr>
      </p:pic>
    </p:spTree>
    <p:extLst>
      <p:ext uri="{BB962C8B-B14F-4D97-AF65-F5344CB8AC3E}">
        <p14:creationId xmlns:p14="http://schemas.microsoft.com/office/powerpoint/2010/main" val="12274525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7057B-2B41-B566-602D-92D2AEF36948}"/>
              </a:ext>
            </a:extLst>
          </p:cNvPr>
          <p:cNvSpPr>
            <a:spLocks noGrp="1"/>
          </p:cNvSpPr>
          <p:nvPr>
            <p:ph type="title"/>
          </p:nvPr>
        </p:nvSpPr>
        <p:spPr>
          <a:xfrm>
            <a:off x="457200" y="152400"/>
            <a:ext cx="8229600" cy="639762"/>
          </a:xfrm>
        </p:spPr>
        <p:txBody>
          <a:bodyPr>
            <a:normAutofit fontScale="90000"/>
          </a:bodyPr>
          <a:lstStyle/>
          <a:p>
            <a:r>
              <a:rPr lang="en-US" dirty="0"/>
              <a:t>Consequences</a:t>
            </a:r>
          </a:p>
        </p:txBody>
      </p:sp>
      <p:sp>
        <p:nvSpPr>
          <p:cNvPr id="3" name="Content Placeholder 2">
            <a:extLst>
              <a:ext uri="{FF2B5EF4-FFF2-40B4-BE49-F238E27FC236}">
                <a16:creationId xmlns:a16="http://schemas.microsoft.com/office/drawing/2014/main" id="{DFC809F8-831A-7121-E0BF-060CCA2F779D}"/>
              </a:ext>
            </a:extLst>
          </p:cNvPr>
          <p:cNvSpPr>
            <a:spLocks noGrp="1"/>
          </p:cNvSpPr>
          <p:nvPr>
            <p:ph idx="1"/>
          </p:nvPr>
        </p:nvSpPr>
        <p:spPr>
          <a:xfrm>
            <a:off x="457200" y="1143000"/>
            <a:ext cx="8528115" cy="4191000"/>
          </a:xfrm>
        </p:spPr>
        <p:txBody>
          <a:bodyPr>
            <a:normAutofit fontScale="92500" lnSpcReduction="10000"/>
          </a:bodyPr>
          <a:lstStyle/>
          <a:p>
            <a:pPr marL="0" indent="0">
              <a:buNone/>
            </a:pPr>
            <a:r>
              <a:rPr lang="en-US" i="1" dirty="0">
                <a:solidFill>
                  <a:srgbClr val="FF0000"/>
                </a:solidFill>
              </a:rPr>
              <a:t>“All the jobs” is poorly defined, but</a:t>
            </a:r>
          </a:p>
          <a:p>
            <a:pPr marL="0" indent="0">
              <a:buNone/>
            </a:pPr>
            <a:r>
              <a:rPr lang="en-US" b="1" i="1" dirty="0">
                <a:solidFill>
                  <a:srgbClr val="FF0000"/>
                </a:solidFill>
              </a:rPr>
              <a:t>Some AGI will happen between 2040-2050</a:t>
            </a:r>
          </a:p>
          <a:p>
            <a:pPr marL="0" indent="0">
              <a:buNone/>
            </a:pPr>
            <a:r>
              <a:rPr lang="en-US" i="1" dirty="0">
                <a:solidFill>
                  <a:srgbClr val="FF0000"/>
                </a:solidFill>
              </a:rPr>
              <a:t>With capabilities TBD</a:t>
            </a:r>
          </a:p>
          <a:p>
            <a:pPr marL="0" indent="0">
              <a:buNone/>
            </a:pPr>
            <a:endParaRPr lang="en-US" i="1" dirty="0">
              <a:solidFill>
                <a:srgbClr val="FF0000"/>
              </a:solidFill>
            </a:endParaRPr>
          </a:p>
          <a:p>
            <a:pPr>
              <a:buFont typeface="Wingdings" panose="05000000000000000000" pitchFamily="2" charset="2"/>
              <a:buChar char="à"/>
            </a:pPr>
            <a:r>
              <a:rPr lang="en-US" i="1" dirty="0">
                <a:solidFill>
                  <a:srgbClr val="00B050"/>
                </a:solidFill>
                <a:sym typeface="Wingdings" panose="05000000000000000000" pitchFamily="2" charset="2"/>
              </a:rPr>
              <a:t> Education needs to deliver </a:t>
            </a:r>
            <a:r>
              <a:rPr lang="en-US" b="1" i="1" dirty="0">
                <a:solidFill>
                  <a:srgbClr val="00B050"/>
                </a:solidFill>
                <a:sym typeface="Wingdings" panose="05000000000000000000" pitchFamily="2" charset="2"/>
              </a:rPr>
              <a:t>regardless</a:t>
            </a:r>
          </a:p>
          <a:p>
            <a:pPr>
              <a:buFont typeface="Wingdings" panose="05000000000000000000" pitchFamily="2" charset="2"/>
              <a:buChar char="à"/>
            </a:pPr>
            <a:r>
              <a:rPr lang="en-US" i="1" dirty="0">
                <a:solidFill>
                  <a:srgbClr val="00B050"/>
                </a:solidFill>
                <a:sym typeface="Wingdings" panose="05000000000000000000" pitchFamily="2" charset="2"/>
              </a:rPr>
              <a:t> High school is still partial preparation for jobs</a:t>
            </a:r>
          </a:p>
          <a:p>
            <a:pPr>
              <a:buFont typeface="Wingdings" panose="05000000000000000000" pitchFamily="2" charset="2"/>
              <a:buChar char="à"/>
            </a:pPr>
            <a:endParaRPr lang="en-US" i="1" dirty="0">
              <a:solidFill>
                <a:srgbClr val="00B050"/>
              </a:solidFill>
              <a:sym typeface="Wingdings" panose="05000000000000000000" pitchFamily="2" charset="2"/>
            </a:endParaRPr>
          </a:p>
          <a:p>
            <a:pPr marL="0" indent="0">
              <a:buNone/>
            </a:pPr>
            <a:r>
              <a:rPr lang="en-US" b="1" i="1" dirty="0">
                <a:solidFill>
                  <a:srgbClr val="FF0000"/>
                </a:solidFill>
                <a:sym typeface="Wingdings" panose="05000000000000000000" pitchFamily="2" charset="2"/>
              </a:rPr>
              <a:t>But Education is </a:t>
            </a:r>
            <a:r>
              <a:rPr lang="en-US" b="1" i="1" dirty="0" err="1">
                <a:solidFill>
                  <a:srgbClr val="FF0000"/>
                </a:solidFill>
                <a:sym typeface="Wingdings" panose="05000000000000000000" pitchFamily="2" charset="2"/>
              </a:rPr>
              <a:t>sooooo</a:t>
            </a:r>
            <a:r>
              <a:rPr lang="en-US" b="1" i="1" dirty="0">
                <a:solidFill>
                  <a:srgbClr val="FF0000"/>
                </a:solidFill>
                <a:sym typeface="Wingdings" panose="05000000000000000000" pitchFamily="2" charset="2"/>
              </a:rPr>
              <a:t>  </a:t>
            </a:r>
            <a:r>
              <a:rPr lang="en-US" b="1" i="1" dirty="0" err="1">
                <a:solidFill>
                  <a:srgbClr val="FF0000"/>
                </a:solidFill>
                <a:sym typeface="Wingdings" panose="05000000000000000000" pitchFamily="2" charset="2"/>
              </a:rPr>
              <a:t>sloooooowwww</a:t>
            </a:r>
            <a:r>
              <a:rPr lang="en-US" b="1" i="1" dirty="0">
                <a:solidFill>
                  <a:srgbClr val="FF0000"/>
                </a:solidFill>
                <a:sym typeface="Wingdings" panose="05000000000000000000" pitchFamily="2" charset="2"/>
              </a:rPr>
              <a:t> to adapt!</a:t>
            </a:r>
          </a:p>
        </p:txBody>
      </p:sp>
      <p:pic>
        <p:nvPicPr>
          <p:cNvPr id="4" name="Picture 3">
            <a:extLst>
              <a:ext uri="{FF2B5EF4-FFF2-40B4-BE49-F238E27FC236}">
                <a16:creationId xmlns:a16="http://schemas.microsoft.com/office/drawing/2014/main" id="{DB1F6617-6AFE-75FD-2CBA-EB135A3C1D20}"/>
              </a:ext>
            </a:extLst>
          </p:cNvPr>
          <p:cNvPicPr>
            <a:picLocks noChangeAspect="1"/>
          </p:cNvPicPr>
          <p:nvPr/>
        </p:nvPicPr>
        <p:blipFill>
          <a:blip r:embed="rId2"/>
          <a:srcRect t="13786" r="9589" b="11796"/>
          <a:stretch/>
        </p:blipFill>
        <p:spPr>
          <a:xfrm>
            <a:off x="4495800" y="5334000"/>
            <a:ext cx="2514600" cy="1219201"/>
          </a:xfrm>
          <a:prstGeom prst="rect">
            <a:avLst/>
          </a:prstGeom>
        </p:spPr>
      </p:pic>
    </p:spTree>
    <p:extLst>
      <p:ext uri="{BB962C8B-B14F-4D97-AF65-F5344CB8AC3E}">
        <p14:creationId xmlns:p14="http://schemas.microsoft.com/office/powerpoint/2010/main" val="11033378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8C229-D6AA-4233-85CE-4EFF60AEF76E}"/>
              </a:ext>
            </a:extLst>
          </p:cNvPr>
          <p:cNvSpPr>
            <a:spLocks noGrp="1"/>
          </p:cNvSpPr>
          <p:nvPr>
            <p:ph type="title"/>
          </p:nvPr>
        </p:nvSpPr>
        <p:spPr>
          <a:xfrm>
            <a:off x="457200" y="220642"/>
            <a:ext cx="8229600" cy="639762"/>
          </a:xfrm>
        </p:spPr>
        <p:txBody>
          <a:bodyPr>
            <a:noAutofit/>
          </a:bodyPr>
          <a:lstStyle/>
          <a:p>
            <a:r>
              <a:rPr lang="en-US" sz="3600" dirty="0"/>
              <a:t>Human Adaptability to Technology Change</a:t>
            </a:r>
          </a:p>
        </p:txBody>
      </p:sp>
      <p:grpSp>
        <p:nvGrpSpPr>
          <p:cNvPr id="6" name="Group 5">
            <a:extLst>
              <a:ext uri="{FF2B5EF4-FFF2-40B4-BE49-F238E27FC236}">
                <a16:creationId xmlns:a16="http://schemas.microsoft.com/office/drawing/2014/main" id="{E41CEAEA-5279-42B4-9D35-D0999880B01A}"/>
              </a:ext>
            </a:extLst>
          </p:cNvPr>
          <p:cNvGrpSpPr/>
          <p:nvPr/>
        </p:nvGrpSpPr>
        <p:grpSpPr>
          <a:xfrm>
            <a:off x="762000" y="1981200"/>
            <a:ext cx="7752496" cy="4400549"/>
            <a:chOff x="440605" y="1295400"/>
            <a:chExt cx="8239125" cy="4676775"/>
          </a:xfrm>
        </p:grpSpPr>
        <p:pic>
          <p:nvPicPr>
            <p:cNvPr id="4" name="Picture 3">
              <a:extLst>
                <a:ext uri="{FF2B5EF4-FFF2-40B4-BE49-F238E27FC236}">
                  <a16:creationId xmlns:a16="http://schemas.microsoft.com/office/drawing/2014/main" id="{D771C54A-3B3C-451C-B9A4-4992C6674F7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40605" y="1295400"/>
              <a:ext cx="8239125" cy="4676775"/>
            </a:xfrm>
            <a:prstGeom prst="rect">
              <a:avLst/>
            </a:prstGeom>
          </p:spPr>
        </p:pic>
        <p:sp>
          <p:nvSpPr>
            <p:cNvPr id="5" name="Rectangle 4">
              <a:extLst>
                <a:ext uri="{FF2B5EF4-FFF2-40B4-BE49-F238E27FC236}">
                  <a16:creationId xmlns:a16="http://schemas.microsoft.com/office/drawing/2014/main" id="{D89F4477-BEBB-4BEB-8DEE-53FF29BB3CB1}"/>
                </a:ext>
              </a:extLst>
            </p:cNvPr>
            <p:cNvSpPr/>
            <p:nvPr/>
          </p:nvSpPr>
          <p:spPr>
            <a:xfrm>
              <a:off x="1447800" y="2133600"/>
              <a:ext cx="3048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 name="TextBox 6">
            <a:extLst>
              <a:ext uri="{FF2B5EF4-FFF2-40B4-BE49-F238E27FC236}">
                <a16:creationId xmlns:a16="http://schemas.microsoft.com/office/drawing/2014/main" id="{C6C7E099-B29D-4C7E-AF99-C854082AFF10}"/>
              </a:ext>
            </a:extLst>
          </p:cNvPr>
          <p:cNvSpPr txBox="1"/>
          <p:nvPr/>
        </p:nvSpPr>
        <p:spPr>
          <a:xfrm>
            <a:off x="1524000" y="6471880"/>
            <a:ext cx="5772150" cy="276999"/>
          </a:xfrm>
          <a:prstGeom prst="rect">
            <a:avLst/>
          </a:prstGeom>
          <a:noFill/>
        </p:spPr>
        <p:txBody>
          <a:bodyPr wrap="square" rtlCol="0">
            <a:spAutoFit/>
          </a:bodyPr>
          <a:lstStyle/>
          <a:p>
            <a:r>
              <a:rPr lang="en-US" sz="1200" dirty="0"/>
              <a:t>Source:  Rewriting the rules for the digital age 2017 Deloitte Global Human Capital Trends</a:t>
            </a:r>
          </a:p>
        </p:txBody>
      </p:sp>
      <p:cxnSp>
        <p:nvCxnSpPr>
          <p:cNvPr id="8" name="Straight Arrow Connector 7">
            <a:extLst>
              <a:ext uri="{FF2B5EF4-FFF2-40B4-BE49-F238E27FC236}">
                <a16:creationId xmlns:a16="http://schemas.microsoft.com/office/drawing/2014/main" id="{8DFC0437-C991-426C-A5AC-1D5DDBCEC971}"/>
              </a:ext>
            </a:extLst>
          </p:cNvPr>
          <p:cNvCxnSpPr>
            <a:cxnSpLocks/>
          </p:cNvCxnSpPr>
          <p:nvPr/>
        </p:nvCxnSpPr>
        <p:spPr>
          <a:xfrm flipH="1" flipV="1">
            <a:off x="5334000" y="1541844"/>
            <a:ext cx="2590800" cy="28015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F5D154C-7BCA-4B43-A8DC-CF7214148B3B}"/>
              </a:ext>
            </a:extLst>
          </p:cNvPr>
          <p:cNvSpPr txBox="1"/>
          <p:nvPr/>
        </p:nvSpPr>
        <p:spPr>
          <a:xfrm>
            <a:off x="2243425" y="1141734"/>
            <a:ext cx="3658808" cy="400110"/>
          </a:xfrm>
          <a:prstGeom prst="rect">
            <a:avLst/>
          </a:prstGeom>
          <a:noFill/>
          <a:ln>
            <a:solidFill>
              <a:srgbClr val="FF0000"/>
            </a:solidFill>
          </a:ln>
        </p:spPr>
        <p:txBody>
          <a:bodyPr wrap="square" rtlCol="0">
            <a:spAutoFit/>
          </a:bodyPr>
          <a:lstStyle/>
          <a:p>
            <a:r>
              <a:rPr lang="en-US" sz="2000" b="1" dirty="0">
                <a:solidFill>
                  <a:srgbClr val="FF0000"/>
                </a:solidFill>
              </a:rPr>
              <a:t>“Run to where the ball will be”</a:t>
            </a:r>
          </a:p>
        </p:txBody>
      </p:sp>
    </p:spTree>
    <p:extLst>
      <p:ext uri="{BB962C8B-B14F-4D97-AF65-F5344CB8AC3E}">
        <p14:creationId xmlns:p14="http://schemas.microsoft.com/office/powerpoint/2010/main" val="31021575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DB3B6-7E4E-437B-5D24-70DA83B43DEF}"/>
              </a:ext>
            </a:extLst>
          </p:cNvPr>
          <p:cNvSpPr>
            <a:spLocks noGrp="1"/>
          </p:cNvSpPr>
          <p:nvPr>
            <p:ph type="title"/>
          </p:nvPr>
        </p:nvSpPr>
        <p:spPr>
          <a:xfrm>
            <a:off x="457200" y="92075"/>
            <a:ext cx="8229600" cy="639762"/>
          </a:xfrm>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E238E4DE-A9F7-9B39-6E25-63DC14038A55}"/>
              </a:ext>
            </a:extLst>
          </p:cNvPr>
          <p:cNvSpPr>
            <a:spLocks noGrp="1"/>
          </p:cNvSpPr>
          <p:nvPr>
            <p:ph idx="1"/>
          </p:nvPr>
        </p:nvSpPr>
        <p:spPr>
          <a:xfrm>
            <a:off x="457200" y="990600"/>
            <a:ext cx="7562850" cy="5562600"/>
          </a:xfrm>
        </p:spPr>
        <p:txBody>
          <a:bodyPr>
            <a:normAutofit/>
          </a:bodyPr>
          <a:lstStyle/>
          <a:p>
            <a:r>
              <a:rPr lang="en-US" dirty="0"/>
              <a:t>Introduction of CCR</a:t>
            </a:r>
          </a:p>
          <a:p>
            <a:r>
              <a:rPr lang="en-US" dirty="0"/>
              <a:t>AI Hype vs Reality</a:t>
            </a:r>
          </a:p>
          <a:p>
            <a:r>
              <a:rPr lang="en-US" dirty="0"/>
              <a:t>AI and Employability</a:t>
            </a:r>
          </a:p>
          <a:p>
            <a:r>
              <a:rPr lang="en-US" dirty="0">
                <a:solidFill>
                  <a:srgbClr val="00B050"/>
                </a:solidFill>
              </a:rPr>
              <a:t>Consequences for Education</a:t>
            </a:r>
          </a:p>
          <a:p>
            <a:pPr marL="0" indent="0">
              <a:buNone/>
            </a:pPr>
            <a:endParaRPr lang="en-US" dirty="0"/>
          </a:p>
          <a:p>
            <a:endParaRPr lang="en-US" dirty="0"/>
          </a:p>
        </p:txBody>
      </p:sp>
    </p:spTree>
    <p:extLst>
      <p:ext uri="{BB962C8B-B14F-4D97-AF65-F5344CB8AC3E}">
        <p14:creationId xmlns:p14="http://schemas.microsoft.com/office/powerpoint/2010/main" val="1610156913"/>
      </p:ext>
    </p:extLst>
  </p:cSld>
  <p:clrMapOvr>
    <a:masterClrMapping/>
  </p:clrMapOvr>
  <p:transition spd="slow">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533400"/>
          </a:xfrm>
        </p:spPr>
        <p:txBody>
          <a:bodyPr>
            <a:normAutofit fontScale="90000"/>
          </a:bodyPr>
          <a:lstStyle/>
          <a:p>
            <a:r>
              <a:rPr lang="en-US" sz="3200" dirty="0"/>
              <a:t>The Race between Technology and Education</a:t>
            </a:r>
          </a:p>
        </p:txBody>
      </p:sp>
      <p:sp>
        <p:nvSpPr>
          <p:cNvPr id="4" name="Freeform 7"/>
          <p:cNvSpPr>
            <a:spLocks/>
          </p:cNvSpPr>
          <p:nvPr/>
        </p:nvSpPr>
        <p:spPr bwMode="auto">
          <a:xfrm>
            <a:off x="152400" y="4191000"/>
            <a:ext cx="3276600" cy="2209800"/>
          </a:xfrm>
          <a:custGeom>
            <a:avLst/>
            <a:gdLst/>
            <a:ahLst/>
            <a:cxnLst>
              <a:cxn ang="0">
                <a:pos x="0" y="1872"/>
              </a:cxn>
              <a:cxn ang="0">
                <a:pos x="1776" y="1824"/>
              </a:cxn>
              <a:cxn ang="0">
                <a:pos x="2256" y="1584"/>
              </a:cxn>
              <a:cxn ang="0">
                <a:pos x="2448" y="1008"/>
              </a:cxn>
              <a:cxn ang="0">
                <a:pos x="2496" y="624"/>
              </a:cxn>
              <a:cxn ang="0">
                <a:pos x="2640" y="288"/>
              </a:cxn>
              <a:cxn ang="0">
                <a:pos x="2832" y="144"/>
              </a:cxn>
              <a:cxn ang="0">
                <a:pos x="3216" y="48"/>
              </a:cxn>
              <a:cxn ang="0">
                <a:pos x="4416" y="0"/>
              </a:cxn>
            </a:cxnLst>
            <a:rect l="0" t="0" r="r" b="b"/>
            <a:pathLst>
              <a:path w="4416" h="1872">
                <a:moveTo>
                  <a:pt x="0" y="1872"/>
                </a:moveTo>
                <a:cubicBezTo>
                  <a:pt x="700" y="1872"/>
                  <a:pt x="1400" y="1872"/>
                  <a:pt x="1776" y="1824"/>
                </a:cubicBezTo>
                <a:cubicBezTo>
                  <a:pt x="2152" y="1776"/>
                  <a:pt x="2144" y="1720"/>
                  <a:pt x="2256" y="1584"/>
                </a:cubicBezTo>
                <a:cubicBezTo>
                  <a:pt x="2368" y="1448"/>
                  <a:pt x="2408" y="1168"/>
                  <a:pt x="2448" y="1008"/>
                </a:cubicBezTo>
                <a:cubicBezTo>
                  <a:pt x="2488" y="848"/>
                  <a:pt x="2464" y="744"/>
                  <a:pt x="2496" y="624"/>
                </a:cubicBezTo>
                <a:cubicBezTo>
                  <a:pt x="2528" y="504"/>
                  <a:pt x="2584" y="368"/>
                  <a:pt x="2640" y="288"/>
                </a:cubicBezTo>
                <a:cubicBezTo>
                  <a:pt x="2696" y="208"/>
                  <a:pt x="2736" y="184"/>
                  <a:pt x="2832" y="144"/>
                </a:cubicBezTo>
                <a:cubicBezTo>
                  <a:pt x="2928" y="104"/>
                  <a:pt x="2952" y="72"/>
                  <a:pt x="3216" y="48"/>
                </a:cubicBezTo>
                <a:cubicBezTo>
                  <a:pt x="3480" y="24"/>
                  <a:pt x="4072" y="0"/>
                  <a:pt x="4416" y="0"/>
                </a:cubicBezTo>
              </a:path>
            </a:pathLst>
          </a:custGeom>
          <a:noFill/>
          <a:ln w="38100">
            <a:solidFill>
              <a:schemeClr val="tx1"/>
            </a:solidFill>
            <a:round/>
            <a:headEnd/>
            <a:tailEnd/>
          </a:ln>
          <a:effectLst/>
        </p:spPr>
        <p:txBody>
          <a:bodyPr wrap="none" anchor="ctr"/>
          <a:lstStyle/>
          <a:p>
            <a:endParaRPr lang="en-US"/>
          </a:p>
        </p:txBody>
      </p:sp>
      <p:sp>
        <p:nvSpPr>
          <p:cNvPr id="5" name="TextBox 4"/>
          <p:cNvSpPr txBox="1"/>
          <p:nvPr/>
        </p:nvSpPr>
        <p:spPr>
          <a:xfrm>
            <a:off x="152400" y="800476"/>
            <a:ext cx="2286000" cy="646331"/>
          </a:xfrm>
          <a:prstGeom prst="rect">
            <a:avLst/>
          </a:prstGeom>
          <a:noFill/>
        </p:spPr>
        <p:txBody>
          <a:bodyPr wrap="square" rtlCol="0">
            <a:spAutoFit/>
          </a:bodyPr>
          <a:lstStyle/>
          <a:p>
            <a:r>
              <a:rPr lang="en-US" sz="1200" dirty="0"/>
              <a:t>Inspired by  “The race between technology and education”  </a:t>
            </a:r>
          </a:p>
          <a:p>
            <a:r>
              <a:rPr lang="en-US" sz="1200" dirty="0"/>
              <a:t>Pr. Goldin &amp; Katz  (Harvard) </a:t>
            </a:r>
          </a:p>
        </p:txBody>
      </p:sp>
      <p:sp>
        <p:nvSpPr>
          <p:cNvPr id="16" name="TextBox 15"/>
          <p:cNvSpPr txBox="1"/>
          <p:nvPr/>
        </p:nvSpPr>
        <p:spPr>
          <a:xfrm>
            <a:off x="533400" y="6477000"/>
            <a:ext cx="7086600" cy="400110"/>
          </a:xfrm>
          <a:prstGeom prst="rect">
            <a:avLst/>
          </a:prstGeom>
          <a:noFill/>
        </p:spPr>
        <p:txBody>
          <a:bodyPr wrap="square" rtlCol="0">
            <a:spAutoFit/>
          </a:bodyPr>
          <a:lstStyle/>
          <a:p>
            <a:r>
              <a:rPr lang="en-US" sz="2000" b="1" dirty="0">
                <a:solidFill>
                  <a:srgbClr val="0070C0"/>
                </a:solidFill>
              </a:rPr>
              <a:t>Industrial Revolution			</a:t>
            </a:r>
          </a:p>
        </p:txBody>
      </p:sp>
      <p:sp>
        <p:nvSpPr>
          <p:cNvPr id="15" name="TextBox 14"/>
          <p:cNvSpPr txBox="1"/>
          <p:nvPr/>
        </p:nvSpPr>
        <p:spPr>
          <a:xfrm>
            <a:off x="304800" y="5638800"/>
            <a:ext cx="1606722" cy="400110"/>
          </a:xfrm>
          <a:prstGeom prst="rect">
            <a:avLst/>
          </a:prstGeom>
          <a:noFill/>
        </p:spPr>
        <p:txBody>
          <a:bodyPr wrap="none" rtlCol="0">
            <a:spAutoFit/>
          </a:bodyPr>
          <a:lstStyle/>
          <a:p>
            <a:r>
              <a:rPr lang="en-US" sz="2000" b="1" dirty="0"/>
              <a:t>Technology</a:t>
            </a:r>
          </a:p>
        </p:txBody>
      </p:sp>
      <p:grpSp>
        <p:nvGrpSpPr>
          <p:cNvPr id="11" name="Group 27"/>
          <p:cNvGrpSpPr/>
          <p:nvPr/>
        </p:nvGrpSpPr>
        <p:grpSpPr>
          <a:xfrm>
            <a:off x="1219200" y="2895600"/>
            <a:ext cx="4191000" cy="3505200"/>
            <a:chOff x="1219200" y="2895600"/>
            <a:chExt cx="4191000" cy="3505200"/>
          </a:xfrm>
        </p:grpSpPr>
        <p:grpSp>
          <p:nvGrpSpPr>
            <p:cNvPr id="12" name="Group 20"/>
            <p:cNvGrpSpPr/>
            <p:nvPr/>
          </p:nvGrpSpPr>
          <p:grpSpPr>
            <a:xfrm>
              <a:off x="1219200" y="2895600"/>
              <a:ext cx="3200400" cy="3505200"/>
              <a:chOff x="1219200" y="2895600"/>
              <a:chExt cx="3200400" cy="3505200"/>
            </a:xfrm>
          </p:grpSpPr>
          <p:sp>
            <p:nvSpPr>
              <p:cNvPr id="7" name="Freeform 7"/>
              <p:cNvSpPr>
                <a:spLocks/>
              </p:cNvSpPr>
              <p:nvPr/>
            </p:nvSpPr>
            <p:spPr bwMode="auto">
              <a:xfrm>
                <a:off x="1219200" y="2895600"/>
                <a:ext cx="3200400" cy="3505200"/>
              </a:xfrm>
              <a:custGeom>
                <a:avLst/>
                <a:gdLst/>
                <a:ahLst/>
                <a:cxnLst>
                  <a:cxn ang="0">
                    <a:pos x="0" y="1872"/>
                  </a:cxn>
                  <a:cxn ang="0">
                    <a:pos x="1776" y="1824"/>
                  </a:cxn>
                  <a:cxn ang="0">
                    <a:pos x="2256" y="1584"/>
                  </a:cxn>
                  <a:cxn ang="0">
                    <a:pos x="2448" y="1008"/>
                  </a:cxn>
                  <a:cxn ang="0">
                    <a:pos x="2496" y="624"/>
                  </a:cxn>
                  <a:cxn ang="0">
                    <a:pos x="2640" y="288"/>
                  </a:cxn>
                  <a:cxn ang="0">
                    <a:pos x="2832" y="144"/>
                  </a:cxn>
                  <a:cxn ang="0">
                    <a:pos x="3216" y="48"/>
                  </a:cxn>
                  <a:cxn ang="0">
                    <a:pos x="4416" y="0"/>
                  </a:cxn>
                </a:cxnLst>
                <a:rect l="0" t="0" r="r" b="b"/>
                <a:pathLst>
                  <a:path w="4416" h="1872">
                    <a:moveTo>
                      <a:pt x="0" y="1872"/>
                    </a:moveTo>
                    <a:cubicBezTo>
                      <a:pt x="700" y="1872"/>
                      <a:pt x="1400" y="1872"/>
                      <a:pt x="1776" y="1824"/>
                    </a:cubicBezTo>
                    <a:cubicBezTo>
                      <a:pt x="2152" y="1776"/>
                      <a:pt x="2144" y="1720"/>
                      <a:pt x="2256" y="1584"/>
                    </a:cubicBezTo>
                    <a:cubicBezTo>
                      <a:pt x="2368" y="1448"/>
                      <a:pt x="2408" y="1168"/>
                      <a:pt x="2448" y="1008"/>
                    </a:cubicBezTo>
                    <a:cubicBezTo>
                      <a:pt x="2488" y="848"/>
                      <a:pt x="2464" y="744"/>
                      <a:pt x="2496" y="624"/>
                    </a:cubicBezTo>
                    <a:cubicBezTo>
                      <a:pt x="2528" y="504"/>
                      <a:pt x="2584" y="368"/>
                      <a:pt x="2640" y="288"/>
                    </a:cubicBezTo>
                    <a:cubicBezTo>
                      <a:pt x="2696" y="208"/>
                      <a:pt x="2736" y="184"/>
                      <a:pt x="2832" y="144"/>
                    </a:cubicBezTo>
                    <a:cubicBezTo>
                      <a:pt x="2928" y="104"/>
                      <a:pt x="2952" y="72"/>
                      <a:pt x="3216" y="48"/>
                    </a:cubicBezTo>
                    <a:cubicBezTo>
                      <a:pt x="3480" y="24"/>
                      <a:pt x="4072" y="0"/>
                      <a:pt x="4416" y="0"/>
                    </a:cubicBezTo>
                  </a:path>
                </a:pathLst>
              </a:custGeom>
              <a:noFill/>
              <a:ln w="38100">
                <a:solidFill>
                  <a:srgbClr val="FF9900"/>
                </a:solidFill>
                <a:round/>
                <a:headEnd/>
                <a:tailEnd/>
              </a:ln>
              <a:effectLst/>
            </p:spPr>
            <p:txBody>
              <a:bodyPr wrap="none" anchor="ctr"/>
              <a:lstStyle/>
              <a:p>
                <a:endParaRPr lang="en-US" sz="2000"/>
              </a:p>
            </p:txBody>
          </p:sp>
          <p:sp>
            <p:nvSpPr>
              <p:cNvPr id="17" name="TextBox 16"/>
              <p:cNvSpPr txBox="1"/>
              <p:nvPr/>
            </p:nvSpPr>
            <p:spPr>
              <a:xfrm>
                <a:off x="1676400" y="3429000"/>
                <a:ext cx="1425390" cy="400110"/>
              </a:xfrm>
              <a:prstGeom prst="rect">
                <a:avLst/>
              </a:prstGeom>
              <a:noFill/>
            </p:spPr>
            <p:txBody>
              <a:bodyPr wrap="none" rtlCol="0">
                <a:spAutoFit/>
              </a:bodyPr>
              <a:lstStyle/>
              <a:p>
                <a:r>
                  <a:rPr lang="en-US" sz="2000" b="1" dirty="0">
                    <a:solidFill>
                      <a:srgbClr val="FFC000"/>
                    </a:solidFill>
                  </a:rPr>
                  <a:t>Education</a:t>
                </a:r>
              </a:p>
            </p:txBody>
          </p:sp>
        </p:grpSp>
        <p:cxnSp>
          <p:nvCxnSpPr>
            <p:cNvPr id="23" name="Straight Connector 22"/>
            <p:cNvCxnSpPr/>
            <p:nvPr/>
          </p:nvCxnSpPr>
          <p:spPr>
            <a:xfrm>
              <a:off x="4419600" y="2895600"/>
              <a:ext cx="990600"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3276600" y="762000"/>
            <a:ext cx="4953000" cy="3995455"/>
            <a:chOff x="3276600" y="762000"/>
            <a:chExt cx="4953000" cy="3995455"/>
          </a:xfrm>
        </p:grpSpPr>
        <p:grpSp>
          <p:nvGrpSpPr>
            <p:cNvPr id="3" name="Group 11"/>
            <p:cNvGrpSpPr/>
            <p:nvPr/>
          </p:nvGrpSpPr>
          <p:grpSpPr>
            <a:xfrm>
              <a:off x="3276600" y="1676400"/>
              <a:ext cx="4572000" cy="2514600"/>
              <a:chOff x="3276600" y="1676400"/>
              <a:chExt cx="4572000" cy="2514600"/>
            </a:xfrm>
          </p:grpSpPr>
          <p:sp>
            <p:nvSpPr>
              <p:cNvPr id="6" name="Freeform 7"/>
              <p:cNvSpPr>
                <a:spLocks/>
              </p:cNvSpPr>
              <p:nvPr/>
            </p:nvSpPr>
            <p:spPr bwMode="auto">
              <a:xfrm>
                <a:off x="3276600" y="1752600"/>
                <a:ext cx="3276600" cy="2438400"/>
              </a:xfrm>
              <a:custGeom>
                <a:avLst/>
                <a:gdLst/>
                <a:ahLst/>
                <a:cxnLst>
                  <a:cxn ang="0">
                    <a:pos x="0" y="1872"/>
                  </a:cxn>
                  <a:cxn ang="0">
                    <a:pos x="1776" y="1824"/>
                  </a:cxn>
                  <a:cxn ang="0">
                    <a:pos x="2256" y="1584"/>
                  </a:cxn>
                  <a:cxn ang="0">
                    <a:pos x="2448" y="1008"/>
                  </a:cxn>
                  <a:cxn ang="0">
                    <a:pos x="2496" y="624"/>
                  </a:cxn>
                  <a:cxn ang="0">
                    <a:pos x="2640" y="288"/>
                  </a:cxn>
                  <a:cxn ang="0">
                    <a:pos x="2832" y="144"/>
                  </a:cxn>
                  <a:cxn ang="0">
                    <a:pos x="3216" y="48"/>
                  </a:cxn>
                  <a:cxn ang="0">
                    <a:pos x="4416" y="0"/>
                  </a:cxn>
                </a:cxnLst>
                <a:rect l="0" t="0" r="r" b="b"/>
                <a:pathLst>
                  <a:path w="4416" h="1872">
                    <a:moveTo>
                      <a:pt x="0" y="1872"/>
                    </a:moveTo>
                    <a:cubicBezTo>
                      <a:pt x="700" y="1872"/>
                      <a:pt x="1400" y="1872"/>
                      <a:pt x="1776" y="1824"/>
                    </a:cubicBezTo>
                    <a:cubicBezTo>
                      <a:pt x="2152" y="1776"/>
                      <a:pt x="2144" y="1720"/>
                      <a:pt x="2256" y="1584"/>
                    </a:cubicBezTo>
                    <a:cubicBezTo>
                      <a:pt x="2368" y="1448"/>
                      <a:pt x="2408" y="1168"/>
                      <a:pt x="2448" y="1008"/>
                    </a:cubicBezTo>
                    <a:cubicBezTo>
                      <a:pt x="2488" y="848"/>
                      <a:pt x="2464" y="744"/>
                      <a:pt x="2496" y="624"/>
                    </a:cubicBezTo>
                    <a:cubicBezTo>
                      <a:pt x="2528" y="504"/>
                      <a:pt x="2584" y="368"/>
                      <a:pt x="2640" y="288"/>
                    </a:cubicBezTo>
                    <a:cubicBezTo>
                      <a:pt x="2696" y="208"/>
                      <a:pt x="2736" y="184"/>
                      <a:pt x="2832" y="144"/>
                    </a:cubicBezTo>
                    <a:cubicBezTo>
                      <a:pt x="2928" y="104"/>
                      <a:pt x="2952" y="72"/>
                      <a:pt x="3216" y="48"/>
                    </a:cubicBezTo>
                    <a:cubicBezTo>
                      <a:pt x="3480" y="24"/>
                      <a:pt x="4072" y="0"/>
                      <a:pt x="4416" y="0"/>
                    </a:cubicBezTo>
                  </a:path>
                </a:pathLst>
              </a:custGeom>
              <a:noFill/>
              <a:ln w="38100">
                <a:solidFill>
                  <a:schemeClr val="tx1"/>
                </a:solidFill>
                <a:round/>
                <a:headEnd/>
                <a:tailEnd/>
              </a:ln>
              <a:effectLst/>
            </p:spPr>
            <p:txBody>
              <a:bodyPr wrap="none" anchor="ctr"/>
              <a:lstStyle/>
              <a:p>
                <a:endParaRPr lang="en-US"/>
              </a:p>
            </p:txBody>
          </p:sp>
          <p:cxnSp>
            <p:nvCxnSpPr>
              <p:cNvPr id="10" name="Straight Connector 9"/>
              <p:cNvCxnSpPr/>
              <p:nvPr/>
            </p:nvCxnSpPr>
            <p:spPr>
              <a:xfrm flipV="1">
                <a:off x="6477000" y="1676400"/>
                <a:ext cx="1371600" cy="7620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4267200" y="762000"/>
              <a:ext cx="3962400" cy="3995455"/>
              <a:chOff x="4267200" y="762000"/>
              <a:chExt cx="3962400" cy="3995455"/>
            </a:xfrm>
          </p:grpSpPr>
          <p:sp>
            <p:nvSpPr>
              <p:cNvPr id="8" name="Freeform 7"/>
              <p:cNvSpPr>
                <a:spLocks/>
              </p:cNvSpPr>
              <p:nvPr/>
            </p:nvSpPr>
            <p:spPr bwMode="auto">
              <a:xfrm>
                <a:off x="4267200" y="762000"/>
                <a:ext cx="3962400" cy="2133600"/>
              </a:xfrm>
              <a:custGeom>
                <a:avLst/>
                <a:gdLst/>
                <a:ahLst/>
                <a:cxnLst>
                  <a:cxn ang="0">
                    <a:pos x="0" y="1872"/>
                  </a:cxn>
                  <a:cxn ang="0">
                    <a:pos x="1776" y="1824"/>
                  </a:cxn>
                  <a:cxn ang="0">
                    <a:pos x="2256" y="1584"/>
                  </a:cxn>
                  <a:cxn ang="0">
                    <a:pos x="2448" y="1008"/>
                  </a:cxn>
                  <a:cxn ang="0">
                    <a:pos x="2496" y="624"/>
                  </a:cxn>
                  <a:cxn ang="0">
                    <a:pos x="2640" y="288"/>
                  </a:cxn>
                  <a:cxn ang="0">
                    <a:pos x="2832" y="144"/>
                  </a:cxn>
                  <a:cxn ang="0">
                    <a:pos x="3216" y="48"/>
                  </a:cxn>
                  <a:cxn ang="0">
                    <a:pos x="4416" y="0"/>
                  </a:cxn>
                </a:cxnLst>
                <a:rect l="0" t="0" r="r" b="b"/>
                <a:pathLst>
                  <a:path w="4416" h="1872">
                    <a:moveTo>
                      <a:pt x="0" y="1872"/>
                    </a:moveTo>
                    <a:cubicBezTo>
                      <a:pt x="700" y="1872"/>
                      <a:pt x="1400" y="1872"/>
                      <a:pt x="1776" y="1824"/>
                    </a:cubicBezTo>
                    <a:cubicBezTo>
                      <a:pt x="2152" y="1776"/>
                      <a:pt x="2144" y="1720"/>
                      <a:pt x="2256" y="1584"/>
                    </a:cubicBezTo>
                    <a:cubicBezTo>
                      <a:pt x="2368" y="1448"/>
                      <a:pt x="2408" y="1168"/>
                      <a:pt x="2448" y="1008"/>
                    </a:cubicBezTo>
                    <a:cubicBezTo>
                      <a:pt x="2488" y="848"/>
                      <a:pt x="2464" y="744"/>
                      <a:pt x="2496" y="624"/>
                    </a:cubicBezTo>
                    <a:cubicBezTo>
                      <a:pt x="2528" y="504"/>
                      <a:pt x="2584" y="368"/>
                      <a:pt x="2640" y="288"/>
                    </a:cubicBezTo>
                    <a:cubicBezTo>
                      <a:pt x="2696" y="208"/>
                      <a:pt x="2736" y="184"/>
                      <a:pt x="2832" y="144"/>
                    </a:cubicBezTo>
                    <a:cubicBezTo>
                      <a:pt x="2928" y="104"/>
                      <a:pt x="2952" y="72"/>
                      <a:pt x="3216" y="48"/>
                    </a:cubicBezTo>
                    <a:cubicBezTo>
                      <a:pt x="3480" y="24"/>
                      <a:pt x="4072" y="0"/>
                      <a:pt x="4416" y="0"/>
                    </a:cubicBezTo>
                  </a:path>
                </a:pathLst>
              </a:custGeom>
              <a:noFill/>
              <a:ln w="38100">
                <a:solidFill>
                  <a:srgbClr val="FF9900"/>
                </a:solidFill>
                <a:prstDash val="dash"/>
                <a:round/>
                <a:headEnd/>
                <a:tailEnd/>
              </a:ln>
              <a:effectLst/>
            </p:spPr>
            <p:txBody>
              <a:bodyPr wrap="none" anchor="ctr"/>
              <a:lstStyle/>
              <a:p>
                <a:endParaRPr lang="en-US"/>
              </a:p>
            </p:txBody>
          </p:sp>
          <p:sp>
            <p:nvSpPr>
              <p:cNvPr id="13" name="Rectangle 12"/>
              <p:cNvSpPr/>
              <p:nvPr/>
            </p:nvSpPr>
            <p:spPr>
              <a:xfrm>
                <a:off x="4294909" y="4234235"/>
                <a:ext cx="3314700" cy="523220"/>
              </a:xfrm>
              <a:prstGeom prst="rect">
                <a:avLst/>
              </a:prstGeom>
            </p:spPr>
            <p:txBody>
              <a:bodyPr wrap="square">
                <a:spAutoFit/>
              </a:bodyPr>
              <a:lstStyle/>
              <a:p>
                <a:pPr lvl="0"/>
                <a:r>
                  <a:rPr lang="en-US" sz="2800" b="1" dirty="0">
                    <a:solidFill>
                      <a:srgbClr val="FF0000"/>
                    </a:solidFill>
                  </a:rPr>
                  <a:t>Digital Revolution</a:t>
                </a:r>
              </a:p>
            </p:txBody>
          </p:sp>
        </p:grpSp>
      </p:grpSp>
      <p:sp>
        <p:nvSpPr>
          <p:cNvPr id="14" name="TextBox 13">
            <a:extLst>
              <a:ext uri="{FF2B5EF4-FFF2-40B4-BE49-F238E27FC236}">
                <a16:creationId xmlns:a16="http://schemas.microsoft.com/office/drawing/2014/main" id="{382E95F3-16E0-4B26-8520-A23E6C4885A8}"/>
              </a:ext>
            </a:extLst>
          </p:cNvPr>
          <p:cNvSpPr txBox="1"/>
          <p:nvPr/>
        </p:nvSpPr>
        <p:spPr>
          <a:xfrm>
            <a:off x="2961508" y="5085090"/>
            <a:ext cx="2866490" cy="523220"/>
          </a:xfrm>
          <a:prstGeom prst="rect">
            <a:avLst/>
          </a:prstGeom>
          <a:noFill/>
        </p:spPr>
        <p:txBody>
          <a:bodyPr wrap="none" rtlCol="0">
            <a:spAutoFit/>
          </a:bodyPr>
          <a:lstStyle/>
          <a:p>
            <a:r>
              <a:rPr lang="en-US" sz="2800" dirty="0">
                <a:solidFill>
                  <a:srgbClr val="00B050"/>
                </a:solidFill>
                <a:sym typeface="Wingdings" panose="05000000000000000000" pitchFamily="2" charset="2"/>
              </a:rPr>
              <a:t></a:t>
            </a:r>
            <a:r>
              <a:rPr lang="en-US" sz="2800" dirty="0">
                <a:solidFill>
                  <a:srgbClr val="00B050"/>
                </a:solidFill>
              </a:rPr>
              <a:t> Mass Schooling</a:t>
            </a:r>
          </a:p>
        </p:txBody>
      </p:sp>
      <p:sp>
        <p:nvSpPr>
          <p:cNvPr id="24" name="TextBox 23">
            <a:extLst>
              <a:ext uri="{FF2B5EF4-FFF2-40B4-BE49-F238E27FC236}">
                <a16:creationId xmlns:a16="http://schemas.microsoft.com/office/drawing/2014/main" id="{E429B7A7-895B-407F-876B-23D2374C5B20}"/>
              </a:ext>
            </a:extLst>
          </p:cNvPr>
          <p:cNvSpPr txBox="1"/>
          <p:nvPr/>
        </p:nvSpPr>
        <p:spPr>
          <a:xfrm>
            <a:off x="5126424" y="2045831"/>
            <a:ext cx="3626185" cy="1815882"/>
          </a:xfrm>
          <a:prstGeom prst="rect">
            <a:avLst/>
          </a:prstGeom>
          <a:noFill/>
        </p:spPr>
        <p:txBody>
          <a:bodyPr wrap="none" rtlCol="0">
            <a:spAutoFit/>
          </a:bodyPr>
          <a:lstStyle/>
          <a:p>
            <a:pPr marL="457200" indent="-457200">
              <a:buFont typeface="Wingdings" panose="05000000000000000000" pitchFamily="2" charset="2"/>
              <a:buChar char="à"/>
            </a:pPr>
            <a:r>
              <a:rPr lang="en-US" sz="2800" dirty="0">
                <a:solidFill>
                  <a:srgbClr val="00B050"/>
                </a:solidFill>
              </a:rPr>
              <a:t>Mass </a:t>
            </a:r>
            <a:r>
              <a:rPr lang="en-US" sz="2800" i="1" dirty="0">
                <a:solidFill>
                  <a:srgbClr val="00B050"/>
                </a:solidFill>
              </a:rPr>
              <a:t>Sophistication</a:t>
            </a:r>
          </a:p>
          <a:p>
            <a:pPr marL="914400" lvl="1" indent="-457200">
              <a:buFont typeface="Arial" panose="020B0604020202020204" pitchFamily="34" charset="0"/>
              <a:buChar char="•"/>
            </a:pPr>
            <a:r>
              <a:rPr lang="en-US" sz="2800" dirty="0">
                <a:solidFill>
                  <a:srgbClr val="00B050"/>
                </a:solidFill>
              </a:rPr>
              <a:t>What-Curriculum</a:t>
            </a:r>
          </a:p>
          <a:p>
            <a:pPr marL="914400" lvl="1" indent="-457200">
              <a:buFont typeface="Arial" panose="020B0604020202020204" pitchFamily="34" charset="0"/>
              <a:buChar char="•"/>
            </a:pPr>
            <a:r>
              <a:rPr lang="en-US" sz="2800" dirty="0">
                <a:solidFill>
                  <a:srgbClr val="00B050"/>
                </a:solidFill>
              </a:rPr>
              <a:t>How-Teachers</a:t>
            </a:r>
          </a:p>
          <a:p>
            <a:pPr marL="914400" lvl="1" indent="-457200">
              <a:buFont typeface="Arial" panose="020B0604020202020204" pitchFamily="34" charset="0"/>
              <a:buChar char="•"/>
            </a:pPr>
            <a:r>
              <a:rPr lang="en-US" sz="2800" dirty="0">
                <a:solidFill>
                  <a:srgbClr val="00B050"/>
                </a:solidFill>
              </a:rPr>
              <a:t>How-Students</a:t>
            </a:r>
          </a:p>
        </p:txBody>
      </p:sp>
    </p:spTree>
    <p:extLst>
      <p:ext uri="{BB962C8B-B14F-4D97-AF65-F5344CB8AC3E}">
        <p14:creationId xmlns:p14="http://schemas.microsoft.com/office/powerpoint/2010/main" val="1784519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0F0B55-B4D1-7624-A0B9-96AA80B8678B}"/>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0436" y="860819"/>
            <a:ext cx="9144000" cy="5143500"/>
          </a:xfrm>
          <a:prstGeom prst="rect">
            <a:avLst/>
          </a:prstGeom>
        </p:spPr>
      </p:pic>
      <p:sp>
        <p:nvSpPr>
          <p:cNvPr id="4" name="TextBox 3">
            <a:extLst>
              <a:ext uri="{FF2B5EF4-FFF2-40B4-BE49-F238E27FC236}">
                <a16:creationId xmlns:a16="http://schemas.microsoft.com/office/drawing/2014/main" id="{32052347-5F92-A13A-12C4-52BAB7276E56}"/>
              </a:ext>
            </a:extLst>
          </p:cNvPr>
          <p:cNvSpPr txBox="1"/>
          <p:nvPr/>
        </p:nvSpPr>
        <p:spPr>
          <a:xfrm>
            <a:off x="355925" y="1152404"/>
            <a:ext cx="4227653" cy="1864613"/>
          </a:xfrm>
          <a:prstGeom prst="rect">
            <a:avLst/>
          </a:prstGeom>
          <a:noFill/>
        </p:spPr>
        <p:txBody>
          <a:bodyPr wrap="square" lIns="68580" tIns="34290" rIns="68580" bIns="34290" rtlCol="0" anchor="t">
            <a:spAutoFit/>
          </a:bodyPr>
          <a:lstStyle/>
          <a:p>
            <a:pPr>
              <a:lnSpc>
                <a:spcPts val="7035"/>
              </a:lnSpc>
            </a:pPr>
            <a:r>
              <a:rPr lang="en-US" sz="6675" b="1" kern="1100">
                <a:solidFill>
                  <a:srgbClr val="E37B3C"/>
                </a:solidFill>
                <a:latin typeface="Roboto Black"/>
                <a:ea typeface="Roboto Black"/>
                <a:cs typeface="Roboto Black"/>
              </a:rPr>
              <a:t>Passport</a:t>
            </a:r>
            <a:endParaRPr lang="en-US" sz="6675" b="1" kern="1100">
              <a:solidFill>
                <a:srgbClr val="E37B3C"/>
              </a:solidFill>
              <a:latin typeface="Roboto Black" panose="02000000000000000000" pitchFamily="2" charset="0"/>
              <a:ea typeface="Roboto Black" panose="02000000000000000000" pitchFamily="2" charset="0"/>
            </a:endParaRPr>
          </a:p>
          <a:p>
            <a:pPr>
              <a:lnSpc>
                <a:spcPts val="7035"/>
              </a:lnSpc>
            </a:pPr>
            <a:r>
              <a:rPr lang="en-US" sz="6675" b="1" kern="700" spc="-150">
                <a:solidFill>
                  <a:srgbClr val="E37B3C"/>
                </a:solidFill>
                <a:latin typeface="Roboto Black" panose="02000000000000000000" pitchFamily="2" charset="0"/>
                <a:ea typeface="Roboto Black" panose="02000000000000000000" pitchFamily="2" charset="0"/>
              </a:rPr>
              <a:t>to Thrive</a:t>
            </a:r>
          </a:p>
        </p:txBody>
      </p:sp>
    </p:spTree>
    <p:extLst>
      <p:ext uri="{BB962C8B-B14F-4D97-AF65-F5344CB8AC3E}">
        <p14:creationId xmlns:p14="http://schemas.microsoft.com/office/powerpoint/2010/main" val="22054675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738"/>
            <a:ext cx="8229600" cy="639762"/>
          </a:xfrm>
        </p:spPr>
        <p:txBody>
          <a:bodyPr>
            <a:normAutofit fontScale="90000"/>
          </a:bodyPr>
          <a:lstStyle/>
          <a:p>
            <a:r>
              <a:rPr lang="en-US" dirty="0"/>
              <a:t>21st Century </a:t>
            </a:r>
            <a:r>
              <a:rPr lang="en-US" dirty="0">
                <a:sym typeface="Wingdings" panose="05000000000000000000" pitchFamily="2" charset="2"/>
              </a:rPr>
              <a:t> </a:t>
            </a:r>
            <a:r>
              <a:rPr lang="en-US" dirty="0"/>
              <a:t>Versatility</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76400" y="1152236"/>
            <a:ext cx="5499026" cy="5499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3475246"/>
      </p:ext>
    </p:extLst>
  </p:cSld>
  <p:clrMapOvr>
    <a:masterClrMapping/>
  </p:clrMapOvr>
  <p:transition spd="slow">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49" y="152400"/>
            <a:ext cx="8229600" cy="639762"/>
          </a:xfrm>
        </p:spPr>
        <p:txBody>
          <a:bodyPr>
            <a:noAutofit/>
          </a:bodyPr>
          <a:lstStyle/>
          <a:p>
            <a:r>
              <a:rPr lang="en-US" sz="3600" dirty="0"/>
              <a:t>Polymathic Humans Needed</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387490" y="1166018"/>
            <a:ext cx="4082517" cy="4525963"/>
          </a:xfrm>
        </p:spPr>
      </p:pic>
      <p:sp>
        <p:nvSpPr>
          <p:cNvPr id="3" name="TextBox 2">
            <a:extLst>
              <a:ext uri="{FF2B5EF4-FFF2-40B4-BE49-F238E27FC236}">
                <a16:creationId xmlns:a16="http://schemas.microsoft.com/office/drawing/2014/main" id="{49F65119-9AC5-5DDD-9582-29D9A725A09C}"/>
              </a:ext>
            </a:extLst>
          </p:cNvPr>
          <p:cNvSpPr txBox="1"/>
          <p:nvPr/>
        </p:nvSpPr>
        <p:spPr>
          <a:xfrm>
            <a:off x="95839" y="6211669"/>
            <a:ext cx="9067800" cy="646331"/>
          </a:xfrm>
          <a:prstGeom prst="rect">
            <a:avLst/>
          </a:prstGeom>
          <a:noFill/>
        </p:spPr>
        <p:txBody>
          <a:bodyPr wrap="square">
            <a:spAutoFit/>
          </a:bodyPr>
          <a:lstStyle/>
          <a:p>
            <a:r>
              <a:rPr lang="en-US" dirty="0"/>
              <a:t>Source: Jim Spohrer, IBM, and </a:t>
            </a:r>
            <a:r>
              <a:rPr lang="en-US" dirty="0">
                <a:hlinkClick r:id="rId3"/>
              </a:rPr>
              <a:t>https://www.bbc.com/future/article/20221028-why-theres-more-to-being-smart-than-intelligence</a:t>
            </a:r>
            <a:r>
              <a:rPr lang="en-US" dirty="0"/>
              <a:t> </a:t>
            </a:r>
          </a:p>
        </p:txBody>
      </p:sp>
    </p:spTree>
    <p:extLst>
      <p:ext uri="{BB962C8B-B14F-4D97-AF65-F5344CB8AC3E}">
        <p14:creationId xmlns:p14="http://schemas.microsoft.com/office/powerpoint/2010/main" val="1627745685"/>
      </p:ext>
    </p:extLst>
  </p:cSld>
  <p:clrMapOvr>
    <a:masterClrMapping/>
  </p:clrMapOvr>
  <p:transition spd="slow">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dirty="0"/>
              <a:t>Cognitive Domain and Algorithms</a:t>
            </a:r>
          </a:p>
        </p:txBody>
      </p:sp>
      <p:sp>
        <p:nvSpPr>
          <p:cNvPr id="5" name="TextBox 4"/>
          <p:cNvSpPr txBox="1"/>
          <p:nvPr/>
        </p:nvSpPr>
        <p:spPr>
          <a:xfrm>
            <a:off x="457200" y="6474813"/>
            <a:ext cx="25288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Bloom/Anderson</a:t>
            </a: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3617845" y="5655300"/>
            <a:ext cx="1557573" cy="569113"/>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210054" y="5655299"/>
            <a:ext cx="1903147" cy="569113"/>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651107" y="4243060"/>
            <a:ext cx="1377282" cy="590264"/>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651107" y="4915329"/>
            <a:ext cx="722171" cy="704117"/>
          </a:xfrm>
          <a:prstGeom prst="rect">
            <a:avLst/>
          </a:prstGeom>
        </p:spPr>
      </p:pic>
      <p:pic>
        <p:nvPicPr>
          <p:cNvPr id="12" name="Picture 11"/>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3561329" y="2631570"/>
            <a:ext cx="2954263" cy="565728"/>
          </a:xfrm>
          <a:prstGeom prst="rect">
            <a:avLst/>
          </a:prstGeom>
        </p:spPr>
      </p:pic>
      <p:pic>
        <p:nvPicPr>
          <p:cNvPr id="14" name="Picture 13"/>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3616614" y="3510983"/>
            <a:ext cx="2992639" cy="598528"/>
          </a:xfrm>
          <a:prstGeom prst="rect">
            <a:avLst/>
          </a:prstGeom>
        </p:spPr>
      </p:pic>
      <p:pic>
        <p:nvPicPr>
          <p:cNvPr id="17" name="Picture 16"/>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080282" y="4185157"/>
            <a:ext cx="912410" cy="625653"/>
          </a:xfrm>
          <a:prstGeom prst="rect">
            <a:avLst/>
          </a:prstGeom>
        </p:spPr>
      </p:pic>
      <p:pic>
        <p:nvPicPr>
          <p:cNvPr id="19" name="Picture 18"/>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4399948" y="4908971"/>
            <a:ext cx="2632099" cy="700839"/>
          </a:xfrm>
          <a:prstGeom prst="rect">
            <a:avLst/>
          </a:prstGeom>
        </p:spPr>
      </p:pic>
      <p:graphicFrame>
        <p:nvGraphicFramePr>
          <p:cNvPr id="20" name="Table 19"/>
          <p:cNvGraphicFramePr>
            <a:graphicFrameLocks noGrp="1"/>
          </p:cNvGraphicFramePr>
          <p:nvPr/>
        </p:nvGraphicFramePr>
        <p:xfrm>
          <a:off x="381000" y="1003906"/>
          <a:ext cx="3048000" cy="5271383"/>
        </p:xfrm>
        <a:graphic>
          <a:graphicData uri="http://schemas.openxmlformats.org/drawingml/2006/table">
            <a:tbl>
              <a:tblPr bandRow="1">
                <a:tableStyleId>{5940675A-B579-460E-94D1-54222C63F5DA}</a:tableStyleId>
              </a:tblPr>
              <a:tblGrid>
                <a:gridCol w="3048000">
                  <a:extLst>
                    <a:ext uri="{9D8B030D-6E8A-4147-A177-3AD203B41FA5}">
                      <a16:colId xmlns:a16="http://schemas.microsoft.com/office/drawing/2014/main" val="4009037824"/>
                    </a:ext>
                  </a:extLst>
                </a:gridCol>
              </a:tblGrid>
              <a:tr h="744985">
                <a:tc>
                  <a:txBody>
                    <a:bodyPr/>
                    <a:lstStyle/>
                    <a:p>
                      <a:pPr algn="ctr">
                        <a:lnSpc>
                          <a:spcPct val="150000"/>
                        </a:lnSpc>
                      </a:pPr>
                      <a:r>
                        <a:rPr lang="en-US" sz="2800" dirty="0">
                          <a:solidFill>
                            <a:srgbClr val="00B050"/>
                          </a:solidFill>
                        </a:rPr>
                        <a:t>CREATING</a:t>
                      </a:r>
                    </a:p>
                    <a:p>
                      <a:pPr algn="ctr">
                        <a:lnSpc>
                          <a:spcPct val="150000"/>
                        </a:lnSpc>
                      </a:pPr>
                      <a:r>
                        <a:rPr lang="en-US" sz="2800" dirty="0">
                          <a:solidFill>
                            <a:srgbClr val="00B050"/>
                          </a:solidFill>
                        </a:rPr>
                        <a:t>Synthesizing</a:t>
                      </a:r>
                    </a:p>
                  </a:txBody>
                  <a:tcPr/>
                </a:tc>
                <a:extLst>
                  <a:ext uri="{0D108BD9-81ED-4DB2-BD59-A6C34878D82A}">
                    <a16:rowId xmlns:a16="http://schemas.microsoft.com/office/drawing/2014/main" val="531437610"/>
                  </a:ext>
                </a:extLst>
              </a:tr>
              <a:tr h="744985">
                <a:tc>
                  <a:txBody>
                    <a:bodyPr/>
                    <a:lstStyle/>
                    <a:p>
                      <a:pPr algn="ctr">
                        <a:lnSpc>
                          <a:spcPct val="150000"/>
                        </a:lnSpc>
                      </a:pPr>
                      <a:r>
                        <a:rPr lang="en-US" sz="2800" dirty="0">
                          <a:solidFill>
                            <a:srgbClr val="00B050"/>
                          </a:solidFill>
                        </a:rPr>
                        <a:t>EVALUATING</a:t>
                      </a:r>
                    </a:p>
                  </a:txBody>
                  <a:tcPr/>
                </a:tc>
                <a:extLst>
                  <a:ext uri="{0D108BD9-81ED-4DB2-BD59-A6C34878D82A}">
                    <a16:rowId xmlns:a16="http://schemas.microsoft.com/office/drawing/2014/main" val="3462903608"/>
                  </a:ext>
                </a:extLst>
              </a:tr>
              <a:tr h="986010">
                <a:tc>
                  <a:txBody>
                    <a:bodyPr/>
                    <a:lstStyle/>
                    <a:p>
                      <a:pPr algn="ctr">
                        <a:lnSpc>
                          <a:spcPct val="150000"/>
                        </a:lnSpc>
                      </a:pPr>
                      <a:r>
                        <a:rPr lang="en-US" sz="2800" dirty="0">
                          <a:solidFill>
                            <a:srgbClr val="00B050"/>
                          </a:solidFill>
                        </a:rPr>
                        <a:t>ANALYZING</a:t>
                      </a:r>
                    </a:p>
                  </a:txBody>
                  <a:tcPr/>
                </a:tc>
                <a:extLst>
                  <a:ext uri="{0D108BD9-81ED-4DB2-BD59-A6C34878D82A}">
                    <a16:rowId xmlns:a16="http://schemas.microsoft.com/office/drawing/2014/main" val="3486668210"/>
                  </a:ext>
                </a:extLst>
              </a:tr>
              <a:tr h="744985">
                <a:tc>
                  <a:txBody>
                    <a:bodyPr/>
                    <a:lstStyle/>
                    <a:p>
                      <a:pPr algn="ctr">
                        <a:lnSpc>
                          <a:spcPct val="150000"/>
                        </a:lnSpc>
                      </a:pPr>
                      <a:r>
                        <a:rPr lang="en-US" sz="2800" dirty="0">
                          <a:solidFill>
                            <a:srgbClr val="00B050"/>
                          </a:solidFill>
                        </a:rPr>
                        <a:t>APPLYING</a:t>
                      </a:r>
                    </a:p>
                  </a:txBody>
                  <a:tcPr/>
                </a:tc>
                <a:extLst>
                  <a:ext uri="{0D108BD9-81ED-4DB2-BD59-A6C34878D82A}">
                    <a16:rowId xmlns:a16="http://schemas.microsoft.com/office/drawing/2014/main" val="3474570439"/>
                  </a:ext>
                </a:extLst>
              </a:tr>
              <a:tr h="744985">
                <a:tc>
                  <a:txBody>
                    <a:bodyPr/>
                    <a:lstStyle/>
                    <a:p>
                      <a:pPr algn="ctr">
                        <a:lnSpc>
                          <a:spcPct val="150000"/>
                        </a:lnSpc>
                      </a:pPr>
                      <a:r>
                        <a:rPr lang="en-US" sz="2800" dirty="0">
                          <a:solidFill>
                            <a:srgbClr val="00B050"/>
                          </a:solidFill>
                        </a:rPr>
                        <a:t>UNDERSTANDING</a:t>
                      </a:r>
                    </a:p>
                  </a:txBody>
                  <a:tcPr/>
                </a:tc>
                <a:extLst>
                  <a:ext uri="{0D108BD9-81ED-4DB2-BD59-A6C34878D82A}">
                    <a16:rowId xmlns:a16="http://schemas.microsoft.com/office/drawing/2014/main" val="1443813025"/>
                  </a:ext>
                </a:extLst>
              </a:tr>
              <a:tr h="744985">
                <a:tc>
                  <a:txBody>
                    <a:bodyPr/>
                    <a:lstStyle/>
                    <a:p>
                      <a:pPr algn="ctr">
                        <a:lnSpc>
                          <a:spcPct val="150000"/>
                        </a:lnSpc>
                      </a:pPr>
                      <a:r>
                        <a:rPr lang="en-US" sz="2800" dirty="0">
                          <a:solidFill>
                            <a:srgbClr val="00B050"/>
                          </a:solidFill>
                        </a:rPr>
                        <a:t>REMEMBERING</a:t>
                      </a:r>
                    </a:p>
                  </a:txBody>
                  <a:tcPr/>
                </a:tc>
                <a:extLst>
                  <a:ext uri="{0D108BD9-81ED-4DB2-BD59-A6C34878D82A}">
                    <a16:rowId xmlns:a16="http://schemas.microsoft.com/office/drawing/2014/main" val="874289518"/>
                  </a:ext>
                </a:extLst>
              </a:tr>
            </a:tbl>
          </a:graphicData>
        </a:graphic>
      </p:graphicFrame>
      <p:pic>
        <p:nvPicPr>
          <p:cNvPr id="4" name="Picture 3">
            <a:extLst>
              <a:ext uri="{FF2B5EF4-FFF2-40B4-BE49-F238E27FC236}">
                <a16:creationId xmlns:a16="http://schemas.microsoft.com/office/drawing/2014/main" id="{07242A75-0E3F-CB3C-8B73-D287C58E86C3}"/>
              </a:ext>
            </a:extLst>
          </p:cNvPr>
          <p:cNvPicPr>
            <a:picLocks noChangeAspect="1"/>
          </p:cNvPicPr>
          <p:nvPr/>
        </p:nvPicPr>
        <p:blipFill>
          <a:blip r:embed="rId10"/>
          <a:stretch>
            <a:fillRect/>
          </a:stretch>
        </p:blipFill>
        <p:spPr>
          <a:xfrm>
            <a:off x="3674387" y="999452"/>
            <a:ext cx="2593679" cy="714585"/>
          </a:xfrm>
          <a:prstGeom prst="rect">
            <a:avLst/>
          </a:prstGeom>
        </p:spPr>
      </p:pic>
      <p:pic>
        <p:nvPicPr>
          <p:cNvPr id="9" name="Picture 8">
            <a:extLst>
              <a:ext uri="{FF2B5EF4-FFF2-40B4-BE49-F238E27FC236}">
                <a16:creationId xmlns:a16="http://schemas.microsoft.com/office/drawing/2014/main" id="{F623A712-1A6E-1555-3F6D-762751937B1C}"/>
              </a:ext>
            </a:extLst>
          </p:cNvPr>
          <p:cNvPicPr>
            <a:picLocks noChangeAspect="1"/>
          </p:cNvPicPr>
          <p:nvPr/>
        </p:nvPicPr>
        <p:blipFill rotWithShape="1">
          <a:blip r:embed="rId11"/>
          <a:srcRect l="17644" t="35076" r="18479" b="38225"/>
          <a:stretch/>
        </p:blipFill>
        <p:spPr>
          <a:xfrm>
            <a:off x="3680901" y="1834578"/>
            <a:ext cx="2723428" cy="598528"/>
          </a:xfrm>
          <a:prstGeom prst="rect">
            <a:avLst/>
          </a:prstGeom>
        </p:spPr>
      </p:pic>
      <p:pic>
        <p:nvPicPr>
          <p:cNvPr id="16" name="Picture 15">
            <a:extLst>
              <a:ext uri="{FF2B5EF4-FFF2-40B4-BE49-F238E27FC236}">
                <a16:creationId xmlns:a16="http://schemas.microsoft.com/office/drawing/2014/main" id="{D138ABEB-D19E-6A61-875F-0A09A458C3E9}"/>
              </a:ext>
            </a:extLst>
          </p:cNvPr>
          <p:cNvPicPr>
            <a:picLocks noChangeAspect="1"/>
          </p:cNvPicPr>
          <p:nvPr/>
        </p:nvPicPr>
        <p:blipFill>
          <a:blip r:embed="rId12"/>
          <a:stretch>
            <a:fillRect/>
          </a:stretch>
        </p:blipFill>
        <p:spPr>
          <a:xfrm>
            <a:off x="6634999" y="1829572"/>
            <a:ext cx="1730347" cy="644001"/>
          </a:xfrm>
          <a:prstGeom prst="rect">
            <a:avLst/>
          </a:prstGeom>
        </p:spPr>
      </p:pic>
      <p:pic>
        <p:nvPicPr>
          <p:cNvPr id="3" name="Picture 2">
            <a:extLst>
              <a:ext uri="{FF2B5EF4-FFF2-40B4-BE49-F238E27FC236}">
                <a16:creationId xmlns:a16="http://schemas.microsoft.com/office/drawing/2014/main" id="{2B8535CB-737B-C3E5-6EE8-39BA6AA19B49}"/>
              </a:ext>
            </a:extLst>
          </p:cNvPr>
          <p:cNvPicPr>
            <a:picLocks noChangeAspect="1"/>
          </p:cNvPicPr>
          <p:nvPr/>
        </p:nvPicPr>
        <p:blipFill rotWithShape="1">
          <a:blip r:embed="rId13"/>
          <a:srcRect l="9031" t="25258" r="6758" b="25257"/>
          <a:stretch/>
        </p:blipFill>
        <p:spPr>
          <a:xfrm>
            <a:off x="6609253" y="779971"/>
            <a:ext cx="2077471" cy="914401"/>
          </a:xfrm>
          <a:prstGeom prst="rect">
            <a:avLst/>
          </a:prstGeom>
        </p:spPr>
      </p:pic>
    </p:spTree>
    <p:extLst>
      <p:ext uri="{BB962C8B-B14F-4D97-AF65-F5344CB8AC3E}">
        <p14:creationId xmlns:p14="http://schemas.microsoft.com/office/powerpoint/2010/main" val="811865228"/>
      </p:ext>
    </p:extLst>
  </p:cSld>
  <p:clrMapOvr>
    <a:masterClrMapping/>
  </p:clrMapOvr>
  <p:transition spd="slow">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45" y="152400"/>
            <a:ext cx="9030855" cy="639762"/>
          </a:xfrm>
        </p:spPr>
        <p:txBody>
          <a:bodyPr>
            <a:normAutofit fontScale="90000"/>
          </a:bodyPr>
          <a:lstStyle/>
          <a:p>
            <a:r>
              <a:rPr lang="en-US" dirty="0"/>
              <a:t>Affective Domain and Algorithms</a:t>
            </a:r>
          </a:p>
        </p:txBody>
      </p:sp>
      <p:sp>
        <p:nvSpPr>
          <p:cNvPr id="5" name="TextBox 4"/>
          <p:cNvSpPr txBox="1"/>
          <p:nvPr/>
        </p:nvSpPr>
        <p:spPr>
          <a:xfrm>
            <a:off x="287982" y="6172200"/>
            <a:ext cx="32849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Krathwohl</a:t>
            </a:r>
            <a:r>
              <a:rPr kumimoji="0" lang="en-US" sz="1800" b="0" i="0" u="none" strike="noStrike" kern="1200" cap="none" spc="0" normalizeH="0" baseline="0" noProof="0" dirty="0">
                <a:ln>
                  <a:noFill/>
                </a:ln>
                <a:solidFill>
                  <a:prstClr val="black"/>
                </a:solidFill>
                <a:effectLst/>
                <a:uLnTx/>
                <a:uFillTx/>
                <a:latin typeface="Calibri"/>
                <a:ea typeface="+mn-ea"/>
                <a:cs typeface="+mn-cs"/>
              </a:rPr>
              <a:t>, Bloom,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Masia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8" name="Table 7"/>
          <p:cNvGraphicFramePr>
            <a:graphicFrameLocks noGrp="1"/>
          </p:cNvGraphicFramePr>
          <p:nvPr/>
        </p:nvGraphicFramePr>
        <p:xfrm>
          <a:off x="406451" y="990600"/>
          <a:ext cx="3048000" cy="5181600"/>
        </p:xfrm>
        <a:graphic>
          <a:graphicData uri="http://schemas.openxmlformats.org/drawingml/2006/table">
            <a:tbl>
              <a:tblPr bandRow="1">
                <a:tableStyleId>{5940675A-B579-460E-94D1-54222C63F5DA}</a:tableStyleId>
              </a:tblPr>
              <a:tblGrid>
                <a:gridCol w="3048000">
                  <a:extLst>
                    <a:ext uri="{9D8B030D-6E8A-4147-A177-3AD203B41FA5}">
                      <a16:colId xmlns:a16="http://schemas.microsoft.com/office/drawing/2014/main" val="4009037824"/>
                    </a:ext>
                  </a:extLst>
                </a:gridCol>
              </a:tblGrid>
              <a:tr h="1036320">
                <a:tc>
                  <a:txBody>
                    <a:bodyPr/>
                    <a:lstStyle/>
                    <a:p>
                      <a:pPr algn="ctr">
                        <a:lnSpc>
                          <a:spcPct val="150000"/>
                        </a:lnSpc>
                      </a:pPr>
                      <a:r>
                        <a:rPr lang="en-US" sz="2800" dirty="0"/>
                        <a:t>INTERNALIZING</a:t>
                      </a:r>
                    </a:p>
                  </a:txBody>
                  <a:tcPr/>
                </a:tc>
                <a:extLst>
                  <a:ext uri="{0D108BD9-81ED-4DB2-BD59-A6C34878D82A}">
                    <a16:rowId xmlns:a16="http://schemas.microsoft.com/office/drawing/2014/main" val="3486668210"/>
                  </a:ext>
                </a:extLst>
              </a:tr>
              <a:tr h="1036320">
                <a:tc>
                  <a:txBody>
                    <a:bodyPr/>
                    <a:lstStyle/>
                    <a:p>
                      <a:pPr algn="ctr">
                        <a:lnSpc>
                          <a:spcPct val="150000"/>
                        </a:lnSpc>
                      </a:pPr>
                      <a:r>
                        <a:rPr lang="en-US" sz="2800" dirty="0">
                          <a:solidFill>
                            <a:srgbClr val="00B050"/>
                          </a:solidFill>
                        </a:rPr>
                        <a:t>ORGANIZING</a:t>
                      </a:r>
                    </a:p>
                  </a:txBody>
                  <a:tcPr/>
                </a:tc>
                <a:extLst>
                  <a:ext uri="{0D108BD9-81ED-4DB2-BD59-A6C34878D82A}">
                    <a16:rowId xmlns:a16="http://schemas.microsoft.com/office/drawing/2014/main" val="3474570439"/>
                  </a:ext>
                </a:extLst>
              </a:tr>
              <a:tr h="1036320">
                <a:tc>
                  <a:txBody>
                    <a:bodyPr/>
                    <a:lstStyle/>
                    <a:p>
                      <a:pPr algn="ctr">
                        <a:lnSpc>
                          <a:spcPct val="150000"/>
                        </a:lnSpc>
                      </a:pPr>
                      <a:r>
                        <a:rPr lang="en-US" sz="2800" dirty="0">
                          <a:solidFill>
                            <a:srgbClr val="00B050"/>
                          </a:solidFill>
                        </a:rPr>
                        <a:t>VALUING</a:t>
                      </a:r>
                    </a:p>
                  </a:txBody>
                  <a:tcPr/>
                </a:tc>
                <a:extLst>
                  <a:ext uri="{0D108BD9-81ED-4DB2-BD59-A6C34878D82A}">
                    <a16:rowId xmlns:a16="http://schemas.microsoft.com/office/drawing/2014/main" val="1443813025"/>
                  </a:ext>
                </a:extLst>
              </a:tr>
              <a:tr h="1036320">
                <a:tc>
                  <a:txBody>
                    <a:bodyPr/>
                    <a:lstStyle/>
                    <a:p>
                      <a:pPr algn="ctr">
                        <a:lnSpc>
                          <a:spcPct val="150000"/>
                        </a:lnSpc>
                      </a:pPr>
                      <a:r>
                        <a:rPr lang="en-US" sz="2800" dirty="0">
                          <a:solidFill>
                            <a:srgbClr val="00B050"/>
                          </a:solidFill>
                        </a:rPr>
                        <a:t>RESPONDING</a:t>
                      </a:r>
                    </a:p>
                  </a:txBody>
                  <a:tcPr/>
                </a:tc>
                <a:extLst>
                  <a:ext uri="{0D108BD9-81ED-4DB2-BD59-A6C34878D82A}">
                    <a16:rowId xmlns:a16="http://schemas.microsoft.com/office/drawing/2014/main" val="874289518"/>
                  </a:ext>
                </a:extLst>
              </a:tr>
              <a:tr h="1036320">
                <a:tc>
                  <a:txBody>
                    <a:bodyPr/>
                    <a:lstStyle/>
                    <a:p>
                      <a:pPr algn="ctr">
                        <a:lnSpc>
                          <a:spcPct val="150000"/>
                        </a:lnSpc>
                      </a:pPr>
                      <a:r>
                        <a:rPr lang="en-US" sz="2800" dirty="0">
                          <a:solidFill>
                            <a:srgbClr val="00B050"/>
                          </a:solidFill>
                        </a:rPr>
                        <a:t>RECEIVING</a:t>
                      </a:r>
                    </a:p>
                  </a:txBody>
                  <a:tcPr/>
                </a:tc>
                <a:extLst>
                  <a:ext uri="{0D108BD9-81ED-4DB2-BD59-A6C34878D82A}">
                    <a16:rowId xmlns:a16="http://schemas.microsoft.com/office/drawing/2014/main" val="2844460252"/>
                  </a:ext>
                </a:extLst>
              </a:tr>
            </a:tbl>
          </a:graphicData>
        </a:graphic>
      </p:graphicFrame>
      <p:pic>
        <p:nvPicPr>
          <p:cNvPr id="16" name="Picture 15"/>
          <p:cNvPicPr>
            <a:picLocks noChangeAspect="1"/>
          </p:cNvPicPr>
          <p:nvPr/>
        </p:nvPicPr>
        <p:blipFill rotWithShape="1">
          <a:blip r:embed="rId2"/>
          <a:srcRect l="28749" r="11251"/>
          <a:stretch/>
        </p:blipFill>
        <p:spPr>
          <a:xfrm>
            <a:off x="3572920" y="4418006"/>
            <a:ext cx="1524000" cy="1428750"/>
          </a:xfrm>
          <a:prstGeom prst="rect">
            <a:avLst/>
          </a:prstGeom>
        </p:spPr>
      </p:pic>
      <p:pic>
        <p:nvPicPr>
          <p:cNvPr id="17" name="Picture 16"/>
          <p:cNvPicPr>
            <a:picLocks noChangeAspect="1"/>
          </p:cNvPicPr>
          <p:nvPr/>
        </p:nvPicPr>
        <p:blipFill>
          <a:blip r:embed="rId3"/>
          <a:stretch>
            <a:fillRect/>
          </a:stretch>
        </p:blipFill>
        <p:spPr>
          <a:xfrm>
            <a:off x="7039885" y="4523138"/>
            <a:ext cx="1981200" cy="1171549"/>
          </a:xfrm>
          <a:prstGeom prst="rect">
            <a:avLst/>
          </a:prstGeom>
        </p:spPr>
      </p:pic>
      <p:pic>
        <p:nvPicPr>
          <p:cNvPr id="18" name="Picture 17"/>
          <p:cNvPicPr>
            <a:picLocks noChangeAspect="1"/>
          </p:cNvPicPr>
          <p:nvPr/>
        </p:nvPicPr>
        <p:blipFill>
          <a:blip r:embed="rId4"/>
          <a:stretch>
            <a:fillRect/>
          </a:stretch>
        </p:blipFill>
        <p:spPr>
          <a:xfrm>
            <a:off x="3506515" y="3059175"/>
            <a:ext cx="1446485" cy="1030168"/>
          </a:xfrm>
          <a:prstGeom prst="rect">
            <a:avLst/>
          </a:prstGeom>
        </p:spPr>
      </p:pic>
      <p:pic>
        <p:nvPicPr>
          <p:cNvPr id="19" name="Picture 18"/>
          <p:cNvPicPr>
            <a:picLocks noChangeAspect="1"/>
          </p:cNvPicPr>
          <p:nvPr/>
        </p:nvPicPr>
        <p:blipFill>
          <a:blip r:embed="rId5"/>
          <a:stretch>
            <a:fillRect/>
          </a:stretch>
        </p:blipFill>
        <p:spPr>
          <a:xfrm>
            <a:off x="5180753" y="4551582"/>
            <a:ext cx="1775299" cy="1156979"/>
          </a:xfrm>
          <a:prstGeom prst="rect">
            <a:avLst/>
          </a:prstGeom>
        </p:spPr>
      </p:pic>
      <p:pic>
        <p:nvPicPr>
          <p:cNvPr id="20" name="Picture 19"/>
          <p:cNvPicPr>
            <a:picLocks noChangeAspect="1"/>
          </p:cNvPicPr>
          <p:nvPr/>
        </p:nvPicPr>
        <p:blipFill rotWithShape="1">
          <a:blip r:embed="rId6"/>
          <a:srcRect l="10411" t="12533" r="8395" b="16044"/>
          <a:stretch/>
        </p:blipFill>
        <p:spPr>
          <a:xfrm rot="16200000">
            <a:off x="7481486" y="2755492"/>
            <a:ext cx="2405339" cy="919689"/>
          </a:xfrm>
          <a:prstGeom prst="rect">
            <a:avLst/>
          </a:prstGeom>
        </p:spPr>
      </p:pic>
      <p:pic>
        <p:nvPicPr>
          <p:cNvPr id="22" name="Picture 21"/>
          <p:cNvPicPr>
            <a:picLocks noChangeAspect="1"/>
          </p:cNvPicPr>
          <p:nvPr/>
        </p:nvPicPr>
        <p:blipFill rotWithShape="1">
          <a:blip r:embed="rId7"/>
          <a:srcRect l="9167" t="22383" r="44158" b="1644"/>
          <a:stretch/>
        </p:blipFill>
        <p:spPr>
          <a:xfrm>
            <a:off x="4953000" y="3059175"/>
            <a:ext cx="954873" cy="1078660"/>
          </a:xfrm>
          <a:prstGeom prst="rect">
            <a:avLst/>
          </a:prstGeom>
        </p:spPr>
      </p:pic>
      <p:pic>
        <p:nvPicPr>
          <p:cNvPr id="23" name="Picture 22"/>
          <p:cNvPicPr>
            <a:picLocks noChangeAspect="1"/>
          </p:cNvPicPr>
          <p:nvPr/>
        </p:nvPicPr>
        <p:blipFill>
          <a:blip r:embed="rId8"/>
          <a:stretch>
            <a:fillRect/>
          </a:stretch>
        </p:blipFill>
        <p:spPr>
          <a:xfrm>
            <a:off x="3506515" y="2448740"/>
            <a:ext cx="1955132" cy="495300"/>
          </a:xfrm>
          <a:prstGeom prst="rect">
            <a:avLst/>
          </a:prstGeom>
        </p:spPr>
      </p:pic>
      <p:pic>
        <p:nvPicPr>
          <p:cNvPr id="24" name="Picture 23"/>
          <p:cNvPicPr>
            <a:picLocks noChangeAspect="1"/>
          </p:cNvPicPr>
          <p:nvPr/>
        </p:nvPicPr>
        <p:blipFill>
          <a:blip r:embed="rId9"/>
          <a:stretch>
            <a:fillRect/>
          </a:stretch>
        </p:blipFill>
        <p:spPr>
          <a:xfrm>
            <a:off x="5943600" y="3059175"/>
            <a:ext cx="2238449" cy="1030168"/>
          </a:xfrm>
          <a:prstGeom prst="rect">
            <a:avLst/>
          </a:prstGeom>
        </p:spPr>
      </p:pic>
    </p:spTree>
    <p:extLst>
      <p:ext uri="{BB962C8B-B14F-4D97-AF65-F5344CB8AC3E}">
        <p14:creationId xmlns:p14="http://schemas.microsoft.com/office/powerpoint/2010/main" val="1175112379"/>
      </p:ext>
    </p:extLst>
  </p:cSld>
  <p:clrMapOvr>
    <a:masterClrMapping/>
  </p:clrMapOvr>
  <p:transition spd="slow">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dirty="0"/>
              <a:t>Psychomotor Domain and Algorithms</a:t>
            </a:r>
          </a:p>
        </p:txBody>
      </p:sp>
      <p:sp>
        <p:nvSpPr>
          <p:cNvPr id="5" name="TextBox 4"/>
          <p:cNvSpPr txBox="1"/>
          <p:nvPr/>
        </p:nvSpPr>
        <p:spPr>
          <a:xfrm>
            <a:off x="533400" y="6530560"/>
            <a:ext cx="17366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Simpson</a:t>
            </a:r>
          </a:p>
        </p:txBody>
      </p:sp>
      <p:graphicFrame>
        <p:nvGraphicFramePr>
          <p:cNvPr id="16" name="Table 15"/>
          <p:cNvGraphicFramePr>
            <a:graphicFrameLocks noGrp="1"/>
          </p:cNvGraphicFramePr>
          <p:nvPr/>
        </p:nvGraphicFramePr>
        <p:xfrm>
          <a:off x="457200" y="792162"/>
          <a:ext cx="3048000" cy="5775343"/>
        </p:xfrm>
        <a:graphic>
          <a:graphicData uri="http://schemas.openxmlformats.org/drawingml/2006/table">
            <a:tbl>
              <a:tblPr bandRow="1">
                <a:tableStyleId>{5940675A-B579-460E-94D1-54222C63F5DA}</a:tableStyleId>
              </a:tblPr>
              <a:tblGrid>
                <a:gridCol w="3048000">
                  <a:extLst>
                    <a:ext uri="{9D8B030D-6E8A-4147-A177-3AD203B41FA5}">
                      <a16:colId xmlns:a16="http://schemas.microsoft.com/office/drawing/2014/main" val="4009037824"/>
                    </a:ext>
                  </a:extLst>
                </a:gridCol>
              </a:tblGrid>
              <a:tr h="744985">
                <a:tc>
                  <a:txBody>
                    <a:bodyPr/>
                    <a:lstStyle/>
                    <a:p>
                      <a:pPr algn="ctr">
                        <a:lnSpc>
                          <a:spcPct val="150000"/>
                        </a:lnSpc>
                      </a:pPr>
                      <a:r>
                        <a:rPr lang="en-US" sz="2800" dirty="0"/>
                        <a:t>ORIGINATION</a:t>
                      </a:r>
                    </a:p>
                  </a:txBody>
                  <a:tcPr/>
                </a:tc>
                <a:extLst>
                  <a:ext uri="{0D108BD9-81ED-4DB2-BD59-A6C34878D82A}">
                    <a16:rowId xmlns:a16="http://schemas.microsoft.com/office/drawing/2014/main" val="531437610"/>
                  </a:ext>
                </a:extLst>
              </a:tr>
              <a:tr h="744985">
                <a:tc>
                  <a:txBody>
                    <a:bodyPr/>
                    <a:lstStyle/>
                    <a:p>
                      <a:pPr algn="ctr">
                        <a:lnSpc>
                          <a:spcPct val="150000"/>
                        </a:lnSpc>
                      </a:pPr>
                      <a:r>
                        <a:rPr lang="en-US" sz="2800" dirty="0">
                          <a:solidFill>
                            <a:srgbClr val="00B050"/>
                          </a:solidFill>
                        </a:rPr>
                        <a:t>ADAPTATION</a:t>
                      </a:r>
                    </a:p>
                  </a:txBody>
                  <a:tcPr/>
                </a:tc>
                <a:extLst>
                  <a:ext uri="{0D108BD9-81ED-4DB2-BD59-A6C34878D82A}">
                    <a16:rowId xmlns:a16="http://schemas.microsoft.com/office/drawing/2014/main" val="3462903608"/>
                  </a:ext>
                </a:extLst>
              </a:tr>
              <a:tr h="986010">
                <a:tc>
                  <a:txBody>
                    <a:bodyPr/>
                    <a:lstStyle/>
                    <a:p>
                      <a:pPr algn="ctr">
                        <a:lnSpc>
                          <a:spcPct val="150000"/>
                        </a:lnSpc>
                      </a:pPr>
                      <a:r>
                        <a:rPr lang="en-US" sz="2800" dirty="0">
                          <a:solidFill>
                            <a:srgbClr val="00B050"/>
                          </a:solidFill>
                        </a:rPr>
                        <a:t>COMPLEX OVERT RESPONSE</a:t>
                      </a:r>
                    </a:p>
                  </a:txBody>
                  <a:tcPr/>
                </a:tc>
                <a:extLst>
                  <a:ext uri="{0D108BD9-81ED-4DB2-BD59-A6C34878D82A}">
                    <a16:rowId xmlns:a16="http://schemas.microsoft.com/office/drawing/2014/main" val="3486668210"/>
                  </a:ext>
                </a:extLst>
              </a:tr>
              <a:tr h="744985">
                <a:tc>
                  <a:txBody>
                    <a:bodyPr/>
                    <a:lstStyle/>
                    <a:p>
                      <a:pPr algn="ctr">
                        <a:lnSpc>
                          <a:spcPct val="150000"/>
                        </a:lnSpc>
                      </a:pPr>
                      <a:r>
                        <a:rPr lang="en-US" sz="2800" dirty="0">
                          <a:solidFill>
                            <a:srgbClr val="00B050"/>
                          </a:solidFill>
                        </a:rPr>
                        <a:t>MECHANISM</a:t>
                      </a:r>
                    </a:p>
                  </a:txBody>
                  <a:tcPr/>
                </a:tc>
                <a:extLst>
                  <a:ext uri="{0D108BD9-81ED-4DB2-BD59-A6C34878D82A}">
                    <a16:rowId xmlns:a16="http://schemas.microsoft.com/office/drawing/2014/main" val="3474570439"/>
                  </a:ext>
                </a:extLst>
              </a:tr>
              <a:tr h="744985">
                <a:tc>
                  <a:txBody>
                    <a:bodyPr/>
                    <a:lstStyle/>
                    <a:p>
                      <a:pPr algn="ctr">
                        <a:lnSpc>
                          <a:spcPct val="150000"/>
                        </a:lnSpc>
                      </a:pPr>
                      <a:r>
                        <a:rPr lang="en-US" sz="2800" dirty="0">
                          <a:solidFill>
                            <a:srgbClr val="00B050"/>
                          </a:solidFill>
                        </a:rPr>
                        <a:t>GUIDED RESPONSE</a:t>
                      </a:r>
                    </a:p>
                  </a:txBody>
                  <a:tcPr/>
                </a:tc>
                <a:extLst>
                  <a:ext uri="{0D108BD9-81ED-4DB2-BD59-A6C34878D82A}">
                    <a16:rowId xmlns:a16="http://schemas.microsoft.com/office/drawing/2014/main" val="1443813025"/>
                  </a:ext>
                </a:extLst>
              </a:tr>
              <a:tr h="744985">
                <a:tc>
                  <a:txBody>
                    <a:bodyPr/>
                    <a:lstStyle/>
                    <a:p>
                      <a:pPr algn="ctr">
                        <a:lnSpc>
                          <a:spcPct val="150000"/>
                        </a:lnSpc>
                      </a:pPr>
                      <a:r>
                        <a:rPr lang="en-US" sz="2800" dirty="0">
                          <a:solidFill>
                            <a:srgbClr val="00B050"/>
                          </a:solidFill>
                        </a:rPr>
                        <a:t>SET</a:t>
                      </a:r>
                    </a:p>
                  </a:txBody>
                  <a:tcPr/>
                </a:tc>
                <a:extLst>
                  <a:ext uri="{0D108BD9-81ED-4DB2-BD59-A6C34878D82A}">
                    <a16:rowId xmlns:a16="http://schemas.microsoft.com/office/drawing/2014/main" val="874289518"/>
                  </a:ext>
                </a:extLst>
              </a:tr>
              <a:tr h="744985">
                <a:tc>
                  <a:txBody>
                    <a:bodyPr/>
                    <a:lstStyle/>
                    <a:p>
                      <a:pPr algn="ctr">
                        <a:lnSpc>
                          <a:spcPct val="150000"/>
                        </a:lnSpc>
                      </a:pPr>
                      <a:r>
                        <a:rPr lang="en-US" sz="2800" dirty="0">
                          <a:solidFill>
                            <a:srgbClr val="00B050"/>
                          </a:solidFill>
                        </a:rPr>
                        <a:t>PERCEPTION</a:t>
                      </a:r>
                    </a:p>
                  </a:txBody>
                  <a:tcPr/>
                </a:tc>
                <a:extLst>
                  <a:ext uri="{0D108BD9-81ED-4DB2-BD59-A6C34878D82A}">
                    <a16:rowId xmlns:a16="http://schemas.microsoft.com/office/drawing/2014/main" val="2844460252"/>
                  </a:ext>
                </a:extLst>
              </a:tr>
            </a:tbl>
          </a:graphicData>
        </a:graphic>
      </p:graphicFrame>
      <p:pic>
        <p:nvPicPr>
          <p:cNvPr id="3" name="Picture 2"/>
          <p:cNvPicPr>
            <a:picLocks noChangeAspect="1"/>
          </p:cNvPicPr>
          <p:nvPr/>
        </p:nvPicPr>
        <p:blipFill>
          <a:blip r:embed="rId2"/>
          <a:stretch>
            <a:fillRect/>
          </a:stretch>
        </p:blipFill>
        <p:spPr>
          <a:xfrm>
            <a:off x="3581400" y="5105401"/>
            <a:ext cx="1425160" cy="1425160"/>
          </a:xfrm>
          <a:prstGeom prst="rect">
            <a:avLst/>
          </a:prstGeom>
        </p:spPr>
      </p:pic>
      <p:pic>
        <p:nvPicPr>
          <p:cNvPr id="8" name="Picture 7"/>
          <p:cNvPicPr>
            <a:picLocks noChangeAspect="1"/>
          </p:cNvPicPr>
          <p:nvPr/>
        </p:nvPicPr>
        <p:blipFill>
          <a:blip r:embed="rId3"/>
          <a:stretch>
            <a:fillRect/>
          </a:stretch>
        </p:blipFill>
        <p:spPr>
          <a:xfrm>
            <a:off x="3581400" y="1905000"/>
            <a:ext cx="2362200" cy="1628090"/>
          </a:xfrm>
          <a:prstGeom prst="rect">
            <a:avLst/>
          </a:prstGeom>
        </p:spPr>
      </p:pic>
      <p:pic>
        <p:nvPicPr>
          <p:cNvPr id="17" name="Picture 16"/>
          <p:cNvPicPr>
            <a:picLocks noChangeAspect="1"/>
          </p:cNvPicPr>
          <p:nvPr/>
        </p:nvPicPr>
        <p:blipFill>
          <a:blip r:embed="rId4"/>
          <a:stretch>
            <a:fillRect/>
          </a:stretch>
        </p:blipFill>
        <p:spPr>
          <a:xfrm>
            <a:off x="3581400" y="3576964"/>
            <a:ext cx="2362199" cy="1484563"/>
          </a:xfrm>
          <a:prstGeom prst="rect">
            <a:avLst/>
          </a:prstGeom>
        </p:spPr>
      </p:pic>
      <p:pic>
        <p:nvPicPr>
          <p:cNvPr id="18" name="Picture 17"/>
          <p:cNvPicPr>
            <a:picLocks noChangeAspect="1"/>
          </p:cNvPicPr>
          <p:nvPr/>
        </p:nvPicPr>
        <p:blipFill>
          <a:blip r:embed="rId5"/>
          <a:stretch>
            <a:fillRect/>
          </a:stretch>
        </p:blipFill>
        <p:spPr>
          <a:xfrm>
            <a:off x="5984831" y="3041977"/>
            <a:ext cx="2692733" cy="2019550"/>
          </a:xfrm>
          <a:prstGeom prst="rect">
            <a:avLst/>
          </a:prstGeom>
        </p:spPr>
      </p:pic>
      <p:pic>
        <p:nvPicPr>
          <p:cNvPr id="19" name="Picture 18"/>
          <p:cNvPicPr>
            <a:picLocks noChangeAspect="1"/>
          </p:cNvPicPr>
          <p:nvPr/>
        </p:nvPicPr>
        <p:blipFill>
          <a:blip r:embed="rId6"/>
          <a:stretch>
            <a:fillRect/>
          </a:stretch>
        </p:blipFill>
        <p:spPr>
          <a:xfrm>
            <a:off x="5082760" y="5132684"/>
            <a:ext cx="1443038" cy="1397876"/>
          </a:xfrm>
          <a:prstGeom prst="rect">
            <a:avLst/>
          </a:prstGeom>
        </p:spPr>
      </p:pic>
      <p:pic>
        <p:nvPicPr>
          <p:cNvPr id="20" name="Picture 19"/>
          <p:cNvPicPr>
            <a:picLocks noChangeAspect="1"/>
          </p:cNvPicPr>
          <p:nvPr/>
        </p:nvPicPr>
        <p:blipFill rotWithShape="1">
          <a:blip r:embed="rId7"/>
          <a:srcRect t="18889" b="15555"/>
          <a:stretch/>
        </p:blipFill>
        <p:spPr>
          <a:xfrm>
            <a:off x="5984831" y="1905000"/>
            <a:ext cx="1558969" cy="1101398"/>
          </a:xfrm>
          <a:prstGeom prst="rect">
            <a:avLst/>
          </a:prstGeom>
        </p:spPr>
      </p:pic>
    </p:spTree>
    <p:extLst>
      <p:ext uri="{BB962C8B-B14F-4D97-AF65-F5344CB8AC3E}">
        <p14:creationId xmlns:p14="http://schemas.microsoft.com/office/powerpoint/2010/main" val="1244109093"/>
      </p:ext>
    </p:extLst>
  </p:cSld>
  <p:clrMapOvr>
    <a:masterClrMapping/>
  </p:clrMapOvr>
  <p:transition spd="slow">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307AB-08E5-D868-0E0A-8044DD9EE661}"/>
              </a:ext>
            </a:extLst>
          </p:cNvPr>
          <p:cNvSpPr>
            <a:spLocks noGrp="1"/>
          </p:cNvSpPr>
          <p:nvPr>
            <p:ph type="title"/>
          </p:nvPr>
        </p:nvSpPr>
        <p:spPr>
          <a:xfrm>
            <a:off x="381000" y="228600"/>
            <a:ext cx="8229600" cy="639762"/>
          </a:xfrm>
        </p:spPr>
        <p:txBody>
          <a:bodyPr>
            <a:normAutofit fontScale="90000"/>
          </a:bodyPr>
          <a:lstStyle/>
          <a:p>
            <a:r>
              <a:rPr lang="en-US" dirty="0"/>
              <a:t>Devil in the Details</a:t>
            </a:r>
          </a:p>
        </p:txBody>
      </p:sp>
      <p:pic>
        <p:nvPicPr>
          <p:cNvPr id="4" name="Picture 3">
            <a:extLst>
              <a:ext uri="{FF2B5EF4-FFF2-40B4-BE49-F238E27FC236}">
                <a16:creationId xmlns:a16="http://schemas.microsoft.com/office/drawing/2014/main" id="{B1361F5E-5FDC-4425-CCBF-CE0E4D327BD9}"/>
              </a:ext>
            </a:extLst>
          </p:cNvPr>
          <p:cNvPicPr>
            <a:picLocks noChangeAspect="1"/>
          </p:cNvPicPr>
          <p:nvPr/>
        </p:nvPicPr>
        <p:blipFill>
          <a:blip r:embed="rId2"/>
          <a:stretch>
            <a:fillRect/>
          </a:stretch>
        </p:blipFill>
        <p:spPr>
          <a:xfrm>
            <a:off x="1790700" y="1103237"/>
            <a:ext cx="5562600" cy="5526163"/>
          </a:xfrm>
          <a:prstGeom prst="rect">
            <a:avLst/>
          </a:prstGeom>
        </p:spPr>
      </p:pic>
    </p:spTree>
    <p:extLst>
      <p:ext uri="{BB962C8B-B14F-4D97-AF65-F5344CB8AC3E}">
        <p14:creationId xmlns:p14="http://schemas.microsoft.com/office/powerpoint/2010/main" val="1821844705"/>
      </p:ext>
    </p:extLst>
  </p:cSld>
  <p:clrMapOvr>
    <a:masterClrMapping/>
  </p:clrMapOvr>
  <p:transition spd="slow">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5646401" y="152400"/>
            <a:ext cx="3276600" cy="957627"/>
          </a:xfrm>
        </p:spPr>
        <p:txBody>
          <a:bodyPr>
            <a:normAutofit fontScale="90000"/>
          </a:bodyPr>
          <a:lstStyle/>
          <a:p>
            <a:r>
              <a:rPr lang="en-US" dirty="0"/>
              <a:t>4D Framework</a:t>
            </a:r>
          </a:p>
        </p:txBody>
      </p:sp>
      <p:pic>
        <p:nvPicPr>
          <p:cNvPr id="4" name="Picture 3">
            <a:extLst>
              <a:ext uri="{FF2B5EF4-FFF2-40B4-BE49-F238E27FC236}">
                <a16:creationId xmlns:a16="http://schemas.microsoft.com/office/drawing/2014/main" id="{698CF7F1-998F-4C7A-82D0-D1286436E78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8599" y="421794"/>
            <a:ext cx="6637001" cy="6360005"/>
          </a:xfrm>
          <a:prstGeom prst="rect">
            <a:avLst/>
          </a:prstGeom>
        </p:spPr>
      </p:pic>
      <p:sp>
        <p:nvSpPr>
          <p:cNvPr id="5" name="TextBox 4">
            <a:extLst>
              <a:ext uri="{FF2B5EF4-FFF2-40B4-BE49-F238E27FC236}">
                <a16:creationId xmlns:a16="http://schemas.microsoft.com/office/drawing/2014/main" id="{00C43E79-BA7D-4DC7-9D98-ACBAF2D5910A}"/>
              </a:ext>
            </a:extLst>
          </p:cNvPr>
          <p:cNvSpPr txBox="1"/>
          <p:nvPr/>
        </p:nvSpPr>
        <p:spPr>
          <a:xfrm>
            <a:off x="4876800" y="3295471"/>
            <a:ext cx="111998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Curiosity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Courage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Resilience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Ethics</a:t>
            </a:r>
          </a:p>
        </p:txBody>
      </p:sp>
      <p:sp>
        <p:nvSpPr>
          <p:cNvPr id="6" name="TextBox 5">
            <a:extLst>
              <a:ext uri="{FF2B5EF4-FFF2-40B4-BE49-F238E27FC236}">
                <a16:creationId xmlns:a16="http://schemas.microsoft.com/office/drawing/2014/main" id="{6588385C-BBDB-4119-B7ED-2E988CA95456}"/>
              </a:ext>
            </a:extLst>
          </p:cNvPr>
          <p:cNvSpPr txBox="1"/>
          <p:nvPr/>
        </p:nvSpPr>
        <p:spPr>
          <a:xfrm>
            <a:off x="855426" y="3221642"/>
            <a:ext cx="167302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Creativity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Critical thinking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Collaboration</a:t>
            </a:r>
          </a:p>
        </p:txBody>
      </p:sp>
      <p:sp>
        <p:nvSpPr>
          <p:cNvPr id="7" name="TextBox 6">
            <a:extLst>
              <a:ext uri="{FF2B5EF4-FFF2-40B4-BE49-F238E27FC236}">
                <a16:creationId xmlns:a16="http://schemas.microsoft.com/office/drawing/2014/main" id="{E8CA7991-62F0-45FC-A92A-093702F52344}"/>
              </a:ext>
            </a:extLst>
          </p:cNvPr>
          <p:cNvSpPr txBox="1"/>
          <p:nvPr/>
        </p:nvSpPr>
        <p:spPr>
          <a:xfrm>
            <a:off x="2286000" y="1030069"/>
            <a:ext cx="236276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a:ea typeface="+mn-ea"/>
                <a:cs typeface="+mn-cs"/>
              </a:rPr>
              <a:t>Modernized Disciplines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a:ea typeface="+mn-ea"/>
                <a:cs typeface="+mn-cs"/>
              </a:rPr>
              <a:t>Interdisciplinarity</a:t>
            </a:r>
          </a:p>
        </p:txBody>
      </p:sp>
      <p:sp>
        <p:nvSpPr>
          <p:cNvPr id="8" name="TextBox 7">
            <a:extLst>
              <a:ext uri="{FF2B5EF4-FFF2-40B4-BE49-F238E27FC236}">
                <a16:creationId xmlns:a16="http://schemas.microsoft.com/office/drawing/2014/main" id="{E021F110-FEB6-44D7-8BB9-5622DCC5D9B7}"/>
              </a:ext>
            </a:extLst>
          </p:cNvPr>
          <p:cNvSpPr txBox="1"/>
          <p:nvPr/>
        </p:nvSpPr>
        <p:spPr>
          <a:xfrm>
            <a:off x="2615107" y="5410200"/>
            <a:ext cx="155568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Metacognition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a:rPr>
              <a:t>Metaemotion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9252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28600" y="560832"/>
            <a:ext cx="3889567" cy="180640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US" sz="3000" dirty="0">
                <a:solidFill>
                  <a:schemeClr val="tx1"/>
                </a:solidFill>
              </a:rPr>
              <a:t>SYNTHESIZE:</a:t>
            </a:r>
            <a:br>
              <a:rPr lang="en-US" sz="3000" dirty="0">
                <a:solidFill>
                  <a:schemeClr val="tx1"/>
                </a:solidFill>
              </a:rPr>
            </a:br>
            <a:r>
              <a:rPr lang="en-US" dirty="0">
                <a:solidFill>
                  <a:schemeClr val="tx1"/>
                </a:solidFill>
              </a:rPr>
              <a:t>- 111 existing frameworks</a:t>
            </a:r>
          </a:p>
          <a:p>
            <a:r>
              <a:rPr lang="en-US" dirty="0">
                <a:solidFill>
                  <a:schemeClr val="tx1"/>
                </a:solidFill>
              </a:rPr>
              <a:t>- input from employers</a:t>
            </a:r>
          </a:p>
          <a:p>
            <a:r>
              <a:rPr lang="en-US" dirty="0">
                <a:solidFill>
                  <a:schemeClr val="tx1"/>
                </a:solidFill>
              </a:rPr>
              <a:t>- 861 papers from the learning sciences</a:t>
            </a:r>
          </a:p>
          <a:p>
            <a:r>
              <a:rPr lang="en-US" dirty="0">
                <a:solidFill>
                  <a:schemeClr val="tx1"/>
                </a:solidFill>
              </a:rPr>
              <a:t>- future studies and global trends</a:t>
            </a:r>
          </a:p>
        </p:txBody>
      </p:sp>
      <p:sp>
        <p:nvSpPr>
          <p:cNvPr id="5" name="Rectángulo 4"/>
          <p:cNvSpPr/>
          <p:nvPr/>
        </p:nvSpPr>
        <p:spPr>
          <a:xfrm>
            <a:off x="5324111" y="560832"/>
            <a:ext cx="3462329" cy="181968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US" sz="3000" dirty="0">
                <a:solidFill>
                  <a:schemeClr val="tx1"/>
                </a:solidFill>
              </a:rPr>
              <a:t>ANALYZE:</a:t>
            </a:r>
            <a:br>
              <a:rPr lang="en-US" sz="3000" dirty="0">
                <a:solidFill>
                  <a:schemeClr val="tx1"/>
                </a:solidFill>
              </a:rPr>
            </a:br>
            <a:r>
              <a:rPr lang="en-US" dirty="0">
                <a:solidFill>
                  <a:schemeClr val="tx1"/>
                </a:solidFill>
              </a:rPr>
              <a:t>- surveys from teachers</a:t>
            </a:r>
          </a:p>
          <a:p>
            <a:r>
              <a:rPr lang="en-US" dirty="0">
                <a:solidFill>
                  <a:schemeClr val="tx1"/>
                </a:solidFill>
              </a:rPr>
              <a:t>- feedback from global conferences</a:t>
            </a:r>
          </a:p>
          <a:p>
            <a:r>
              <a:rPr lang="en-US" dirty="0">
                <a:solidFill>
                  <a:schemeClr val="tx1"/>
                </a:solidFill>
              </a:rPr>
              <a:t>- social media</a:t>
            </a:r>
          </a:p>
          <a:p>
            <a:r>
              <a:rPr lang="en-US" dirty="0">
                <a:solidFill>
                  <a:schemeClr val="tx1"/>
                </a:solidFill>
              </a:rPr>
              <a:t>- literature reviews + expert panels</a:t>
            </a:r>
          </a:p>
        </p:txBody>
      </p:sp>
      <p:sp>
        <p:nvSpPr>
          <p:cNvPr id="6" name="Rectángulo 5"/>
          <p:cNvSpPr/>
          <p:nvPr/>
        </p:nvSpPr>
        <p:spPr>
          <a:xfrm>
            <a:off x="2339457" y="4364736"/>
            <a:ext cx="4785285" cy="199626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US" sz="3000" dirty="0">
                <a:solidFill>
                  <a:srgbClr val="00B050"/>
                </a:solidFill>
              </a:rPr>
              <a:t>ORGANIZE:</a:t>
            </a:r>
            <a:br>
              <a:rPr lang="en-US" sz="3000" dirty="0">
                <a:solidFill>
                  <a:srgbClr val="00B050"/>
                </a:solidFill>
              </a:rPr>
            </a:br>
            <a:r>
              <a:rPr lang="en-US" dirty="0">
                <a:solidFill>
                  <a:srgbClr val="00B050"/>
                </a:solidFill>
              </a:rPr>
              <a:t>- </a:t>
            </a:r>
            <a:r>
              <a:rPr lang="en-US" b="1" dirty="0">
                <a:solidFill>
                  <a:srgbClr val="00B050"/>
                </a:solidFill>
              </a:rPr>
              <a:t>comprehensive</a:t>
            </a:r>
            <a:r>
              <a:rPr lang="en-US" dirty="0">
                <a:solidFill>
                  <a:srgbClr val="00B050"/>
                </a:solidFill>
              </a:rPr>
              <a:t>: no major elements missing</a:t>
            </a:r>
          </a:p>
          <a:p>
            <a:r>
              <a:rPr lang="en-US" dirty="0">
                <a:solidFill>
                  <a:srgbClr val="00B050"/>
                </a:solidFill>
              </a:rPr>
              <a:t>- </a:t>
            </a:r>
            <a:r>
              <a:rPr lang="en-US" b="1" dirty="0">
                <a:solidFill>
                  <a:srgbClr val="00B050"/>
                </a:solidFill>
              </a:rPr>
              <a:t>compact</a:t>
            </a:r>
            <a:r>
              <a:rPr lang="en-US" dirty="0">
                <a:solidFill>
                  <a:srgbClr val="00B050"/>
                </a:solidFill>
              </a:rPr>
              <a:t>: actionable and deployable</a:t>
            </a:r>
          </a:p>
          <a:p>
            <a:r>
              <a:rPr lang="en-US" dirty="0">
                <a:solidFill>
                  <a:srgbClr val="00B050"/>
                </a:solidFill>
              </a:rPr>
              <a:t>- </a:t>
            </a:r>
            <a:r>
              <a:rPr lang="en-US" b="1" dirty="0">
                <a:solidFill>
                  <a:srgbClr val="00B050"/>
                </a:solidFill>
              </a:rPr>
              <a:t>uncorrelated</a:t>
            </a:r>
            <a:r>
              <a:rPr lang="en-US" dirty="0">
                <a:solidFill>
                  <a:srgbClr val="00B050"/>
                </a:solidFill>
              </a:rPr>
              <a:t>: no duplication or confusion</a:t>
            </a:r>
          </a:p>
          <a:p>
            <a:r>
              <a:rPr lang="en-US" dirty="0">
                <a:solidFill>
                  <a:srgbClr val="00B050"/>
                </a:solidFill>
              </a:rPr>
              <a:t>- </a:t>
            </a:r>
            <a:r>
              <a:rPr lang="en-US" b="1" dirty="0">
                <a:solidFill>
                  <a:srgbClr val="00B050"/>
                </a:solidFill>
              </a:rPr>
              <a:t>appropriate layer of abstraction</a:t>
            </a:r>
            <a:r>
              <a:rPr lang="en-US" dirty="0">
                <a:solidFill>
                  <a:srgbClr val="00B050"/>
                </a:solidFill>
              </a:rPr>
              <a:t>: </a:t>
            </a:r>
            <a:r>
              <a:rPr lang="en-US" dirty="0" err="1">
                <a:solidFill>
                  <a:srgbClr val="00B050"/>
                </a:solidFill>
              </a:rPr>
              <a:t>sensical</a:t>
            </a:r>
            <a:endParaRPr lang="en-US" dirty="0">
              <a:solidFill>
                <a:srgbClr val="00B050"/>
              </a:solidFill>
            </a:endParaRPr>
          </a:p>
          <a:p>
            <a:r>
              <a:rPr lang="en-US" dirty="0">
                <a:solidFill>
                  <a:srgbClr val="00B050"/>
                </a:solidFill>
              </a:rPr>
              <a:t>- </a:t>
            </a:r>
            <a:r>
              <a:rPr lang="en-US" b="1" dirty="0">
                <a:solidFill>
                  <a:srgbClr val="00B050"/>
                </a:solidFill>
              </a:rPr>
              <a:t>globally relevant</a:t>
            </a:r>
            <a:r>
              <a:rPr lang="en-US" dirty="0">
                <a:solidFill>
                  <a:srgbClr val="00B050"/>
                </a:solidFill>
              </a:rPr>
              <a:t>: for broad acceptability</a:t>
            </a:r>
          </a:p>
        </p:txBody>
      </p:sp>
      <p:cxnSp>
        <p:nvCxnSpPr>
          <p:cNvPr id="3" name="Straight Arrow Connector 2"/>
          <p:cNvCxnSpPr>
            <a:cxnSpLocks/>
            <a:stCxn id="4" idx="3"/>
            <a:endCxn id="5" idx="1"/>
          </p:cNvCxnSpPr>
          <p:nvPr/>
        </p:nvCxnSpPr>
        <p:spPr>
          <a:xfrm>
            <a:off x="4118167" y="1464035"/>
            <a:ext cx="1205944" cy="6642"/>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a:cxnSpLocks/>
            <a:stCxn id="4" idx="2"/>
            <a:endCxn id="6" idx="0"/>
          </p:cNvCxnSpPr>
          <p:nvPr/>
        </p:nvCxnSpPr>
        <p:spPr>
          <a:xfrm>
            <a:off x="2173384" y="2367237"/>
            <a:ext cx="2558716" cy="1997499"/>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a:stCxn id="6" idx="0"/>
            <a:endCxn id="5" idx="2"/>
          </p:cNvCxnSpPr>
          <p:nvPr/>
        </p:nvCxnSpPr>
        <p:spPr>
          <a:xfrm flipV="1">
            <a:off x="4732100" y="2380521"/>
            <a:ext cx="2323176" cy="1984215"/>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18167" y="2526824"/>
            <a:ext cx="1169383" cy="116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66197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8"/>
          <p:cNvPicPr preferRelativeResize="0"/>
          <p:nvPr/>
        </p:nvPicPr>
        <p:blipFill>
          <a:blip r:embed="rId3">
            <a:alphaModFix/>
          </a:blip>
          <a:stretch>
            <a:fillRect/>
          </a:stretch>
        </p:blipFill>
        <p:spPr>
          <a:xfrm>
            <a:off x="0" y="970027"/>
            <a:ext cx="8360917" cy="5887973"/>
          </a:xfrm>
          <a:prstGeom prst="rect">
            <a:avLst/>
          </a:prstGeom>
          <a:noFill/>
          <a:ln>
            <a:noFill/>
          </a:ln>
        </p:spPr>
      </p:pic>
      <p:sp>
        <p:nvSpPr>
          <p:cNvPr id="2" name="Title 1">
            <a:extLst>
              <a:ext uri="{FF2B5EF4-FFF2-40B4-BE49-F238E27FC236}">
                <a16:creationId xmlns:a16="http://schemas.microsoft.com/office/drawing/2014/main" id="{1EB4F5C0-DCF6-C995-ECBD-8E76425F1277}"/>
              </a:ext>
            </a:extLst>
          </p:cNvPr>
          <p:cNvSpPr>
            <a:spLocks noGrp="1"/>
          </p:cNvSpPr>
          <p:nvPr>
            <p:ph type="title"/>
          </p:nvPr>
        </p:nvSpPr>
        <p:spPr>
          <a:xfrm>
            <a:off x="76781" y="208950"/>
            <a:ext cx="8903820" cy="572700"/>
          </a:xfrm>
        </p:spPr>
        <p:txBody>
          <a:bodyPr>
            <a:normAutofit fontScale="90000"/>
          </a:bodyPr>
          <a:lstStyle/>
          <a:p>
            <a:r>
              <a:rPr lang="en-US" dirty="0"/>
              <a:t>Orthogonality Analysis at </a:t>
            </a:r>
            <a:r>
              <a:rPr lang="en-US" dirty="0" err="1"/>
              <a:t>Subcomp</a:t>
            </a:r>
            <a:r>
              <a:rPr lang="en-US" dirty="0"/>
              <a:t> Level</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29246-8533-4CB3-8DD1-028EA0A9BE00}"/>
              </a:ext>
            </a:extLst>
          </p:cNvPr>
          <p:cNvSpPr>
            <a:spLocks noGrp="1"/>
          </p:cNvSpPr>
          <p:nvPr>
            <p:ph type="title"/>
          </p:nvPr>
        </p:nvSpPr>
        <p:spPr/>
        <p:txBody>
          <a:bodyPr>
            <a:normAutofit fontScale="90000"/>
          </a:bodyPr>
          <a:lstStyle/>
          <a:p>
            <a:r>
              <a:rPr lang="en-US" dirty="0"/>
              <a:t>Subcompetencies Connectome</a:t>
            </a:r>
          </a:p>
        </p:txBody>
      </p:sp>
      <p:pic>
        <p:nvPicPr>
          <p:cNvPr id="5" name="Picture 4">
            <a:extLst>
              <a:ext uri="{FF2B5EF4-FFF2-40B4-BE49-F238E27FC236}">
                <a16:creationId xmlns:a16="http://schemas.microsoft.com/office/drawing/2014/main" id="{63D79BA8-ECCB-402F-9063-0091C5E80178}"/>
              </a:ext>
            </a:extLst>
          </p:cNvPr>
          <p:cNvPicPr>
            <a:picLocks noChangeAspect="1"/>
          </p:cNvPicPr>
          <p:nvPr/>
        </p:nvPicPr>
        <p:blipFill rotWithShape="1">
          <a:blip r:embed="rId2"/>
          <a:srcRect l="40000" t="12218"/>
          <a:stretch/>
        </p:blipFill>
        <p:spPr>
          <a:xfrm>
            <a:off x="1295400" y="533400"/>
            <a:ext cx="6400800" cy="6134503"/>
          </a:xfrm>
          <a:prstGeom prst="rect">
            <a:avLst/>
          </a:prstGeom>
        </p:spPr>
      </p:pic>
    </p:spTree>
    <p:extLst>
      <p:ext uri="{BB962C8B-B14F-4D97-AF65-F5344CB8AC3E}">
        <p14:creationId xmlns:p14="http://schemas.microsoft.com/office/powerpoint/2010/main" val="1543897030"/>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rawing of a person&#10;&#10;Description automatically generated">
            <a:extLst>
              <a:ext uri="{FF2B5EF4-FFF2-40B4-BE49-F238E27FC236}">
                <a16:creationId xmlns:a16="http://schemas.microsoft.com/office/drawing/2014/main" id="{E9E5C0E0-1DE5-4135-9E08-B366BA47776C}"/>
              </a:ext>
            </a:extLst>
          </p:cNvPr>
          <p:cNvPicPr>
            <a:picLocks noChangeAspect="1"/>
          </p:cNvPicPr>
          <p:nvPr/>
        </p:nvPicPr>
        <p:blipFill>
          <a:blip r:embed="rId3" cstate="email">
            <a:alphaModFix/>
            <a:extLst>
              <a:ext uri="{28A0092B-C50C-407E-A947-70E740481C1C}">
                <a14:useLocalDpi xmlns:a14="http://schemas.microsoft.com/office/drawing/2010/main" val="0"/>
              </a:ext>
            </a:extLst>
          </a:blip>
          <a:stretch>
            <a:fillRect/>
          </a:stretch>
        </p:blipFill>
        <p:spPr>
          <a:xfrm>
            <a:off x="307181" y="5077193"/>
            <a:ext cx="1990983" cy="649713"/>
          </a:xfrm>
          <a:prstGeom prst="rect">
            <a:avLst/>
          </a:prstGeom>
        </p:spPr>
      </p:pic>
      <p:sp>
        <p:nvSpPr>
          <p:cNvPr id="5" name="Title 1">
            <a:extLst>
              <a:ext uri="{FF2B5EF4-FFF2-40B4-BE49-F238E27FC236}">
                <a16:creationId xmlns:a16="http://schemas.microsoft.com/office/drawing/2014/main" id="{6277670D-BACC-413F-A446-F1FD221CFDDD}"/>
              </a:ext>
            </a:extLst>
          </p:cNvPr>
          <p:cNvSpPr txBox="1">
            <a:spLocks/>
          </p:cNvSpPr>
          <p:nvPr/>
        </p:nvSpPr>
        <p:spPr>
          <a:xfrm>
            <a:off x="1060509" y="2261481"/>
            <a:ext cx="2475310" cy="421481"/>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sz="2250">
              <a:latin typeface="Roboto Black" panose="02000000000000000000" pitchFamily="2" charset="0"/>
              <a:ea typeface="Roboto Black" panose="02000000000000000000" pitchFamily="2" charset="0"/>
            </a:endParaRPr>
          </a:p>
        </p:txBody>
      </p:sp>
      <p:sp>
        <p:nvSpPr>
          <p:cNvPr id="13" name="Rectangle 12">
            <a:extLst>
              <a:ext uri="{FF2B5EF4-FFF2-40B4-BE49-F238E27FC236}">
                <a16:creationId xmlns:a16="http://schemas.microsoft.com/office/drawing/2014/main" id="{2500EEA0-E4A1-52D8-2816-60CAC055E46E}"/>
              </a:ext>
            </a:extLst>
          </p:cNvPr>
          <p:cNvSpPr/>
          <p:nvPr/>
        </p:nvSpPr>
        <p:spPr>
          <a:xfrm>
            <a:off x="0" y="857250"/>
            <a:ext cx="9144000" cy="909084"/>
          </a:xfrm>
          <a:prstGeom prst="rect">
            <a:avLst/>
          </a:prstGeom>
          <a:solidFill>
            <a:srgbClr val="8DC1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700">
                <a:latin typeface="Roboto Medium" panose="02000000000000000000" pitchFamily="2" charset="0"/>
                <a:ea typeface="Roboto Medium" panose="02000000000000000000" pitchFamily="2" charset="0"/>
              </a:rPr>
              <a:t>Responding to the challenges and opportunities of AI…</a:t>
            </a:r>
          </a:p>
        </p:txBody>
      </p:sp>
      <p:grpSp>
        <p:nvGrpSpPr>
          <p:cNvPr id="15" name="Group 14">
            <a:extLst>
              <a:ext uri="{FF2B5EF4-FFF2-40B4-BE49-F238E27FC236}">
                <a16:creationId xmlns:a16="http://schemas.microsoft.com/office/drawing/2014/main" id="{820D7380-686E-C2BF-1149-7AB10C554ACD}"/>
              </a:ext>
            </a:extLst>
          </p:cNvPr>
          <p:cNvGrpSpPr/>
          <p:nvPr/>
        </p:nvGrpSpPr>
        <p:grpSpPr>
          <a:xfrm>
            <a:off x="1060065" y="2356342"/>
            <a:ext cx="5651519" cy="1957637"/>
            <a:chOff x="2607018" y="1872308"/>
            <a:chExt cx="7535358" cy="2610182"/>
          </a:xfrm>
        </p:grpSpPr>
        <p:sp>
          <p:nvSpPr>
            <p:cNvPr id="10" name="TextBox 9">
              <a:extLst>
                <a:ext uri="{FF2B5EF4-FFF2-40B4-BE49-F238E27FC236}">
                  <a16:creationId xmlns:a16="http://schemas.microsoft.com/office/drawing/2014/main" id="{BF57307B-30E8-A2F0-6251-1B0B61B8E950}"/>
                </a:ext>
              </a:extLst>
            </p:cNvPr>
            <p:cNvSpPr txBox="1"/>
            <p:nvPr/>
          </p:nvSpPr>
          <p:spPr>
            <a:xfrm>
              <a:off x="3585457" y="3721168"/>
              <a:ext cx="6556919" cy="400109"/>
            </a:xfrm>
            <a:prstGeom prst="rect">
              <a:avLst/>
            </a:prstGeom>
            <a:noFill/>
          </p:spPr>
          <p:txBody>
            <a:bodyPr wrap="square" lIns="68580" tIns="34290" rIns="68580" bIns="34290" rtlCol="0" anchor="t">
              <a:spAutoFit/>
            </a:bodyPr>
            <a:lstStyle/>
            <a:p>
              <a:endParaRPr lang="en-US" sz="1500" i="1">
                <a:latin typeface="Roboto" panose="02000000000000000000" pitchFamily="2" charset="0"/>
                <a:ea typeface="Roboto" panose="02000000000000000000" pitchFamily="2" charset="0"/>
                <a:cs typeface="Roboto" panose="02000000000000000000" pitchFamily="2" charset="0"/>
              </a:endParaRPr>
            </a:p>
          </p:txBody>
        </p:sp>
        <p:pic>
          <p:nvPicPr>
            <p:cNvPr id="3" name="Graphic 2" descr="Clipboard Partially Crossed outline">
              <a:extLst>
                <a:ext uri="{FF2B5EF4-FFF2-40B4-BE49-F238E27FC236}">
                  <a16:creationId xmlns:a16="http://schemas.microsoft.com/office/drawing/2014/main" id="{091551B8-3340-311C-F7E2-888B0B76954F}"/>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07018" y="2819347"/>
              <a:ext cx="720000" cy="720000"/>
            </a:xfrm>
            <a:prstGeom prst="rect">
              <a:avLst/>
            </a:prstGeom>
          </p:spPr>
        </p:pic>
        <p:pic>
          <p:nvPicPr>
            <p:cNvPr id="9" name="Graphic 8" descr="Internet outline">
              <a:extLst>
                <a:ext uri="{FF2B5EF4-FFF2-40B4-BE49-F238E27FC236}">
                  <a16:creationId xmlns:a16="http://schemas.microsoft.com/office/drawing/2014/main" id="{EFF11402-5EB1-868A-8C00-183EE8080D58}"/>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07018" y="1872308"/>
              <a:ext cx="720000" cy="720000"/>
            </a:xfrm>
            <a:prstGeom prst="rect">
              <a:avLst/>
            </a:prstGeom>
          </p:spPr>
        </p:pic>
        <p:pic>
          <p:nvPicPr>
            <p:cNvPr id="14" name="Graphic 13" descr="Badge Question Mark outline">
              <a:extLst>
                <a:ext uri="{FF2B5EF4-FFF2-40B4-BE49-F238E27FC236}">
                  <a16:creationId xmlns:a16="http://schemas.microsoft.com/office/drawing/2014/main" id="{2CC1109D-F585-5BFF-6212-89FC8DCA1A13}"/>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07018" y="3762490"/>
              <a:ext cx="720000" cy="720000"/>
            </a:xfrm>
            <a:prstGeom prst="rect">
              <a:avLst/>
            </a:prstGeom>
          </p:spPr>
        </p:pic>
      </p:grpSp>
      <p:sp>
        <p:nvSpPr>
          <p:cNvPr id="7" name="TextBox 6">
            <a:extLst>
              <a:ext uri="{FF2B5EF4-FFF2-40B4-BE49-F238E27FC236}">
                <a16:creationId xmlns:a16="http://schemas.microsoft.com/office/drawing/2014/main" id="{6D4F999F-F62C-2BCB-EC13-114011B07989}"/>
              </a:ext>
            </a:extLst>
          </p:cNvPr>
          <p:cNvSpPr txBox="1"/>
          <p:nvPr/>
        </p:nvSpPr>
        <p:spPr>
          <a:xfrm>
            <a:off x="1799034" y="2373825"/>
            <a:ext cx="6031482" cy="191590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a:solidFill>
                  <a:srgbClr val="242424"/>
                </a:solidFill>
                <a:latin typeface="Calibri"/>
                <a:ea typeface="Calibri"/>
                <a:cs typeface="Calibri"/>
              </a:rPr>
              <a:t>Phase 1: Learn &amp; Grow</a:t>
            </a:r>
            <a:r>
              <a:rPr lang="en-US" sz="1500">
                <a:solidFill>
                  <a:srgbClr val="242424"/>
                </a:solidFill>
                <a:latin typeface="Calibri"/>
                <a:ea typeface="Calibri"/>
                <a:cs typeface="Calibri"/>
              </a:rPr>
              <a:t> – Engage with relevant expertise to develop contextual understanding.</a:t>
            </a:r>
            <a:endParaRPr lang="en-US" sz="1500">
              <a:solidFill>
                <a:srgbClr val="444444"/>
              </a:solidFill>
              <a:latin typeface="Calibri"/>
              <a:ea typeface="Calibri"/>
              <a:cs typeface="Calibri"/>
            </a:endParaRPr>
          </a:p>
          <a:p>
            <a:endParaRPr lang="en-US" sz="1500" b="1">
              <a:solidFill>
                <a:srgbClr val="242424"/>
              </a:solidFill>
              <a:latin typeface="Calibri"/>
              <a:ea typeface="Calibri"/>
              <a:cs typeface="Calibri"/>
            </a:endParaRPr>
          </a:p>
          <a:p>
            <a:r>
              <a:rPr lang="en-US" sz="1500" b="1">
                <a:solidFill>
                  <a:srgbClr val="242424"/>
                </a:solidFill>
                <a:latin typeface="Calibri"/>
                <a:ea typeface="Calibri"/>
                <a:cs typeface="Calibri"/>
              </a:rPr>
              <a:t>Phase 2: Test &amp; Share</a:t>
            </a:r>
            <a:r>
              <a:rPr lang="en-US" sz="1500">
                <a:solidFill>
                  <a:srgbClr val="242424"/>
                </a:solidFill>
                <a:latin typeface="Calibri"/>
                <a:ea typeface="Calibri"/>
                <a:cs typeface="Calibri"/>
              </a:rPr>
              <a:t> – Refine in practice through subject renewal, develop &amp; refine targeted content and changes.</a:t>
            </a:r>
            <a:endParaRPr lang="en-US" sz="1500">
              <a:solidFill>
                <a:srgbClr val="444444"/>
              </a:solidFill>
              <a:latin typeface="Calibri"/>
              <a:ea typeface="Calibri"/>
              <a:cs typeface="Calibri"/>
            </a:endParaRPr>
          </a:p>
          <a:p>
            <a:endParaRPr lang="en-US" sz="1500">
              <a:solidFill>
                <a:srgbClr val="242424"/>
              </a:solidFill>
              <a:latin typeface="Calibri"/>
              <a:ea typeface="Calibri"/>
              <a:cs typeface="Calibri"/>
            </a:endParaRPr>
          </a:p>
          <a:p>
            <a:r>
              <a:rPr lang="en-US" sz="1500" b="1">
                <a:solidFill>
                  <a:srgbClr val="242424"/>
                </a:solidFill>
                <a:latin typeface="Calibri"/>
                <a:ea typeface="Calibri"/>
                <a:cs typeface="Calibri"/>
              </a:rPr>
              <a:t>Phase 3: Scale &amp; Evolve</a:t>
            </a:r>
            <a:r>
              <a:rPr lang="en-US" sz="1500">
                <a:solidFill>
                  <a:srgbClr val="242424"/>
                </a:solidFill>
                <a:latin typeface="Calibri"/>
                <a:ea typeface="Calibri"/>
                <a:cs typeface="Calibri"/>
              </a:rPr>
              <a:t> – Ongoing adaptation; provide a broader range of support materials, exemplars, and policy guidance</a:t>
            </a:r>
            <a:endParaRPr lang="en-US" sz="1500"/>
          </a:p>
        </p:txBody>
      </p:sp>
      <p:pic>
        <p:nvPicPr>
          <p:cNvPr id="8" name="Picture 7">
            <a:extLst>
              <a:ext uri="{FF2B5EF4-FFF2-40B4-BE49-F238E27FC236}">
                <a16:creationId xmlns:a16="http://schemas.microsoft.com/office/drawing/2014/main" id="{E74347A5-D374-87D7-3AAF-384B59ABF775}"/>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a:off x="6351323" y="4200253"/>
            <a:ext cx="2778237" cy="1782000"/>
          </a:xfrm>
          <a:prstGeom prst="rect">
            <a:avLst/>
          </a:prstGeom>
        </p:spPr>
      </p:pic>
    </p:spTree>
    <p:extLst>
      <p:ext uri="{BB962C8B-B14F-4D97-AF65-F5344CB8AC3E}">
        <p14:creationId xmlns:p14="http://schemas.microsoft.com/office/powerpoint/2010/main" val="32517341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DB3B6-7E4E-437B-5D24-70DA83B43DEF}"/>
              </a:ext>
            </a:extLst>
          </p:cNvPr>
          <p:cNvSpPr>
            <a:spLocks noGrp="1"/>
          </p:cNvSpPr>
          <p:nvPr>
            <p:ph type="title"/>
          </p:nvPr>
        </p:nvSpPr>
        <p:spPr>
          <a:xfrm>
            <a:off x="457200" y="92075"/>
            <a:ext cx="8229600" cy="639762"/>
          </a:xfrm>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E238E4DE-A9F7-9B39-6E25-63DC14038A55}"/>
              </a:ext>
            </a:extLst>
          </p:cNvPr>
          <p:cNvSpPr>
            <a:spLocks noGrp="1"/>
          </p:cNvSpPr>
          <p:nvPr>
            <p:ph idx="1"/>
          </p:nvPr>
        </p:nvSpPr>
        <p:spPr>
          <a:xfrm>
            <a:off x="457200" y="990600"/>
            <a:ext cx="7562850" cy="5562600"/>
          </a:xfrm>
        </p:spPr>
        <p:txBody>
          <a:bodyPr>
            <a:normAutofit/>
          </a:bodyPr>
          <a:lstStyle/>
          <a:p>
            <a:r>
              <a:rPr lang="en-US" dirty="0"/>
              <a:t>Introduction of CCR</a:t>
            </a:r>
          </a:p>
          <a:p>
            <a:r>
              <a:rPr lang="en-US" dirty="0"/>
              <a:t>AI Hype vs Reality</a:t>
            </a:r>
          </a:p>
          <a:p>
            <a:r>
              <a:rPr lang="en-US" dirty="0"/>
              <a:t>AI and Employability</a:t>
            </a:r>
          </a:p>
          <a:p>
            <a:r>
              <a:rPr lang="en-US" dirty="0">
                <a:solidFill>
                  <a:srgbClr val="00B050"/>
                </a:solidFill>
              </a:rPr>
              <a:t>Consequences for Education</a:t>
            </a:r>
          </a:p>
          <a:p>
            <a:pPr lvl="1"/>
            <a:r>
              <a:rPr lang="en-US" dirty="0">
                <a:solidFill>
                  <a:srgbClr val="00B050"/>
                </a:solidFill>
              </a:rPr>
              <a:t>Modern(ized) Knowledge</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513517763"/>
      </p:ext>
    </p:extLst>
  </p:cSld>
  <p:clrMapOvr>
    <a:masterClrMapping/>
  </p:clrMapOvr>
  <p:transition spd="slow">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grpSp>
        <p:nvGrpSpPr>
          <p:cNvPr id="4" name="Group 3">
            <a:extLst>
              <a:ext uri="{FF2B5EF4-FFF2-40B4-BE49-F238E27FC236}">
                <a16:creationId xmlns:a16="http://schemas.microsoft.com/office/drawing/2014/main" id="{9835058A-5C40-6419-8514-5619733AC49F}"/>
              </a:ext>
            </a:extLst>
          </p:cNvPr>
          <p:cNvGrpSpPr/>
          <p:nvPr/>
        </p:nvGrpSpPr>
        <p:grpSpPr>
          <a:xfrm>
            <a:off x="397475" y="1371600"/>
            <a:ext cx="8261045" cy="4986075"/>
            <a:chOff x="1710825" y="1795725"/>
            <a:chExt cx="5689200" cy="3433800"/>
          </a:xfrm>
        </p:grpSpPr>
        <p:sp>
          <p:nvSpPr>
            <p:cNvPr id="54" name="Google Shape;54;p13"/>
            <p:cNvSpPr/>
            <p:nvPr/>
          </p:nvSpPr>
          <p:spPr>
            <a:xfrm>
              <a:off x="1710825" y="1795725"/>
              <a:ext cx="5689200" cy="3433800"/>
            </a:xfrm>
            <a:prstGeom prst="roundRect">
              <a:avLst>
                <a:gd name="adj" fmla="val 16667"/>
              </a:avLst>
            </a:prstGeom>
            <a:solidFill>
              <a:srgbClr val="DBECFC"/>
            </a:solidFill>
            <a:ln w="28575" cap="flat" cmpd="sng">
              <a:solidFill>
                <a:srgbClr val="2269BF"/>
              </a:solidFill>
              <a:prstDash val="solid"/>
              <a:round/>
              <a:headEnd type="none" w="sm" len="sm"/>
              <a:tailEnd type="none" w="sm" len="sm"/>
            </a:ln>
          </p:spPr>
          <p:txBody>
            <a:bodyPr spcFirstLastPara="1" wrap="square" lIns="91425" tIns="91425" rIns="91425" bIns="91425" anchor="ctr" anchorCtr="0">
              <a:noAutofit/>
            </a:bodyPr>
            <a:lstStyle/>
            <a:p>
              <a:pPr algn="ctr"/>
              <a:endParaRPr sz="2400"/>
            </a:p>
          </p:txBody>
        </p:sp>
        <p:sp>
          <p:nvSpPr>
            <p:cNvPr id="55" name="Google Shape;55;p13"/>
            <p:cNvSpPr/>
            <p:nvPr/>
          </p:nvSpPr>
          <p:spPr>
            <a:xfrm>
              <a:off x="1902450" y="4142350"/>
              <a:ext cx="5339100" cy="839700"/>
            </a:xfrm>
            <a:prstGeom prst="trapezoid">
              <a:avLst>
                <a:gd name="adj" fmla="val 54475"/>
              </a:avLst>
            </a:prstGeom>
            <a:solidFill>
              <a:srgbClr val="093A74"/>
            </a:solidFill>
            <a:ln>
              <a:noFill/>
            </a:ln>
          </p:spPr>
          <p:txBody>
            <a:bodyPr spcFirstLastPara="1" wrap="square" lIns="91425" tIns="91425" rIns="91425" bIns="91425" anchor="ctr" anchorCtr="0">
              <a:noAutofit/>
            </a:bodyPr>
            <a:lstStyle/>
            <a:p>
              <a:pPr algn="ctr"/>
              <a:endParaRPr sz="2400"/>
            </a:p>
          </p:txBody>
        </p:sp>
        <p:sp>
          <p:nvSpPr>
            <p:cNvPr id="56" name="Google Shape;56;p13"/>
            <p:cNvSpPr/>
            <p:nvPr/>
          </p:nvSpPr>
          <p:spPr>
            <a:xfrm>
              <a:off x="2590650" y="3243650"/>
              <a:ext cx="3962700" cy="839700"/>
            </a:xfrm>
            <a:prstGeom prst="trapezoid">
              <a:avLst>
                <a:gd name="adj" fmla="val 54475"/>
              </a:avLst>
            </a:prstGeom>
            <a:solidFill>
              <a:srgbClr val="2269BF"/>
            </a:solidFill>
            <a:ln>
              <a:noFill/>
            </a:ln>
          </p:spPr>
          <p:txBody>
            <a:bodyPr spcFirstLastPara="1" wrap="square" lIns="91425" tIns="91425" rIns="91425" bIns="91425" anchor="ctr" anchorCtr="0">
              <a:noAutofit/>
            </a:bodyPr>
            <a:lstStyle/>
            <a:p>
              <a:pPr algn="ctr"/>
              <a:endParaRPr sz="2400"/>
            </a:p>
          </p:txBody>
        </p:sp>
        <p:sp>
          <p:nvSpPr>
            <p:cNvPr id="57" name="Google Shape;57;p13"/>
            <p:cNvSpPr/>
            <p:nvPr/>
          </p:nvSpPr>
          <p:spPr>
            <a:xfrm>
              <a:off x="3203475" y="2344950"/>
              <a:ext cx="2703900" cy="839700"/>
            </a:xfrm>
            <a:prstGeom prst="trapezoid">
              <a:avLst>
                <a:gd name="adj" fmla="val 54475"/>
              </a:avLst>
            </a:prstGeom>
            <a:solidFill>
              <a:srgbClr val="83B3EB"/>
            </a:solidFill>
            <a:ln>
              <a:noFill/>
            </a:ln>
          </p:spPr>
          <p:txBody>
            <a:bodyPr spcFirstLastPara="1" wrap="square" lIns="91425" tIns="91425" rIns="91425" bIns="91425" anchor="ctr" anchorCtr="0">
              <a:noAutofit/>
            </a:bodyPr>
            <a:lstStyle/>
            <a:p>
              <a:pPr algn="ctr"/>
              <a:endParaRPr sz="2400"/>
            </a:p>
          </p:txBody>
        </p:sp>
        <p:sp>
          <p:nvSpPr>
            <p:cNvPr id="58" name="Google Shape;58;p13"/>
            <p:cNvSpPr txBox="1"/>
            <p:nvPr/>
          </p:nvSpPr>
          <p:spPr>
            <a:xfrm>
              <a:off x="2999700" y="4220225"/>
              <a:ext cx="3081300" cy="366900"/>
            </a:xfrm>
            <a:prstGeom prst="rect">
              <a:avLst/>
            </a:prstGeom>
            <a:noFill/>
            <a:ln>
              <a:noFill/>
            </a:ln>
          </p:spPr>
          <p:txBody>
            <a:bodyPr spcFirstLastPara="1" wrap="square" lIns="91425" tIns="91425" rIns="91425" bIns="91425" anchor="t" anchorCtr="0">
              <a:noAutofit/>
            </a:bodyPr>
            <a:lstStyle/>
            <a:p>
              <a:pPr algn="ctr"/>
              <a:r>
                <a:rPr lang="en" sz="2400" b="1" dirty="0">
                  <a:solidFill>
                    <a:schemeClr val="lt1"/>
                  </a:solidFill>
                </a:rPr>
                <a:t>Declarative </a:t>
              </a:r>
              <a:endParaRPr sz="2400" b="1" dirty="0">
                <a:solidFill>
                  <a:schemeClr val="lt1"/>
                </a:solidFill>
              </a:endParaRPr>
            </a:p>
            <a:p>
              <a:pPr algn="ctr"/>
              <a:r>
                <a:rPr lang="en" sz="2400" b="1" dirty="0">
                  <a:solidFill>
                    <a:schemeClr val="lt1"/>
                  </a:solidFill>
                </a:rPr>
                <a:t>Knowledge</a:t>
              </a:r>
              <a:endParaRPr sz="2400" b="1" dirty="0">
                <a:solidFill>
                  <a:schemeClr val="lt1"/>
                </a:solidFill>
              </a:endParaRPr>
            </a:p>
          </p:txBody>
        </p:sp>
        <p:sp>
          <p:nvSpPr>
            <p:cNvPr id="59" name="Google Shape;59;p13"/>
            <p:cNvSpPr txBox="1"/>
            <p:nvPr/>
          </p:nvSpPr>
          <p:spPr>
            <a:xfrm>
              <a:off x="3051800" y="3480038"/>
              <a:ext cx="3081300" cy="366900"/>
            </a:xfrm>
            <a:prstGeom prst="rect">
              <a:avLst/>
            </a:prstGeom>
            <a:noFill/>
            <a:ln>
              <a:noFill/>
            </a:ln>
          </p:spPr>
          <p:txBody>
            <a:bodyPr spcFirstLastPara="1" wrap="square" lIns="91425" tIns="91425" rIns="91425" bIns="91425" anchor="ctr" anchorCtr="0">
              <a:noAutofit/>
            </a:bodyPr>
            <a:lstStyle/>
            <a:p>
              <a:pPr algn="ctr"/>
              <a:r>
                <a:rPr lang="en" sz="2400" b="1" dirty="0">
                  <a:solidFill>
                    <a:schemeClr val="lt1"/>
                  </a:solidFill>
                </a:rPr>
                <a:t>Procedural </a:t>
              </a:r>
              <a:endParaRPr sz="2400" b="1" dirty="0">
                <a:solidFill>
                  <a:schemeClr val="lt1"/>
                </a:solidFill>
              </a:endParaRPr>
            </a:p>
            <a:p>
              <a:pPr algn="ctr"/>
              <a:r>
                <a:rPr lang="en" sz="2400" b="1" dirty="0">
                  <a:solidFill>
                    <a:schemeClr val="lt1"/>
                  </a:solidFill>
                </a:rPr>
                <a:t>Knowledge</a:t>
              </a:r>
              <a:endParaRPr sz="2400" b="1" dirty="0">
                <a:solidFill>
                  <a:schemeClr val="lt1"/>
                </a:solidFill>
              </a:endParaRPr>
            </a:p>
          </p:txBody>
        </p:sp>
        <p:sp>
          <p:nvSpPr>
            <p:cNvPr id="60" name="Google Shape;60;p13"/>
            <p:cNvSpPr txBox="1"/>
            <p:nvPr/>
          </p:nvSpPr>
          <p:spPr>
            <a:xfrm>
              <a:off x="2999700" y="2581338"/>
              <a:ext cx="3081300" cy="366900"/>
            </a:xfrm>
            <a:prstGeom prst="rect">
              <a:avLst/>
            </a:prstGeom>
            <a:noFill/>
            <a:ln>
              <a:noFill/>
            </a:ln>
          </p:spPr>
          <p:txBody>
            <a:bodyPr spcFirstLastPara="1" wrap="square" lIns="91425" tIns="91425" rIns="91425" bIns="91425" anchor="ctr" anchorCtr="0">
              <a:noAutofit/>
            </a:bodyPr>
            <a:lstStyle/>
            <a:p>
              <a:pPr algn="ctr"/>
              <a:r>
                <a:rPr lang="en" sz="2400" b="1" dirty="0">
                  <a:solidFill>
                    <a:schemeClr val="lt1"/>
                  </a:solidFill>
                </a:rPr>
                <a:t>Conceptual </a:t>
              </a:r>
              <a:endParaRPr sz="2400" b="1" dirty="0">
                <a:solidFill>
                  <a:schemeClr val="lt1"/>
                </a:solidFill>
              </a:endParaRPr>
            </a:p>
            <a:p>
              <a:pPr algn="ctr"/>
              <a:r>
                <a:rPr lang="en" sz="2400" b="1" dirty="0">
                  <a:solidFill>
                    <a:schemeClr val="lt1"/>
                  </a:solidFill>
                </a:rPr>
                <a:t>Knowledge</a:t>
              </a:r>
              <a:endParaRPr sz="2400" b="1" dirty="0">
                <a:solidFill>
                  <a:schemeClr val="lt1"/>
                </a:solidFill>
              </a:endParaRPr>
            </a:p>
          </p:txBody>
        </p:sp>
        <p:sp>
          <p:nvSpPr>
            <p:cNvPr id="61" name="Google Shape;61;p13"/>
            <p:cNvSpPr txBox="1"/>
            <p:nvPr/>
          </p:nvSpPr>
          <p:spPr>
            <a:xfrm>
              <a:off x="3888900" y="1919050"/>
              <a:ext cx="1302900" cy="366900"/>
            </a:xfrm>
            <a:prstGeom prst="rect">
              <a:avLst/>
            </a:prstGeom>
            <a:noFill/>
            <a:ln>
              <a:noFill/>
            </a:ln>
          </p:spPr>
          <p:txBody>
            <a:bodyPr spcFirstLastPara="1" wrap="square" lIns="91425" tIns="91425" rIns="91425" bIns="91425" anchor="ctr" anchorCtr="0">
              <a:noAutofit/>
            </a:bodyPr>
            <a:lstStyle/>
            <a:p>
              <a:pPr algn="ctr"/>
              <a:r>
                <a:rPr lang="en" sz="2400" b="1" dirty="0">
                  <a:solidFill>
                    <a:srgbClr val="555569"/>
                  </a:solidFill>
                </a:rPr>
                <a:t>Epistemic </a:t>
              </a:r>
              <a:endParaRPr sz="2400" b="1" dirty="0">
                <a:solidFill>
                  <a:srgbClr val="555569"/>
                </a:solidFill>
              </a:endParaRPr>
            </a:p>
            <a:p>
              <a:pPr algn="ctr"/>
              <a:r>
                <a:rPr lang="en" sz="2400" b="1" dirty="0">
                  <a:solidFill>
                    <a:srgbClr val="555569"/>
                  </a:solidFill>
                </a:rPr>
                <a:t>Knowledge</a:t>
              </a:r>
              <a:endParaRPr sz="2400" b="1" dirty="0">
                <a:solidFill>
                  <a:srgbClr val="555569"/>
                </a:solidFill>
              </a:endParaRPr>
            </a:p>
          </p:txBody>
        </p:sp>
      </p:grpSp>
      <p:sp>
        <p:nvSpPr>
          <p:cNvPr id="2" name="Title 1">
            <a:extLst>
              <a:ext uri="{FF2B5EF4-FFF2-40B4-BE49-F238E27FC236}">
                <a16:creationId xmlns:a16="http://schemas.microsoft.com/office/drawing/2014/main" id="{93D9CD16-1719-A831-9FE0-B5BA0376B83A}"/>
              </a:ext>
            </a:extLst>
          </p:cNvPr>
          <p:cNvSpPr>
            <a:spLocks noGrp="1"/>
          </p:cNvSpPr>
          <p:nvPr>
            <p:ph type="title"/>
          </p:nvPr>
        </p:nvSpPr>
        <p:spPr>
          <a:xfrm>
            <a:off x="457200" y="182454"/>
            <a:ext cx="8229600" cy="639762"/>
          </a:xfrm>
        </p:spPr>
        <p:txBody>
          <a:bodyPr>
            <a:normAutofit fontScale="90000"/>
          </a:bodyPr>
          <a:lstStyle/>
          <a:p>
            <a:r>
              <a:rPr lang="en-US" dirty="0"/>
              <a:t>Ladder to Expertise and Transfer</a:t>
            </a:r>
          </a:p>
        </p:txBody>
      </p:sp>
    </p:spTree>
  </p:cSld>
  <p:clrMapOvr>
    <a:masterClrMapping/>
  </p:clrMapOvr>
  <p:transition spd="slow">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514608-EC67-155E-4601-B0E312C536F1}"/>
              </a:ext>
            </a:extLst>
          </p:cNvPr>
          <p:cNvPicPr>
            <a:picLocks noChangeAspect="1"/>
          </p:cNvPicPr>
          <p:nvPr/>
        </p:nvPicPr>
        <p:blipFill>
          <a:blip r:embed="rId2"/>
          <a:stretch>
            <a:fillRect/>
          </a:stretch>
        </p:blipFill>
        <p:spPr>
          <a:xfrm>
            <a:off x="2209800" y="114300"/>
            <a:ext cx="5113632" cy="6629400"/>
          </a:xfrm>
          <a:prstGeom prst="rect">
            <a:avLst/>
          </a:prstGeom>
        </p:spPr>
      </p:pic>
    </p:spTree>
    <p:extLst>
      <p:ext uri="{BB962C8B-B14F-4D97-AF65-F5344CB8AC3E}">
        <p14:creationId xmlns:p14="http://schemas.microsoft.com/office/powerpoint/2010/main" val="4079167739"/>
      </p:ext>
    </p:extLst>
  </p:cSld>
  <p:clrMapOvr>
    <a:masterClrMapping/>
  </p:clrMapOvr>
  <p:transition spd="slow">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40A6A780-76AF-4DB0-BDF9-EC49131681BB}"/>
              </a:ext>
            </a:extLst>
          </p:cNvPr>
          <p:cNvCxnSpPr/>
          <p:nvPr/>
        </p:nvCxnSpPr>
        <p:spPr>
          <a:xfrm>
            <a:off x="1143000" y="6400800"/>
            <a:ext cx="74676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9D7FEAD-EA29-45CD-A8DD-2E6065C2795E}"/>
              </a:ext>
            </a:extLst>
          </p:cNvPr>
          <p:cNvCxnSpPr>
            <a:cxnSpLocks/>
          </p:cNvCxnSpPr>
          <p:nvPr/>
        </p:nvCxnSpPr>
        <p:spPr>
          <a:xfrm flipV="1">
            <a:off x="1143000" y="1447800"/>
            <a:ext cx="0" cy="4953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DDF0C83-CF6C-427D-B37D-6B98EB6FED5D}"/>
              </a:ext>
            </a:extLst>
          </p:cNvPr>
          <p:cNvSpPr txBox="1"/>
          <p:nvPr/>
        </p:nvSpPr>
        <p:spPr>
          <a:xfrm>
            <a:off x="76200" y="909433"/>
            <a:ext cx="12634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Impact</a:t>
            </a:r>
          </a:p>
        </p:txBody>
      </p:sp>
      <p:sp>
        <p:nvSpPr>
          <p:cNvPr id="12" name="TextBox 11">
            <a:extLst>
              <a:ext uri="{FF2B5EF4-FFF2-40B4-BE49-F238E27FC236}">
                <a16:creationId xmlns:a16="http://schemas.microsoft.com/office/drawing/2014/main" id="{8DB387D7-9CCB-4BDC-9F39-5E50050E9C51}"/>
              </a:ext>
            </a:extLst>
          </p:cNvPr>
          <p:cNvSpPr txBox="1"/>
          <p:nvPr/>
        </p:nvSpPr>
        <p:spPr>
          <a:xfrm>
            <a:off x="7162800" y="6334780"/>
            <a:ext cx="9712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Time</a:t>
            </a:r>
          </a:p>
        </p:txBody>
      </p:sp>
      <p:pic>
        <p:nvPicPr>
          <p:cNvPr id="18" name="Picture 17">
            <a:extLst>
              <a:ext uri="{FF2B5EF4-FFF2-40B4-BE49-F238E27FC236}">
                <a16:creationId xmlns:a16="http://schemas.microsoft.com/office/drawing/2014/main" id="{CEBF0B95-E626-404F-B825-AF67E89DCCCC}"/>
              </a:ext>
            </a:extLst>
          </p:cNvPr>
          <p:cNvPicPr>
            <a:picLocks noChangeAspect="1"/>
          </p:cNvPicPr>
          <p:nvPr/>
        </p:nvPicPr>
        <p:blipFill rotWithShape="1">
          <a:blip r:embed="rId2"/>
          <a:srcRect l="24650"/>
          <a:stretch/>
        </p:blipFill>
        <p:spPr>
          <a:xfrm>
            <a:off x="1173018" y="775001"/>
            <a:ext cx="5684982" cy="5617668"/>
          </a:xfrm>
          <a:prstGeom prst="rect">
            <a:avLst/>
          </a:prstGeom>
        </p:spPr>
      </p:pic>
      <p:sp>
        <p:nvSpPr>
          <p:cNvPr id="13" name="Title 1">
            <a:extLst>
              <a:ext uri="{FF2B5EF4-FFF2-40B4-BE49-F238E27FC236}">
                <a16:creationId xmlns:a16="http://schemas.microsoft.com/office/drawing/2014/main" id="{37F68251-186A-44D4-8855-8FAE79BC8F4F}"/>
              </a:ext>
            </a:extLst>
          </p:cNvPr>
          <p:cNvSpPr txBox="1">
            <a:spLocks/>
          </p:cNvSpPr>
          <p:nvPr/>
        </p:nvSpPr>
        <p:spPr>
          <a:xfrm>
            <a:off x="515180" y="-11783"/>
            <a:ext cx="8229600" cy="786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j-ea"/>
                <a:cs typeface="+mj-cs"/>
              </a:rPr>
              <a:t>Core Concepts </a:t>
            </a:r>
            <a:r>
              <a:rPr kumimoji="0" lang="en-US" sz="3600" b="0" i="0" u="none" strike="noStrike" kern="1200" cap="none" spc="0" normalizeH="0" baseline="0" noProof="0" dirty="0">
                <a:ln>
                  <a:noFill/>
                </a:ln>
                <a:solidFill>
                  <a:prstClr val="black"/>
                </a:solidFill>
                <a:effectLst/>
                <a:uLnTx/>
                <a:uFillTx/>
                <a:latin typeface="Calibri"/>
                <a:ea typeface="+mj-ea"/>
                <a:cs typeface="+mj-cs"/>
                <a:sym typeface="Wingdings" panose="05000000000000000000" pitchFamily="2" charset="2"/>
              </a:rPr>
              <a:t></a:t>
            </a:r>
            <a:r>
              <a:rPr kumimoji="0" lang="en-US" sz="3600" b="0" i="0" u="none" strike="noStrike" kern="1200" cap="none" spc="0" normalizeH="0" baseline="0" noProof="0" dirty="0">
                <a:ln>
                  <a:noFill/>
                </a:ln>
                <a:solidFill>
                  <a:prstClr val="black"/>
                </a:solidFill>
                <a:effectLst/>
                <a:uLnTx/>
                <a:uFillTx/>
                <a:latin typeface="Calibri"/>
                <a:ea typeface="+mj-ea"/>
                <a:cs typeface="+mj-cs"/>
              </a:rPr>
              <a:t> Transfer to Real Life</a:t>
            </a:r>
          </a:p>
        </p:txBody>
      </p:sp>
      <p:grpSp>
        <p:nvGrpSpPr>
          <p:cNvPr id="7" name="Group 6">
            <a:extLst>
              <a:ext uri="{FF2B5EF4-FFF2-40B4-BE49-F238E27FC236}">
                <a16:creationId xmlns:a16="http://schemas.microsoft.com/office/drawing/2014/main" id="{97D8F8EA-3447-452A-BF74-89C2953F7125}"/>
              </a:ext>
            </a:extLst>
          </p:cNvPr>
          <p:cNvGrpSpPr/>
          <p:nvPr/>
        </p:nvGrpSpPr>
        <p:grpSpPr>
          <a:xfrm>
            <a:off x="1339687" y="2070533"/>
            <a:ext cx="7651913" cy="4187703"/>
            <a:chOff x="1339687" y="2070533"/>
            <a:chExt cx="8042853" cy="4187703"/>
          </a:xfrm>
        </p:grpSpPr>
        <p:sp>
          <p:nvSpPr>
            <p:cNvPr id="14" name="TextBox 13">
              <a:extLst>
                <a:ext uri="{FF2B5EF4-FFF2-40B4-BE49-F238E27FC236}">
                  <a16:creationId xmlns:a16="http://schemas.microsoft.com/office/drawing/2014/main" id="{411BF8AD-D83F-4CB0-BA4D-55A7AAA44214}"/>
                </a:ext>
              </a:extLst>
            </p:cNvPr>
            <p:cNvSpPr txBox="1"/>
            <p:nvPr/>
          </p:nvSpPr>
          <p:spPr>
            <a:xfrm>
              <a:off x="1339687" y="5888904"/>
              <a:ext cx="25355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Calibri"/>
                  <a:ea typeface="+mn-ea"/>
                  <a:cs typeface="+mn-cs"/>
                </a:rPr>
                <a:t>Concept: “Deceiving then</a:t>
              </a:r>
            </a:p>
          </p:txBody>
        </p:sp>
        <p:sp>
          <p:nvSpPr>
            <p:cNvPr id="15" name="TextBox 14">
              <a:extLst>
                <a:ext uri="{FF2B5EF4-FFF2-40B4-BE49-F238E27FC236}">
                  <a16:creationId xmlns:a16="http://schemas.microsoft.com/office/drawing/2014/main" id="{1E70B86C-5A30-4963-B6EA-9FF0AFCC7614}"/>
                </a:ext>
              </a:extLst>
            </p:cNvPr>
            <p:cNvSpPr txBox="1"/>
            <p:nvPr/>
          </p:nvSpPr>
          <p:spPr>
            <a:xfrm>
              <a:off x="6220240" y="2070533"/>
              <a:ext cx="31623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Arial" pitchFamily="34" charset="0"/>
                  <a:ea typeface="+mn-ea"/>
                  <a:cs typeface="+mn-cs"/>
                </a:rPr>
                <a:t>Explosive”</a:t>
              </a:r>
              <a:endParaRPr kumimoji="0" lang="en-US" sz="1100" b="0"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E4E29832-22E8-496B-9BCB-C93945208181}"/>
              </a:ext>
            </a:extLst>
          </p:cNvPr>
          <p:cNvPicPr>
            <a:picLocks noChangeAspect="1"/>
          </p:cNvPicPr>
          <p:nvPr/>
        </p:nvPicPr>
        <p:blipFill>
          <a:blip r:embed="rId3"/>
          <a:stretch>
            <a:fillRect/>
          </a:stretch>
        </p:blipFill>
        <p:spPr>
          <a:xfrm>
            <a:off x="3133142" y="3279032"/>
            <a:ext cx="2057750" cy="1990477"/>
          </a:xfrm>
          <a:prstGeom prst="rect">
            <a:avLst/>
          </a:prstGeom>
        </p:spPr>
      </p:pic>
      <p:sp>
        <p:nvSpPr>
          <p:cNvPr id="16" name="TextBox 15">
            <a:extLst>
              <a:ext uri="{FF2B5EF4-FFF2-40B4-BE49-F238E27FC236}">
                <a16:creationId xmlns:a16="http://schemas.microsoft.com/office/drawing/2014/main" id="{CC998BEB-874F-4F7E-8013-9C33D00CEC8F}"/>
              </a:ext>
            </a:extLst>
          </p:cNvPr>
          <p:cNvSpPr txBox="1"/>
          <p:nvPr/>
        </p:nvSpPr>
        <p:spPr>
          <a:xfrm>
            <a:off x="1173018" y="1368497"/>
            <a:ext cx="608186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en-US" sz="3200" b="0" i="1" u="none" strike="noStrike" kern="1200" cap="none" spc="0" normalizeH="0" baseline="0" noProof="0" dirty="0">
                <a:ln>
                  <a:noFill/>
                </a:ln>
                <a:solidFill>
                  <a:prstClr val="black"/>
                </a:solidFill>
                <a:effectLst/>
                <a:uLnTx/>
                <a:uFillTx/>
                <a:latin typeface="Calibri"/>
                <a:ea typeface="+mn-ea"/>
                <a:cs typeface="+mn-cs"/>
              </a:rPr>
              <a:t>Three Words Worth Trillion</a:t>
            </a:r>
            <a:r>
              <a:rPr kumimoji="0" lang="en-US" sz="3200" b="0" i="1" u="none" strike="noStrike" kern="1200" cap="none" spc="0" normalizeH="0" baseline="0" noProof="0" dirty="0">
                <a:ln>
                  <a:noFill/>
                </a:ln>
                <a:solidFill>
                  <a:srgbClr val="00B050"/>
                </a:solidFill>
                <a:effectLst/>
                <a:uLnTx/>
                <a:uFillTx/>
                <a:latin typeface="Calibri"/>
                <a:ea typeface="+mn-ea"/>
                <a:cs typeface="+mn-cs"/>
              </a:rPr>
              <a:t>$</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54626D3D-4566-4D4F-A27B-F80D9AB844A7}"/>
                  </a:ext>
                </a:extLst>
              </p:cNvPr>
              <p:cNvSpPr txBox="1"/>
              <p:nvPr/>
            </p:nvSpPr>
            <p:spPr>
              <a:xfrm>
                <a:off x="5586941" y="5585706"/>
                <a:ext cx="24140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Content: F(x) = </a:t>
                </a:r>
                <a14:m>
                  <m:oMath xmlns:m="http://schemas.openxmlformats.org/officeDocument/2006/math">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p>
                    </m:sSup>
                  </m:oMath>
                </a14:m>
                <a:endParaRPr kumimoji="0" lang="en-US" sz="2400" b="0" i="0" u="none" strike="noStrike" kern="1200" cap="none" spc="0" normalizeH="0" baseline="0" noProof="0" dirty="0">
                  <a:ln>
                    <a:noFill/>
                  </a:ln>
                  <a:solidFill>
                    <a:prstClr val="black"/>
                  </a:solidFill>
                  <a:effectLst/>
                  <a:uLnTx/>
                  <a:uFillTx/>
                  <a:ea typeface="+mn-ea"/>
                  <a:cs typeface="+mn-cs"/>
                </a:endParaRPr>
              </a:p>
            </p:txBody>
          </p:sp>
        </mc:Choice>
        <mc:Fallback>
          <p:sp>
            <p:nvSpPr>
              <p:cNvPr id="4" name="TextBox 3">
                <a:extLst>
                  <a:ext uri="{FF2B5EF4-FFF2-40B4-BE49-F238E27FC236}">
                    <a16:creationId xmlns:a16="http://schemas.microsoft.com/office/drawing/2014/main" id="{54626D3D-4566-4D4F-A27B-F80D9AB844A7}"/>
                  </a:ext>
                </a:extLst>
              </p:cNvPr>
              <p:cNvSpPr txBox="1">
                <a:spLocks noRot="1" noChangeAspect="1" noMove="1" noResize="1" noEditPoints="1" noAdjustHandles="1" noChangeArrowheads="1" noChangeShapeType="1" noTextEdit="1"/>
              </p:cNvSpPr>
              <p:nvPr/>
            </p:nvSpPr>
            <p:spPr>
              <a:xfrm>
                <a:off x="5586941" y="5585706"/>
                <a:ext cx="2414059" cy="461665"/>
              </a:xfrm>
              <a:prstGeom prst="rect">
                <a:avLst/>
              </a:prstGeom>
              <a:blipFill>
                <a:blip r:embed="rId4"/>
                <a:stretch>
                  <a:fillRect l="-3778" t="-10526" b="-28947"/>
                </a:stretch>
              </a:blipFill>
            </p:spPr>
            <p:txBody>
              <a:bodyPr/>
              <a:lstStyle/>
              <a:p>
                <a:r>
                  <a:rPr lang="en-AU">
                    <a:noFill/>
                  </a:rPr>
                  <a:t> </a:t>
                </a:r>
              </a:p>
            </p:txBody>
          </p:sp>
        </mc:Fallback>
      </mc:AlternateContent>
    </p:spTree>
    <p:extLst>
      <p:ext uri="{BB962C8B-B14F-4D97-AF65-F5344CB8AC3E}">
        <p14:creationId xmlns:p14="http://schemas.microsoft.com/office/powerpoint/2010/main" val="283761419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cxnSp>
        <p:nvCxnSpPr>
          <p:cNvPr id="932" name="Shape 932"/>
          <p:cNvCxnSpPr/>
          <p:nvPr/>
        </p:nvCxnSpPr>
        <p:spPr>
          <a:xfrm rot="10800000">
            <a:off x="773200" y="1640550"/>
            <a:ext cx="0" cy="2476500"/>
          </a:xfrm>
          <a:prstGeom prst="straightConnector1">
            <a:avLst/>
          </a:prstGeom>
          <a:noFill/>
          <a:ln w="9525" cap="flat" cmpd="sng">
            <a:solidFill>
              <a:schemeClr val="dk2"/>
            </a:solidFill>
            <a:prstDash val="solid"/>
            <a:round/>
            <a:headEnd type="none" w="lg" len="lg"/>
            <a:tailEnd type="triangle" w="lg" len="lg"/>
          </a:ln>
        </p:spPr>
      </p:cxnSp>
      <p:cxnSp>
        <p:nvCxnSpPr>
          <p:cNvPr id="933" name="Shape 933"/>
          <p:cNvCxnSpPr/>
          <p:nvPr/>
        </p:nvCxnSpPr>
        <p:spPr>
          <a:xfrm>
            <a:off x="773200" y="4105825"/>
            <a:ext cx="2543700" cy="0"/>
          </a:xfrm>
          <a:prstGeom prst="straightConnector1">
            <a:avLst/>
          </a:prstGeom>
          <a:noFill/>
          <a:ln w="9525" cap="flat" cmpd="sng">
            <a:solidFill>
              <a:schemeClr val="dk2"/>
            </a:solidFill>
            <a:prstDash val="solid"/>
            <a:round/>
            <a:headEnd type="none" w="lg" len="lg"/>
            <a:tailEnd type="triangle" w="lg" len="lg"/>
          </a:ln>
        </p:spPr>
      </p:cxnSp>
      <p:sp>
        <p:nvSpPr>
          <p:cNvPr id="934" name="Shape 934"/>
          <p:cNvSpPr txBox="1"/>
          <p:nvPr/>
        </p:nvSpPr>
        <p:spPr>
          <a:xfrm>
            <a:off x="360825" y="1219200"/>
            <a:ext cx="1042200" cy="5043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Calibri"/>
                <a:ea typeface="+mn-ea"/>
                <a:cs typeface="+mn-cs"/>
              </a:rPr>
              <a:t>Expertise</a:t>
            </a:r>
          </a:p>
        </p:txBody>
      </p:sp>
      <p:sp>
        <p:nvSpPr>
          <p:cNvPr id="935" name="Shape 935"/>
          <p:cNvSpPr txBox="1"/>
          <p:nvPr/>
        </p:nvSpPr>
        <p:spPr>
          <a:xfrm>
            <a:off x="2866450" y="4117050"/>
            <a:ext cx="1042200" cy="5043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Calibri"/>
                <a:ea typeface="+mn-ea"/>
                <a:cs typeface="+mn-cs"/>
              </a:rPr>
              <a:t>Transfer</a:t>
            </a:r>
          </a:p>
        </p:txBody>
      </p:sp>
      <p:sp>
        <p:nvSpPr>
          <p:cNvPr id="936" name="Shape 936"/>
          <p:cNvSpPr txBox="1"/>
          <p:nvPr/>
        </p:nvSpPr>
        <p:spPr>
          <a:xfrm>
            <a:off x="2689425" y="1723500"/>
            <a:ext cx="1219200" cy="5043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prstClr val="black"/>
                </a:solidFill>
                <a:effectLst/>
                <a:uLnTx/>
                <a:uFillTx/>
                <a:latin typeface="Calibri"/>
                <a:ea typeface="+mn-ea"/>
                <a:cs typeface="+mn-cs"/>
              </a:rPr>
              <a:t>Final Goal</a:t>
            </a:r>
          </a:p>
        </p:txBody>
      </p:sp>
      <p:sp>
        <p:nvSpPr>
          <p:cNvPr id="937" name="Shape 937"/>
          <p:cNvSpPr txBox="1"/>
          <p:nvPr/>
        </p:nvSpPr>
        <p:spPr>
          <a:xfrm>
            <a:off x="2803326" y="3214255"/>
            <a:ext cx="939051" cy="4572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50" b="0" i="0" u="none" strike="noStrike" kern="1200" cap="none" spc="0" normalizeH="0" baseline="0" noProof="0" dirty="0">
                <a:ln>
                  <a:noFill/>
                </a:ln>
                <a:solidFill>
                  <a:prstClr val="black"/>
                </a:solidFill>
                <a:effectLst/>
                <a:uLnTx/>
                <a:uFillTx/>
                <a:latin typeface="Calibri"/>
                <a:ea typeface="+mn-ea"/>
                <a:cs typeface="+mn-cs"/>
              </a:rPr>
              <a:t>Expert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50" b="0" i="0" u="none" strike="noStrike" kern="1200" cap="none" spc="0" normalizeH="0" baseline="0" noProof="0" dirty="0">
                <a:ln>
                  <a:noFill/>
                </a:ln>
                <a:solidFill>
                  <a:prstClr val="black"/>
                </a:solidFill>
                <a:effectLst/>
                <a:uLnTx/>
                <a:uFillTx/>
                <a:latin typeface="Calibri"/>
                <a:ea typeface="+mn-ea"/>
                <a:cs typeface="+mn-cs"/>
              </a:rPr>
              <a:t>Amateurism</a:t>
            </a:r>
          </a:p>
        </p:txBody>
      </p:sp>
      <p:sp>
        <p:nvSpPr>
          <p:cNvPr id="938" name="Shape 938"/>
          <p:cNvSpPr/>
          <p:nvPr/>
        </p:nvSpPr>
        <p:spPr>
          <a:xfrm>
            <a:off x="1120601" y="1909475"/>
            <a:ext cx="1501575" cy="1815350"/>
          </a:xfrm>
          <a:custGeom>
            <a:avLst/>
            <a:gdLst/>
            <a:ahLst/>
            <a:cxnLst/>
            <a:rect l="0" t="0" r="0" b="0"/>
            <a:pathLst>
              <a:path w="60063" h="72614" extrusionOk="0">
                <a:moveTo>
                  <a:pt x="0" y="72614"/>
                </a:moveTo>
                <a:cubicBezTo>
                  <a:pt x="1718" y="62528"/>
                  <a:pt x="298" y="24205"/>
                  <a:pt x="10309" y="12103"/>
                </a:cubicBezTo>
                <a:cubicBezTo>
                  <a:pt x="20319" y="0"/>
                  <a:pt x="51770" y="2017"/>
                  <a:pt x="60063" y="0"/>
                </a:cubicBezTo>
              </a:path>
            </a:pathLst>
          </a:custGeom>
          <a:noFill/>
          <a:ln w="28575" cap="flat" cmpd="sng">
            <a:solidFill>
              <a:srgbClr val="999999"/>
            </a:solidFill>
            <a:prstDash val="sysDot"/>
            <a:round/>
            <a:headEnd type="none" w="lg" len="lg"/>
            <a:tailEnd type="triangle" w="lg" len="lg"/>
          </a:ln>
        </p:spPr>
        <p:txBody>
          <a:bodyPr/>
          <a:lstStyle/>
          <a:p>
            <a:endParaRPr lang="en-AU"/>
          </a:p>
        </p:txBody>
      </p:sp>
      <p:sp>
        <p:nvSpPr>
          <p:cNvPr id="939" name="Shape 939"/>
          <p:cNvSpPr/>
          <p:nvPr/>
        </p:nvSpPr>
        <p:spPr>
          <a:xfrm rot="10800000">
            <a:off x="1355941" y="2095394"/>
            <a:ext cx="1676358" cy="1707881"/>
          </a:xfrm>
          <a:custGeom>
            <a:avLst/>
            <a:gdLst/>
            <a:ahLst/>
            <a:cxnLst/>
            <a:rect l="0" t="0" r="0" b="0"/>
            <a:pathLst>
              <a:path w="60063" h="72614" extrusionOk="0">
                <a:moveTo>
                  <a:pt x="0" y="72614"/>
                </a:moveTo>
                <a:cubicBezTo>
                  <a:pt x="1718" y="62528"/>
                  <a:pt x="298" y="24205"/>
                  <a:pt x="10309" y="12103"/>
                </a:cubicBezTo>
                <a:cubicBezTo>
                  <a:pt x="20319" y="0"/>
                  <a:pt x="51770" y="2017"/>
                  <a:pt x="60063" y="0"/>
                </a:cubicBezTo>
              </a:path>
            </a:pathLst>
          </a:custGeom>
          <a:noFill/>
          <a:ln w="28575" cap="flat" cmpd="sng">
            <a:solidFill>
              <a:srgbClr val="999999"/>
            </a:solidFill>
            <a:prstDash val="dash"/>
            <a:round/>
            <a:headEnd type="triangle" w="lg" len="lg"/>
            <a:tailEnd type="none" w="lg" len="lg"/>
          </a:ln>
        </p:spPr>
        <p:txBody>
          <a:bodyPr/>
          <a:lstStyle/>
          <a:p>
            <a:endParaRPr lang="en-AU"/>
          </a:p>
        </p:txBody>
      </p:sp>
      <p:grpSp>
        <p:nvGrpSpPr>
          <p:cNvPr id="5" name="Group 4">
            <a:extLst>
              <a:ext uri="{FF2B5EF4-FFF2-40B4-BE49-F238E27FC236}">
                <a16:creationId xmlns:a16="http://schemas.microsoft.com/office/drawing/2014/main" id="{330E8213-8743-BFB5-2FBF-1DCFB01EA508}"/>
              </a:ext>
            </a:extLst>
          </p:cNvPr>
          <p:cNvGrpSpPr/>
          <p:nvPr/>
        </p:nvGrpSpPr>
        <p:grpSpPr>
          <a:xfrm>
            <a:off x="5150225" y="1349200"/>
            <a:ext cx="3547825" cy="3402150"/>
            <a:chOff x="5150225" y="1349200"/>
            <a:chExt cx="3547825" cy="3402150"/>
          </a:xfrm>
        </p:grpSpPr>
        <p:cxnSp>
          <p:nvCxnSpPr>
            <p:cNvPr id="940" name="Shape 940"/>
            <p:cNvCxnSpPr/>
            <p:nvPr/>
          </p:nvCxnSpPr>
          <p:spPr>
            <a:xfrm rot="10800000">
              <a:off x="5562600" y="1770550"/>
              <a:ext cx="0" cy="2476500"/>
            </a:xfrm>
            <a:prstGeom prst="straightConnector1">
              <a:avLst/>
            </a:prstGeom>
            <a:noFill/>
            <a:ln w="9525" cap="flat" cmpd="sng">
              <a:solidFill>
                <a:schemeClr val="dk2"/>
              </a:solidFill>
              <a:prstDash val="solid"/>
              <a:round/>
              <a:headEnd type="none" w="lg" len="lg"/>
              <a:tailEnd type="triangle" w="lg" len="lg"/>
            </a:ln>
          </p:spPr>
        </p:cxnSp>
        <p:cxnSp>
          <p:nvCxnSpPr>
            <p:cNvPr id="941" name="Shape 941"/>
            <p:cNvCxnSpPr/>
            <p:nvPr/>
          </p:nvCxnSpPr>
          <p:spPr>
            <a:xfrm>
              <a:off x="5562600" y="4235825"/>
              <a:ext cx="2543700" cy="0"/>
            </a:xfrm>
            <a:prstGeom prst="straightConnector1">
              <a:avLst/>
            </a:prstGeom>
            <a:noFill/>
            <a:ln w="9525" cap="flat" cmpd="sng">
              <a:solidFill>
                <a:schemeClr val="dk2"/>
              </a:solidFill>
              <a:prstDash val="solid"/>
              <a:round/>
              <a:headEnd type="none" w="lg" len="lg"/>
              <a:tailEnd type="triangle" w="lg" len="lg"/>
            </a:ln>
          </p:spPr>
        </p:cxnSp>
        <p:sp>
          <p:nvSpPr>
            <p:cNvPr id="942" name="Shape 942"/>
            <p:cNvSpPr txBox="1"/>
            <p:nvPr/>
          </p:nvSpPr>
          <p:spPr>
            <a:xfrm>
              <a:off x="5150225" y="1349200"/>
              <a:ext cx="1042200" cy="5043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prstClr val="black"/>
                  </a:solidFill>
                  <a:effectLst/>
                  <a:uLnTx/>
                  <a:uFillTx/>
                  <a:latin typeface="Calibri"/>
                  <a:ea typeface="+mn-ea"/>
                  <a:cs typeface="+mn-cs"/>
                </a:rPr>
                <a:t>Expertise</a:t>
              </a:r>
            </a:p>
          </p:txBody>
        </p:sp>
        <p:sp>
          <p:nvSpPr>
            <p:cNvPr id="943" name="Shape 943"/>
            <p:cNvSpPr txBox="1"/>
            <p:nvPr/>
          </p:nvSpPr>
          <p:spPr>
            <a:xfrm>
              <a:off x="7655850" y="4247050"/>
              <a:ext cx="1042200" cy="5043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Calibri"/>
                  <a:ea typeface="+mn-ea"/>
                  <a:cs typeface="+mn-cs"/>
                </a:rPr>
                <a:t>Transfer</a:t>
              </a:r>
            </a:p>
          </p:txBody>
        </p:sp>
        <p:sp>
          <p:nvSpPr>
            <p:cNvPr id="944" name="Shape 944"/>
            <p:cNvSpPr txBox="1"/>
            <p:nvPr/>
          </p:nvSpPr>
          <p:spPr>
            <a:xfrm>
              <a:off x="7478825" y="1853500"/>
              <a:ext cx="1219200" cy="5043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prstClr val="black"/>
                  </a:solidFill>
                  <a:effectLst/>
                  <a:uLnTx/>
                  <a:uFillTx/>
                  <a:latin typeface="Calibri"/>
                  <a:ea typeface="+mn-ea"/>
                  <a:cs typeface="+mn-cs"/>
                </a:rPr>
                <a:t>Final Goal</a:t>
              </a:r>
            </a:p>
          </p:txBody>
        </p:sp>
        <p:sp>
          <p:nvSpPr>
            <p:cNvPr id="946" name="Shape 946"/>
            <p:cNvSpPr/>
            <p:nvPr/>
          </p:nvSpPr>
          <p:spPr>
            <a:xfrm>
              <a:off x="5791486" y="1758898"/>
              <a:ext cx="2463925" cy="2234875"/>
            </a:xfrm>
            <a:custGeom>
              <a:avLst/>
              <a:gdLst/>
              <a:ahLst/>
              <a:cxnLst/>
              <a:rect l="0" t="0" r="0" b="0"/>
              <a:pathLst>
                <a:path w="98557" h="89395" extrusionOk="0">
                  <a:moveTo>
                    <a:pt x="1334" y="89395"/>
                  </a:moveTo>
                  <a:cubicBezTo>
                    <a:pt x="1259" y="87975"/>
                    <a:pt x="-1206" y="81028"/>
                    <a:pt x="885" y="80879"/>
                  </a:cubicBezTo>
                  <a:cubicBezTo>
                    <a:pt x="2976" y="80729"/>
                    <a:pt x="12912" y="90590"/>
                    <a:pt x="13884" y="88499"/>
                  </a:cubicBezTo>
                  <a:cubicBezTo>
                    <a:pt x="14855" y="86407"/>
                    <a:pt x="4173" y="68776"/>
                    <a:pt x="6713" y="68328"/>
                  </a:cubicBezTo>
                  <a:cubicBezTo>
                    <a:pt x="9253" y="67879"/>
                    <a:pt x="28152" y="88647"/>
                    <a:pt x="29124" y="85809"/>
                  </a:cubicBezTo>
                  <a:cubicBezTo>
                    <a:pt x="30095" y="82970"/>
                    <a:pt x="9477" y="52340"/>
                    <a:pt x="12540" y="51295"/>
                  </a:cubicBezTo>
                  <a:cubicBezTo>
                    <a:pt x="15603" y="50249"/>
                    <a:pt x="46306" y="82895"/>
                    <a:pt x="47502" y="79534"/>
                  </a:cubicBezTo>
                  <a:cubicBezTo>
                    <a:pt x="48697" y="76172"/>
                    <a:pt x="17395" y="32842"/>
                    <a:pt x="19711" y="31124"/>
                  </a:cubicBezTo>
                  <a:cubicBezTo>
                    <a:pt x="22026" y="29405"/>
                    <a:pt x="59305" y="71838"/>
                    <a:pt x="61397" y="69224"/>
                  </a:cubicBezTo>
                  <a:cubicBezTo>
                    <a:pt x="63488" y="66609"/>
                    <a:pt x="29273" y="16108"/>
                    <a:pt x="32262" y="15436"/>
                  </a:cubicBezTo>
                  <a:cubicBezTo>
                    <a:pt x="35250" y="14763"/>
                    <a:pt x="77832" y="67730"/>
                    <a:pt x="79327" y="65190"/>
                  </a:cubicBezTo>
                  <a:cubicBezTo>
                    <a:pt x="80821" y="62650"/>
                    <a:pt x="38238" y="1764"/>
                    <a:pt x="41227" y="196"/>
                  </a:cubicBezTo>
                  <a:cubicBezTo>
                    <a:pt x="44215" y="-1372"/>
                    <a:pt x="90756" y="52564"/>
                    <a:pt x="97256" y="55777"/>
                  </a:cubicBezTo>
                  <a:cubicBezTo>
                    <a:pt x="103755" y="58989"/>
                    <a:pt x="83061" y="25521"/>
                    <a:pt x="80223" y="19470"/>
                  </a:cubicBezTo>
                </a:path>
              </a:pathLst>
            </a:custGeom>
            <a:noFill/>
            <a:ln w="28575" cap="flat" cmpd="sng">
              <a:solidFill>
                <a:srgbClr val="999999"/>
              </a:solidFill>
              <a:prstDash val="solid"/>
              <a:round/>
              <a:headEnd type="none" w="lg" len="lg"/>
              <a:tailEnd type="triangle" w="lg" len="lg"/>
            </a:ln>
          </p:spPr>
          <p:txBody>
            <a:bodyPr/>
            <a:lstStyle/>
            <a:p>
              <a:endParaRPr lang="en-AU"/>
            </a:p>
          </p:txBody>
        </p:sp>
      </p:grpSp>
      <p:cxnSp>
        <p:nvCxnSpPr>
          <p:cNvPr id="3" name="Straight Arrow Connector 2">
            <a:extLst>
              <a:ext uri="{FF2B5EF4-FFF2-40B4-BE49-F238E27FC236}">
                <a16:creationId xmlns:a16="http://schemas.microsoft.com/office/drawing/2014/main" id="{14F5D02B-8692-4487-9C7D-EC93FC1B4299}"/>
              </a:ext>
            </a:extLst>
          </p:cNvPr>
          <p:cNvCxnSpPr/>
          <p:nvPr/>
        </p:nvCxnSpPr>
        <p:spPr>
          <a:xfrm flipV="1">
            <a:off x="1032164" y="1909475"/>
            <a:ext cx="323776" cy="17619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1B4CD2-0221-4C09-B65F-126434233A92}"/>
              </a:ext>
            </a:extLst>
          </p:cNvPr>
          <p:cNvSpPr>
            <a:spLocks noGrp="1"/>
          </p:cNvSpPr>
          <p:nvPr>
            <p:ph type="title"/>
          </p:nvPr>
        </p:nvSpPr>
        <p:spPr>
          <a:xfrm>
            <a:off x="346336" y="61866"/>
            <a:ext cx="8520600" cy="763600"/>
          </a:xfrm>
        </p:spPr>
        <p:txBody>
          <a:bodyPr>
            <a:normAutofit fontScale="90000"/>
          </a:bodyPr>
          <a:lstStyle/>
          <a:p>
            <a:r>
              <a:rPr lang="en-US" dirty="0"/>
              <a:t>Road to Transfer</a:t>
            </a:r>
          </a:p>
        </p:txBody>
      </p:sp>
      <p:sp>
        <p:nvSpPr>
          <p:cNvPr id="4" name="TextBox 3">
            <a:extLst>
              <a:ext uri="{FF2B5EF4-FFF2-40B4-BE49-F238E27FC236}">
                <a16:creationId xmlns:a16="http://schemas.microsoft.com/office/drawing/2014/main" id="{FD1E6EBF-5005-8361-3231-29E152B42CEB}"/>
              </a:ext>
            </a:extLst>
          </p:cNvPr>
          <p:cNvSpPr txBox="1"/>
          <p:nvPr/>
        </p:nvSpPr>
        <p:spPr>
          <a:xfrm>
            <a:off x="1138776" y="5004501"/>
            <a:ext cx="7295024" cy="954107"/>
          </a:xfrm>
          <a:prstGeom prst="rect">
            <a:avLst/>
          </a:prstGeom>
          <a:noFill/>
        </p:spPr>
        <p:txBody>
          <a:bodyPr wrap="square" rtlCol="0">
            <a:spAutoFit/>
          </a:bodyPr>
          <a:lstStyle/>
          <a:p>
            <a:r>
              <a:rPr lang="en-US" sz="2800" dirty="0"/>
              <a:t>There is another pathway besides Expertise… </a:t>
            </a:r>
          </a:p>
          <a:p>
            <a:r>
              <a:rPr lang="en-US" sz="2800" i="1" dirty="0"/>
              <a:t>the two complement each other</a:t>
            </a:r>
          </a:p>
        </p:txBody>
      </p:sp>
    </p:spTree>
    <p:extLst>
      <p:ext uri="{BB962C8B-B14F-4D97-AF65-F5344CB8AC3E}">
        <p14:creationId xmlns:p14="http://schemas.microsoft.com/office/powerpoint/2010/main" val="27126758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8"/>
                                        </p:tgtEl>
                                        <p:attrNameLst>
                                          <p:attrName>style.visibility</p:attrName>
                                        </p:attrNameLst>
                                      </p:cBhvr>
                                      <p:to>
                                        <p:strVal val="visible"/>
                                      </p:to>
                                    </p:set>
                                    <p:animEffect transition="in" filter="fade">
                                      <p:cBhvr>
                                        <p:cTn id="7" dur="500"/>
                                        <p:tgtEl>
                                          <p:spTgt spid="9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6"/>
                                        </p:tgtEl>
                                        <p:attrNameLst>
                                          <p:attrName>style.visibility</p:attrName>
                                        </p:attrNameLst>
                                      </p:cBhvr>
                                      <p:to>
                                        <p:strVal val="visible"/>
                                      </p:to>
                                    </p:set>
                                    <p:animEffect transition="in" filter="fade">
                                      <p:cBhvr>
                                        <p:cTn id="10" dur="500"/>
                                        <p:tgtEl>
                                          <p:spTgt spid="9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39"/>
                                        </p:tgtEl>
                                        <p:attrNameLst>
                                          <p:attrName>style.visibility</p:attrName>
                                        </p:attrNameLst>
                                      </p:cBhvr>
                                      <p:to>
                                        <p:strVal val="visible"/>
                                      </p:to>
                                    </p:set>
                                    <p:animEffect transition="in" filter="fade">
                                      <p:cBhvr>
                                        <p:cTn id="15" dur="500"/>
                                        <p:tgtEl>
                                          <p:spTgt spid="9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37"/>
                                        </p:tgtEl>
                                        <p:attrNameLst>
                                          <p:attrName>style.visibility</p:attrName>
                                        </p:attrNameLst>
                                      </p:cBhvr>
                                      <p:to>
                                        <p:strVal val="visible"/>
                                      </p:to>
                                    </p:set>
                                    <p:animEffect transition="in" filter="fade">
                                      <p:cBhvr>
                                        <p:cTn id="18" dur="500"/>
                                        <p:tgtEl>
                                          <p:spTgt spid="9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 grpId="0"/>
      <p:bldP spid="93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C8090-6337-4157-BE34-1E3004D9470C}"/>
              </a:ext>
            </a:extLst>
          </p:cNvPr>
          <p:cNvSpPr>
            <a:spLocks noGrp="1"/>
          </p:cNvSpPr>
          <p:nvPr>
            <p:ph type="title"/>
          </p:nvPr>
        </p:nvSpPr>
        <p:spPr>
          <a:xfrm>
            <a:off x="457200" y="0"/>
            <a:ext cx="8229600" cy="1219200"/>
          </a:xfrm>
        </p:spPr>
        <p:txBody>
          <a:bodyPr>
            <a:normAutofit/>
          </a:bodyPr>
          <a:lstStyle/>
          <a:p>
            <a:r>
              <a:rPr lang="en-US" sz="4000" dirty="0"/>
              <a:t>Modernized Disciplines</a:t>
            </a:r>
          </a:p>
        </p:txBody>
      </p:sp>
      <p:sp>
        <p:nvSpPr>
          <p:cNvPr id="3" name="Content Placeholder 2">
            <a:extLst>
              <a:ext uri="{FF2B5EF4-FFF2-40B4-BE49-F238E27FC236}">
                <a16:creationId xmlns:a16="http://schemas.microsoft.com/office/drawing/2014/main" id="{BA78CF3C-D3A6-4007-B055-5E90F7E62CE5}"/>
              </a:ext>
            </a:extLst>
          </p:cNvPr>
          <p:cNvSpPr>
            <a:spLocks noGrp="1"/>
          </p:cNvSpPr>
          <p:nvPr>
            <p:ph idx="1"/>
          </p:nvPr>
        </p:nvSpPr>
        <p:spPr>
          <a:xfrm>
            <a:off x="0" y="1752601"/>
            <a:ext cx="9144000" cy="2971800"/>
          </a:xfrm>
        </p:spPr>
        <p:txBody>
          <a:bodyPr>
            <a:normAutofit lnSpcReduction="10000"/>
          </a:bodyPr>
          <a:lstStyle/>
          <a:p>
            <a:r>
              <a:rPr lang="en-US" sz="2800" dirty="0">
                <a:effectLst>
                  <a:outerShdw blurRad="38100" dist="38100" dir="2700000" algn="tl">
                    <a:srgbClr val="000000">
                      <a:alpha val="43137"/>
                    </a:srgbClr>
                  </a:outerShdw>
                </a:effectLst>
              </a:rPr>
              <a:t>Modernized</a:t>
            </a:r>
            <a:r>
              <a:rPr lang="en-US" sz="2800" dirty="0"/>
              <a:t> traditional disciplines:</a:t>
            </a:r>
          </a:p>
          <a:p>
            <a:pPr lvl="1"/>
            <a:r>
              <a:rPr lang="en-US" sz="2400" dirty="0"/>
              <a:t>Mathematics </a:t>
            </a:r>
            <a:r>
              <a:rPr lang="en-US" sz="2400" dirty="0">
                <a:sym typeface="Wingdings" panose="05000000000000000000" pitchFamily="2" charset="2"/>
              </a:rPr>
              <a:t> stats/probs/</a:t>
            </a:r>
            <a:r>
              <a:rPr lang="en-US" sz="2400" dirty="0"/>
              <a:t>data science;</a:t>
            </a:r>
            <a:r>
              <a:rPr lang="en-US" sz="2400" dirty="0">
                <a:sym typeface="Wingdings" panose="05000000000000000000" pitchFamily="2" charset="2"/>
              </a:rPr>
              <a:t> discrete/computational</a:t>
            </a:r>
          </a:p>
          <a:p>
            <a:pPr lvl="1"/>
            <a:r>
              <a:rPr lang="en-US" sz="2400" dirty="0"/>
              <a:t>Performing arts:  acting, debate, comedy, improv</a:t>
            </a:r>
          </a:p>
          <a:p>
            <a:pPr lvl="1"/>
            <a:r>
              <a:rPr lang="en-US" sz="2400" dirty="0"/>
              <a:t>Visual arts: design &amp; manufacturing (additive &amp; subtractive)</a:t>
            </a:r>
          </a:p>
          <a:p>
            <a:pPr lvl="1"/>
            <a:r>
              <a:rPr lang="en-US" sz="2400" i="1" dirty="0"/>
              <a:t>World</a:t>
            </a:r>
            <a:r>
              <a:rPr lang="en-US" sz="2400" dirty="0"/>
              <a:t> literature</a:t>
            </a:r>
          </a:p>
          <a:p>
            <a:pPr lvl="1"/>
            <a:r>
              <a:rPr lang="en-US" sz="2400" i="1" dirty="0"/>
              <a:t>World</a:t>
            </a:r>
            <a:r>
              <a:rPr lang="en-US" sz="2400" dirty="0"/>
              <a:t> history</a:t>
            </a:r>
          </a:p>
          <a:p>
            <a:pPr lvl="1"/>
            <a:r>
              <a:rPr lang="en-US" sz="2400" dirty="0"/>
              <a:t>etc.</a:t>
            </a:r>
          </a:p>
        </p:txBody>
      </p:sp>
    </p:spTree>
    <p:extLst>
      <p:ext uri="{BB962C8B-B14F-4D97-AF65-F5344CB8AC3E}">
        <p14:creationId xmlns:p14="http://schemas.microsoft.com/office/powerpoint/2010/main" val="4106780437"/>
      </p:ext>
    </p:extLst>
  </p:cSld>
  <p:clrMapOvr>
    <a:masterClrMapping/>
  </p:clrMapOvr>
  <p:transition spd="slow">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1CE09-D67D-4E89-8865-A6BF5E0EBC05}"/>
              </a:ext>
            </a:extLst>
          </p:cNvPr>
          <p:cNvSpPr>
            <a:spLocks noGrp="1"/>
          </p:cNvSpPr>
          <p:nvPr>
            <p:ph type="title"/>
          </p:nvPr>
        </p:nvSpPr>
        <p:spPr>
          <a:xfrm>
            <a:off x="457200" y="152400"/>
            <a:ext cx="8229600" cy="639762"/>
          </a:xfrm>
        </p:spPr>
        <p:txBody>
          <a:bodyPr>
            <a:normAutofit fontScale="90000"/>
          </a:bodyPr>
          <a:lstStyle/>
          <a:p>
            <a:r>
              <a:rPr lang="en-US" dirty="0"/>
              <a:t>Example: Mathematics</a:t>
            </a:r>
          </a:p>
        </p:txBody>
      </p:sp>
      <p:pic>
        <p:nvPicPr>
          <p:cNvPr id="5" name="Picture 4">
            <a:extLst>
              <a:ext uri="{FF2B5EF4-FFF2-40B4-BE49-F238E27FC236}">
                <a16:creationId xmlns:a16="http://schemas.microsoft.com/office/drawing/2014/main" id="{C1350179-1C37-4B99-A41A-C1ECA041DA49}"/>
              </a:ext>
            </a:extLst>
          </p:cNvPr>
          <p:cNvPicPr>
            <a:picLocks noChangeAspect="1"/>
          </p:cNvPicPr>
          <p:nvPr/>
        </p:nvPicPr>
        <p:blipFill>
          <a:blip r:embed="rId2"/>
          <a:stretch>
            <a:fillRect/>
          </a:stretch>
        </p:blipFill>
        <p:spPr>
          <a:xfrm>
            <a:off x="0" y="1143000"/>
            <a:ext cx="9144000" cy="4245599"/>
          </a:xfrm>
          <a:prstGeom prst="rect">
            <a:avLst/>
          </a:prstGeom>
        </p:spPr>
      </p:pic>
      <p:sp>
        <p:nvSpPr>
          <p:cNvPr id="9" name="TextBox 8">
            <a:extLst>
              <a:ext uri="{FF2B5EF4-FFF2-40B4-BE49-F238E27FC236}">
                <a16:creationId xmlns:a16="http://schemas.microsoft.com/office/drawing/2014/main" id="{FC8A9547-C8EE-483B-9BED-AD7793790536}"/>
              </a:ext>
            </a:extLst>
          </p:cNvPr>
          <p:cNvSpPr txBox="1"/>
          <p:nvPr/>
        </p:nvSpPr>
        <p:spPr>
          <a:xfrm>
            <a:off x="1828800" y="5758291"/>
            <a:ext cx="46474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https://mathstandards.curriculumredesign.org/</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533197448"/>
      </p:ext>
    </p:extLst>
  </p:cSld>
  <p:clrMapOvr>
    <a:masterClrMapping/>
  </p:clrMapOvr>
  <p:transition spd="slow">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1CE09-D67D-4E89-8865-A6BF5E0EBC05}"/>
              </a:ext>
            </a:extLst>
          </p:cNvPr>
          <p:cNvSpPr>
            <a:spLocks noGrp="1"/>
          </p:cNvSpPr>
          <p:nvPr>
            <p:ph type="title"/>
          </p:nvPr>
        </p:nvSpPr>
        <p:spPr>
          <a:xfrm>
            <a:off x="457200" y="302654"/>
            <a:ext cx="8229600" cy="639762"/>
          </a:xfrm>
        </p:spPr>
        <p:txBody>
          <a:bodyPr>
            <a:normAutofit fontScale="90000"/>
          </a:bodyPr>
          <a:lstStyle/>
          <a:p>
            <a:r>
              <a:rPr lang="en-US" dirty="0"/>
              <a:t>Example: World History</a:t>
            </a:r>
            <a:br>
              <a:rPr lang="en-US" dirty="0"/>
            </a:br>
            <a:r>
              <a:rPr lang="en-US" sz="3100" dirty="0"/>
              <a:t>(660 records)</a:t>
            </a:r>
            <a:endParaRPr lang="en-US" dirty="0"/>
          </a:p>
        </p:txBody>
      </p:sp>
      <p:sp>
        <p:nvSpPr>
          <p:cNvPr id="6" name="TextBox 5">
            <a:extLst>
              <a:ext uri="{FF2B5EF4-FFF2-40B4-BE49-F238E27FC236}">
                <a16:creationId xmlns:a16="http://schemas.microsoft.com/office/drawing/2014/main" id="{A13C64AF-64FE-4DF8-AC32-0CC4E2C8C358}"/>
              </a:ext>
            </a:extLst>
          </p:cNvPr>
          <p:cNvSpPr txBox="1"/>
          <p:nvPr/>
        </p:nvSpPr>
        <p:spPr>
          <a:xfrm>
            <a:off x="2133600" y="5881171"/>
            <a:ext cx="46474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2"/>
              </a:rPr>
              <a:t>https://worldhistory.curriculumredesign.org/</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7" name="Picture 6">
            <a:extLst>
              <a:ext uri="{FF2B5EF4-FFF2-40B4-BE49-F238E27FC236}">
                <a16:creationId xmlns:a16="http://schemas.microsoft.com/office/drawing/2014/main" id="{1327705C-DFEF-7F42-6799-94B45EDC3FE9}"/>
              </a:ext>
            </a:extLst>
          </p:cNvPr>
          <p:cNvPicPr>
            <a:picLocks noChangeAspect="1"/>
          </p:cNvPicPr>
          <p:nvPr/>
        </p:nvPicPr>
        <p:blipFill>
          <a:blip r:embed="rId3"/>
          <a:stretch>
            <a:fillRect/>
          </a:stretch>
        </p:blipFill>
        <p:spPr>
          <a:xfrm>
            <a:off x="0" y="1379483"/>
            <a:ext cx="9144000" cy="4099034"/>
          </a:xfrm>
          <a:prstGeom prst="rect">
            <a:avLst/>
          </a:prstGeom>
        </p:spPr>
      </p:pic>
    </p:spTree>
    <p:extLst>
      <p:ext uri="{BB962C8B-B14F-4D97-AF65-F5344CB8AC3E}">
        <p14:creationId xmlns:p14="http://schemas.microsoft.com/office/powerpoint/2010/main" val="916368542"/>
      </p:ext>
    </p:extLst>
  </p:cSld>
  <p:clrMapOvr>
    <a:masterClrMapping/>
  </p:clrMapOvr>
  <p:transition spd="slow">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1CE09-D67D-4E89-8865-A6BF5E0EBC05}"/>
              </a:ext>
            </a:extLst>
          </p:cNvPr>
          <p:cNvSpPr>
            <a:spLocks noGrp="1"/>
          </p:cNvSpPr>
          <p:nvPr>
            <p:ph type="title"/>
          </p:nvPr>
        </p:nvSpPr>
        <p:spPr>
          <a:xfrm>
            <a:off x="457200" y="152400"/>
            <a:ext cx="8229600" cy="639762"/>
          </a:xfrm>
        </p:spPr>
        <p:txBody>
          <a:bodyPr>
            <a:normAutofit fontScale="90000"/>
          </a:bodyPr>
          <a:lstStyle/>
          <a:p>
            <a:r>
              <a:rPr lang="en-US" dirty="0"/>
              <a:t>Example: World Literature</a:t>
            </a:r>
          </a:p>
        </p:txBody>
      </p:sp>
      <p:sp>
        <p:nvSpPr>
          <p:cNvPr id="4" name="TextBox 3">
            <a:extLst>
              <a:ext uri="{FF2B5EF4-FFF2-40B4-BE49-F238E27FC236}">
                <a16:creationId xmlns:a16="http://schemas.microsoft.com/office/drawing/2014/main" id="{4A48294B-E366-3100-8B73-9A05251B45BF}"/>
              </a:ext>
            </a:extLst>
          </p:cNvPr>
          <p:cNvSpPr txBox="1"/>
          <p:nvPr/>
        </p:nvSpPr>
        <p:spPr>
          <a:xfrm>
            <a:off x="2514600" y="6178795"/>
            <a:ext cx="4724400" cy="381000"/>
          </a:xfrm>
          <a:prstGeom prst="rect">
            <a:avLst/>
          </a:prstGeom>
          <a:noFill/>
        </p:spPr>
        <p:txBody>
          <a:bodyPr wrap="square">
            <a:spAutoFit/>
          </a:bodyPr>
          <a:lstStyle/>
          <a:p>
            <a:r>
              <a:rPr lang="en-US" dirty="0">
                <a:hlinkClick r:id="rId2"/>
              </a:rPr>
              <a:t>https://worldliterature.curriculumredesign.org/</a:t>
            </a:r>
            <a:r>
              <a:rPr lang="en-US" dirty="0"/>
              <a:t> </a:t>
            </a:r>
          </a:p>
        </p:txBody>
      </p:sp>
      <p:pic>
        <p:nvPicPr>
          <p:cNvPr id="7" name="Picture 6">
            <a:extLst>
              <a:ext uri="{FF2B5EF4-FFF2-40B4-BE49-F238E27FC236}">
                <a16:creationId xmlns:a16="http://schemas.microsoft.com/office/drawing/2014/main" id="{DC3CA9DE-CCE9-6356-C6D0-0BCB8778B8A6}"/>
              </a:ext>
            </a:extLst>
          </p:cNvPr>
          <p:cNvPicPr>
            <a:picLocks noChangeAspect="1"/>
          </p:cNvPicPr>
          <p:nvPr/>
        </p:nvPicPr>
        <p:blipFill>
          <a:blip r:embed="rId3"/>
          <a:stretch>
            <a:fillRect/>
          </a:stretch>
        </p:blipFill>
        <p:spPr>
          <a:xfrm>
            <a:off x="0" y="952500"/>
            <a:ext cx="9144000" cy="4953000"/>
          </a:xfrm>
          <a:prstGeom prst="rect">
            <a:avLst/>
          </a:prstGeom>
        </p:spPr>
      </p:pic>
    </p:spTree>
    <p:extLst>
      <p:ext uri="{BB962C8B-B14F-4D97-AF65-F5344CB8AC3E}">
        <p14:creationId xmlns:p14="http://schemas.microsoft.com/office/powerpoint/2010/main" val="3296100291"/>
      </p:ext>
    </p:extLst>
  </p:cSld>
  <p:clrMapOvr>
    <a:masterClrMapping/>
  </p:clrMapOvr>
  <p:transition spd="slow">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C8090-6337-4157-BE34-1E3004D9470C}"/>
              </a:ext>
            </a:extLst>
          </p:cNvPr>
          <p:cNvSpPr>
            <a:spLocks noGrp="1"/>
          </p:cNvSpPr>
          <p:nvPr>
            <p:ph type="title"/>
          </p:nvPr>
        </p:nvSpPr>
        <p:spPr>
          <a:xfrm>
            <a:off x="410066" y="152400"/>
            <a:ext cx="8229600" cy="609600"/>
          </a:xfrm>
        </p:spPr>
        <p:txBody>
          <a:bodyPr>
            <a:noAutofit/>
          </a:bodyPr>
          <a:lstStyle/>
          <a:p>
            <a:r>
              <a:rPr lang="en-US" sz="3600" dirty="0"/>
              <a:t>Knowledge Expansion</a:t>
            </a:r>
          </a:p>
        </p:txBody>
      </p:sp>
      <p:sp>
        <p:nvSpPr>
          <p:cNvPr id="3" name="Content Placeholder 2">
            <a:extLst>
              <a:ext uri="{FF2B5EF4-FFF2-40B4-BE49-F238E27FC236}">
                <a16:creationId xmlns:a16="http://schemas.microsoft.com/office/drawing/2014/main" id="{BA78CF3C-D3A6-4007-B055-5E90F7E62CE5}"/>
              </a:ext>
            </a:extLst>
          </p:cNvPr>
          <p:cNvSpPr>
            <a:spLocks noGrp="1"/>
          </p:cNvSpPr>
          <p:nvPr>
            <p:ph idx="1"/>
          </p:nvPr>
        </p:nvSpPr>
        <p:spPr>
          <a:xfrm>
            <a:off x="304800" y="1219200"/>
            <a:ext cx="8343900" cy="3657600"/>
          </a:xfrm>
        </p:spPr>
        <p:txBody>
          <a:bodyPr>
            <a:normAutofit fontScale="92500"/>
          </a:bodyPr>
          <a:lstStyle/>
          <a:p>
            <a:r>
              <a:rPr lang="en-US" dirty="0"/>
              <a:t>Modernized traditional disciplines</a:t>
            </a:r>
          </a:p>
          <a:p>
            <a:r>
              <a:rPr lang="en-US" dirty="0">
                <a:solidFill>
                  <a:srgbClr val="00B050"/>
                </a:solidFill>
              </a:rPr>
              <a:t>Modern Disciplines:</a:t>
            </a:r>
          </a:p>
          <a:p>
            <a:pPr lvl="1"/>
            <a:r>
              <a:rPr lang="en-US" dirty="0">
                <a:solidFill>
                  <a:srgbClr val="00B050"/>
                </a:solidFill>
              </a:rPr>
              <a:t>Technology &amp; Engineering: </a:t>
            </a:r>
          </a:p>
          <a:p>
            <a:pPr lvl="2"/>
            <a:r>
              <a:rPr lang="en-US" b="1" dirty="0">
                <a:solidFill>
                  <a:srgbClr val="00B050"/>
                </a:solidFill>
              </a:rPr>
              <a:t>K-8: </a:t>
            </a:r>
            <a:r>
              <a:rPr lang="en-US" dirty="0">
                <a:solidFill>
                  <a:srgbClr val="00B050"/>
                </a:solidFill>
              </a:rPr>
              <a:t>Civil, Design, Electrical, Mechanical, Manufacturing</a:t>
            </a:r>
          </a:p>
          <a:p>
            <a:pPr lvl="2"/>
            <a:r>
              <a:rPr lang="en-US" b="1" dirty="0">
                <a:solidFill>
                  <a:srgbClr val="00B050"/>
                </a:solidFill>
              </a:rPr>
              <a:t>9-12: </a:t>
            </a:r>
            <a:r>
              <a:rPr lang="en-US" dirty="0">
                <a:solidFill>
                  <a:srgbClr val="00B050"/>
                </a:solidFill>
              </a:rPr>
              <a:t>Computer Science, Biotech, Cleantech, Nanotech</a:t>
            </a:r>
          </a:p>
          <a:p>
            <a:pPr lvl="1"/>
            <a:r>
              <a:rPr lang="en-US" dirty="0">
                <a:solidFill>
                  <a:srgbClr val="00B050"/>
                </a:solidFill>
              </a:rPr>
              <a:t>Social Sciences: Psychology, Sociology, Anthropology</a:t>
            </a:r>
          </a:p>
          <a:p>
            <a:pPr lvl="1"/>
            <a:r>
              <a:rPr lang="en-US" dirty="0">
                <a:solidFill>
                  <a:srgbClr val="00B050"/>
                </a:solidFill>
              </a:rPr>
              <a:t>Entrepreneurship &amp; Business</a:t>
            </a:r>
          </a:p>
        </p:txBody>
      </p:sp>
      <p:sp>
        <p:nvSpPr>
          <p:cNvPr id="5" name="TextBox 4">
            <a:extLst>
              <a:ext uri="{FF2B5EF4-FFF2-40B4-BE49-F238E27FC236}">
                <a16:creationId xmlns:a16="http://schemas.microsoft.com/office/drawing/2014/main" id="{B10B51DD-FFCF-9A2F-646B-522199B2955B}"/>
              </a:ext>
            </a:extLst>
          </p:cNvPr>
          <p:cNvSpPr txBox="1"/>
          <p:nvPr/>
        </p:nvSpPr>
        <p:spPr>
          <a:xfrm>
            <a:off x="2438400" y="5192524"/>
            <a:ext cx="4880375" cy="892552"/>
          </a:xfrm>
          <a:prstGeom prst="rect">
            <a:avLst/>
          </a:prstGeom>
          <a:noFill/>
        </p:spPr>
        <p:txBody>
          <a:bodyPr wrap="none" rtlCol="0">
            <a:spAutoFit/>
          </a:bodyPr>
          <a:lstStyle/>
          <a:p>
            <a:r>
              <a:rPr lang="en-US" sz="3200" dirty="0"/>
              <a:t>&lt;&lt; STEM not St_M  </a:t>
            </a:r>
            <a:r>
              <a:rPr lang="en-US" sz="3200" dirty="0">
                <a:sym typeface="Wingdings" panose="05000000000000000000" pitchFamily="2" charset="2"/>
              </a:rPr>
              <a:t> &gt;&gt;</a:t>
            </a:r>
          </a:p>
          <a:p>
            <a:r>
              <a:rPr lang="en-US" sz="2000" dirty="0">
                <a:sym typeface="Wingdings" panose="05000000000000000000" pitchFamily="2" charset="2"/>
              </a:rPr>
              <a:t>(NSF considers Social Sciences as STEM too!).</a:t>
            </a:r>
            <a:endParaRPr lang="en-US" sz="2000" dirty="0"/>
          </a:p>
        </p:txBody>
      </p:sp>
    </p:spTree>
    <p:extLst>
      <p:ext uri="{BB962C8B-B14F-4D97-AF65-F5344CB8AC3E}">
        <p14:creationId xmlns:p14="http://schemas.microsoft.com/office/powerpoint/2010/main" val="47248529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92C19D3-EE13-2EEC-3C0F-77DD5FF2D7EF}"/>
              </a:ext>
            </a:extLst>
          </p:cNvPr>
          <p:cNvGrpSpPr/>
          <p:nvPr/>
        </p:nvGrpSpPr>
        <p:grpSpPr>
          <a:xfrm>
            <a:off x="0" y="857250"/>
            <a:ext cx="9144000" cy="5143500"/>
            <a:chOff x="0" y="0"/>
            <a:chExt cx="12192000" cy="6858000"/>
          </a:xfrm>
        </p:grpSpPr>
        <p:grpSp>
          <p:nvGrpSpPr>
            <p:cNvPr id="4" name="Group 3">
              <a:extLst>
                <a:ext uri="{FF2B5EF4-FFF2-40B4-BE49-F238E27FC236}">
                  <a16:creationId xmlns:a16="http://schemas.microsoft.com/office/drawing/2014/main" id="{2CF3FD6B-6621-7114-8A57-B2302063BA6B}"/>
                </a:ext>
              </a:extLst>
            </p:cNvPr>
            <p:cNvGrpSpPr/>
            <p:nvPr/>
          </p:nvGrpSpPr>
          <p:grpSpPr>
            <a:xfrm>
              <a:off x="0" y="0"/>
              <a:ext cx="12192000" cy="6858000"/>
              <a:chOff x="0" y="0"/>
              <a:chExt cx="12192000" cy="6858000"/>
            </a:xfrm>
          </p:grpSpPr>
          <p:pic>
            <p:nvPicPr>
              <p:cNvPr id="1026" name="Picture 2">
                <a:extLst>
                  <a:ext uri="{FF2B5EF4-FFF2-40B4-BE49-F238E27FC236}">
                    <a16:creationId xmlns:a16="http://schemas.microsoft.com/office/drawing/2014/main" id="{19C2101A-D1CC-1163-0C6D-A1B644D3CFA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B76F26-80CF-11AA-88BF-D0D29905764F}"/>
                  </a:ext>
                </a:extLst>
              </p:cNvPr>
              <p:cNvSpPr txBox="1"/>
              <p:nvPr/>
            </p:nvSpPr>
            <p:spPr>
              <a:xfrm>
                <a:off x="1626577" y="3090429"/>
                <a:ext cx="10565423" cy="1538883"/>
              </a:xfrm>
              <a:prstGeom prst="rect">
                <a:avLst/>
              </a:prstGeom>
              <a:solidFill>
                <a:schemeClr val="tx1"/>
              </a:solidFill>
            </p:spPr>
            <p:txBody>
              <a:bodyPr wrap="square" rtlCol="0">
                <a:spAutoFit/>
              </a:bodyPr>
              <a:lstStyle/>
              <a:p>
                <a:r>
                  <a:rPr lang="en-US" sz="3000">
                    <a:solidFill>
                      <a:schemeClr val="bg1"/>
                    </a:solidFill>
                    <a:latin typeface="Roboto" panose="02000000000000000000" pitchFamily="2" charset="0"/>
                    <a:ea typeface="Roboto" panose="02000000000000000000" pitchFamily="2" charset="0"/>
                    <a:cs typeface="Roboto" panose="02000000000000000000" pitchFamily="2" charset="0"/>
                  </a:rPr>
                  <a:t>Education for the Age of Artificial Intelligence: </a:t>
                </a:r>
              </a:p>
              <a:p>
                <a:r>
                  <a:rPr lang="en-US" sz="3000">
                    <a:solidFill>
                      <a:schemeClr val="bg1"/>
                    </a:solidFill>
                    <a:latin typeface="Roboto" panose="02000000000000000000" pitchFamily="2" charset="0"/>
                    <a:ea typeface="Roboto" panose="02000000000000000000" pitchFamily="2" charset="0"/>
                    <a:cs typeface="Roboto" panose="02000000000000000000" pitchFamily="2" charset="0"/>
                  </a:rPr>
                  <a:t>Seminar with Charles Fadel</a:t>
                </a:r>
              </a:p>
              <a:p>
                <a:endParaRPr lang="en-AU" sz="90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sp>
          <p:nvSpPr>
            <p:cNvPr id="2" name="TextBox 1">
              <a:extLst>
                <a:ext uri="{FF2B5EF4-FFF2-40B4-BE49-F238E27FC236}">
                  <a16:creationId xmlns:a16="http://schemas.microsoft.com/office/drawing/2014/main" id="{A7D5C044-0C4E-9DA3-E9BF-57E6F3B6ACB9}"/>
                </a:ext>
              </a:extLst>
            </p:cNvPr>
            <p:cNvSpPr txBox="1"/>
            <p:nvPr/>
          </p:nvSpPr>
          <p:spPr>
            <a:xfrm>
              <a:off x="1531327" y="3181200"/>
              <a:ext cx="10619519" cy="1316600"/>
            </a:xfrm>
            <a:prstGeom prst="rect">
              <a:avLst/>
            </a:prstGeom>
            <a:solidFill>
              <a:schemeClr val="tx1"/>
            </a:solidFill>
          </p:spPr>
          <p:txBody>
            <a:bodyPr wrap="square" rtlCol="0">
              <a:spAutoFit/>
            </a:bodyPr>
            <a:lstStyle/>
            <a:p>
              <a:pPr>
                <a:spcAft>
                  <a:spcPts val="450"/>
                </a:spcAft>
              </a:pPr>
              <a:r>
                <a:rPr lang="en-US" sz="2700">
                  <a:solidFill>
                    <a:schemeClr val="bg1"/>
                  </a:solidFill>
                  <a:latin typeface="Roboto" panose="02000000000000000000" pitchFamily="2" charset="0"/>
                  <a:ea typeface="Roboto" panose="02000000000000000000" pitchFamily="2" charset="0"/>
                </a:rPr>
                <a:t>Education for the Age of Artificial Intelligence:</a:t>
              </a:r>
            </a:p>
            <a:p>
              <a:pPr>
                <a:spcAft>
                  <a:spcPts val="450"/>
                </a:spcAft>
              </a:pPr>
              <a:r>
                <a:rPr lang="en-US" sz="2700">
                  <a:solidFill>
                    <a:schemeClr val="bg1"/>
                  </a:solidFill>
                  <a:latin typeface="Roboto" panose="02000000000000000000" pitchFamily="2" charset="0"/>
                  <a:ea typeface="Roboto" panose="02000000000000000000" pitchFamily="2" charset="0"/>
                </a:rPr>
                <a:t>Seminar with Charles Fadel</a:t>
              </a:r>
              <a:endParaRPr lang="en-AU" sz="2700">
                <a:solidFill>
                  <a:schemeClr val="bg1"/>
                </a:solidFill>
                <a:latin typeface="Roboto" panose="02000000000000000000" pitchFamily="2" charset="0"/>
                <a:ea typeface="Roboto" panose="02000000000000000000" pitchFamily="2" charset="0"/>
              </a:endParaRPr>
            </a:p>
          </p:txBody>
        </p:sp>
      </p:grpSp>
      <p:sp>
        <p:nvSpPr>
          <p:cNvPr id="5" name="TextBox 4">
            <a:extLst>
              <a:ext uri="{FF2B5EF4-FFF2-40B4-BE49-F238E27FC236}">
                <a16:creationId xmlns:a16="http://schemas.microsoft.com/office/drawing/2014/main" id="{328F4C55-BDAB-B8D8-DD1E-EB6E167B9584}"/>
              </a:ext>
            </a:extLst>
          </p:cNvPr>
          <p:cNvSpPr txBox="1"/>
          <p:nvPr/>
        </p:nvSpPr>
        <p:spPr>
          <a:xfrm>
            <a:off x="1434214" y="2205084"/>
            <a:ext cx="3747752" cy="300082"/>
          </a:xfrm>
          <a:prstGeom prst="rect">
            <a:avLst/>
          </a:prstGeom>
          <a:solidFill>
            <a:schemeClr val="tx1"/>
          </a:solidFill>
        </p:spPr>
        <p:txBody>
          <a:bodyPr wrap="square" rtlCol="0">
            <a:spAutoFit/>
          </a:bodyPr>
          <a:lstStyle/>
          <a:p>
            <a:endParaRPr lang="en-AU" sz="1350"/>
          </a:p>
        </p:txBody>
      </p:sp>
    </p:spTree>
    <p:extLst>
      <p:ext uri="{BB962C8B-B14F-4D97-AF65-F5344CB8AC3E}">
        <p14:creationId xmlns:p14="http://schemas.microsoft.com/office/powerpoint/2010/main" val="40931152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DB3B6-7E4E-437B-5D24-70DA83B43DEF}"/>
              </a:ext>
            </a:extLst>
          </p:cNvPr>
          <p:cNvSpPr>
            <a:spLocks noGrp="1"/>
          </p:cNvSpPr>
          <p:nvPr>
            <p:ph type="title"/>
          </p:nvPr>
        </p:nvSpPr>
        <p:spPr>
          <a:xfrm>
            <a:off x="457200" y="92075"/>
            <a:ext cx="8229600" cy="639762"/>
          </a:xfrm>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E238E4DE-A9F7-9B39-6E25-63DC14038A55}"/>
              </a:ext>
            </a:extLst>
          </p:cNvPr>
          <p:cNvSpPr>
            <a:spLocks noGrp="1"/>
          </p:cNvSpPr>
          <p:nvPr>
            <p:ph idx="1"/>
          </p:nvPr>
        </p:nvSpPr>
        <p:spPr>
          <a:xfrm>
            <a:off x="457200" y="990600"/>
            <a:ext cx="7562850" cy="5562600"/>
          </a:xfrm>
        </p:spPr>
        <p:txBody>
          <a:bodyPr>
            <a:normAutofit/>
          </a:bodyPr>
          <a:lstStyle/>
          <a:p>
            <a:r>
              <a:rPr lang="en-US" dirty="0"/>
              <a:t>Introduction of CCR</a:t>
            </a:r>
          </a:p>
          <a:p>
            <a:r>
              <a:rPr lang="en-US" dirty="0"/>
              <a:t>AI Hype vs Reality</a:t>
            </a:r>
          </a:p>
          <a:p>
            <a:r>
              <a:rPr lang="en-US" dirty="0"/>
              <a:t>AI and Employability</a:t>
            </a:r>
          </a:p>
          <a:p>
            <a:r>
              <a:rPr lang="en-US" dirty="0">
                <a:solidFill>
                  <a:srgbClr val="00B050"/>
                </a:solidFill>
              </a:rPr>
              <a:t>Consequences for Education</a:t>
            </a:r>
          </a:p>
          <a:p>
            <a:pPr lvl="1"/>
            <a:r>
              <a:rPr lang="en-US" dirty="0"/>
              <a:t>Modern(ized) Knowledge</a:t>
            </a:r>
          </a:p>
          <a:p>
            <a:pPr lvl="1"/>
            <a:r>
              <a:rPr lang="en-US" dirty="0">
                <a:solidFill>
                  <a:srgbClr val="00B050"/>
                </a:solidFill>
              </a:rPr>
              <a:t>Skills, Character, Meta-Learning</a:t>
            </a:r>
          </a:p>
          <a:p>
            <a:pPr marL="0" indent="0">
              <a:buNone/>
            </a:pPr>
            <a:endParaRPr lang="en-US" dirty="0"/>
          </a:p>
        </p:txBody>
      </p:sp>
    </p:spTree>
    <p:extLst>
      <p:ext uri="{BB962C8B-B14F-4D97-AF65-F5344CB8AC3E}">
        <p14:creationId xmlns:p14="http://schemas.microsoft.com/office/powerpoint/2010/main" val="2076977018"/>
      </p:ext>
    </p:extLst>
  </p:cSld>
  <p:clrMapOvr>
    <a:masterClrMapping/>
  </p:clrMapOvr>
  <p:transition spd="slow">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0293"/>
            <a:ext cx="7596554" cy="590550"/>
          </a:xfrm>
        </p:spPr>
        <p:txBody>
          <a:bodyPr>
            <a:normAutofit fontScale="90000"/>
          </a:bodyPr>
          <a:lstStyle/>
          <a:p>
            <a:r>
              <a:rPr lang="en-US" dirty="0"/>
              <a:t>Success around the world</a:t>
            </a:r>
          </a:p>
        </p:txBody>
      </p:sp>
      <p:pic>
        <p:nvPicPr>
          <p:cNvPr id="8" name="Picture 7">
            <a:extLst>
              <a:ext uri="{FF2B5EF4-FFF2-40B4-BE49-F238E27FC236}">
                <a16:creationId xmlns:a16="http://schemas.microsoft.com/office/drawing/2014/main" id="{4BAE06E5-2636-443C-A4B9-BDF43D73F2F6}"/>
              </a:ext>
            </a:extLst>
          </p:cNvPr>
          <p:cNvPicPr>
            <a:picLocks noChangeAspect="1"/>
          </p:cNvPicPr>
          <p:nvPr/>
        </p:nvPicPr>
        <p:blipFill>
          <a:blip r:embed="rId2"/>
          <a:stretch>
            <a:fillRect/>
          </a:stretch>
        </p:blipFill>
        <p:spPr>
          <a:xfrm>
            <a:off x="-9236" y="1537844"/>
            <a:ext cx="9178659" cy="4405755"/>
          </a:xfrm>
          <a:prstGeom prst="rect">
            <a:avLst/>
          </a:prstGeom>
        </p:spPr>
      </p:pic>
      <p:pic>
        <p:nvPicPr>
          <p:cNvPr id="9" name="Picture 8">
            <a:extLst>
              <a:ext uri="{FF2B5EF4-FFF2-40B4-BE49-F238E27FC236}">
                <a16:creationId xmlns:a16="http://schemas.microsoft.com/office/drawing/2014/main" id="{99E8996E-CD92-4D1A-9BEF-1D597A39FF02}"/>
              </a:ext>
            </a:extLst>
          </p:cNvPr>
          <p:cNvPicPr>
            <a:picLocks noChangeAspect="1"/>
          </p:cNvPicPr>
          <p:nvPr/>
        </p:nvPicPr>
        <p:blipFill>
          <a:blip r:embed="rId3"/>
          <a:stretch>
            <a:fillRect/>
          </a:stretch>
        </p:blipFill>
        <p:spPr>
          <a:xfrm>
            <a:off x="7765504" y="164719"/>
            <a:ext cx="1367498" cy="2065316"/>
          </a:xfrm>
          <a:prstGeom prst="rect">
            <a:avLst/>
          </a:prstGeom>
        </p:spPr>
      </p:pic>
      <p:sp>
        <p:nvSpPr>
          <p:cNvPr id="10" name="Rectangle 9">
            <a:extLst>
              <a:ext uri="{FF2B5EF4-FFF2-40B4-BE49-F238E27FC236}">
                <a16:creationId xmlns:a16="http://schemas.microsoft.com/office/drawing/2014/main" id="{02660D5C-FAAE-4AFD-BC2A-7A07A285E6AB}"/>
              </a:ext>
            </a:extLst>
          </p:cNvPr>
          <p:cNvSpPr/>
          <p:nvPr/>
        </p:nvSpPr>
        <p:spPr>
          <a:xfrm>
            <a:off x="29663" y="1089499"/>
            <a:ext cx="8267967" cy="2911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92" b="0" i="0" u="none" strike="noStrike" kern="1200" cap="none" spc="0" normalizeH="0" baseline="0" noProof="0" dirty="0">
                <a:ln>
                  <a:noFill/>
                </a:ln>
                <a:solidFill>
                  <a:prstClr val="black"/>
                </a:solidFill>
                <a:effectLst/>
                <a:uLnTx/>
                <a:uFillTx/>
                <a:latin typeface="Calibri"/>
                <a:ea typeface="+mn-ea"/>
                <a:cs typeface="+mn-cs"/>
              </a:rPr>
              <a:t>Source: Brookings 2016 – “Visualizing the Breadth of Skills Movement across Education Systems (Esther Care, et al)</a:t>
            </a:r>
          </a:p>
        </p:txBody>
      </p:sp>
      <p:pic>
        <p:nvPicPr>
          <p:cNvPr id="3" name="Picture 2">
            <a:extLst>
              <a:ext uri="{FF2B5EF4-FFF2-40B4-BE49-F238E27FC236}">
                <a16:creationId xmlns:a16="http://schemas.microsoft.com/office/drawing/2014/main" id="{AA0F0FD8-42F7-4939-9A8A-5E304A579758}"/>
              </a:ext>
            </a:extLst>
          </p:cNvPr>
          <p:cNvPicPr>
            <a:picLocks noChangeAspect="1"/>
          </p:cNvPicPr>
          <p:nvPr/>
        </p:nvPicPr>
        <p:blipFill>
          <a:blip r:embed="rId4"/>
          <a:stretch>
            <a:fillRect/>
          </a:stretch>
        </p:blipFill>
        <p:spPr>
          <a:xfrm>
            <a:off x="0" y="5943599"/>
            <a:ext cx="9144000" cy="723536"/>
          </a:xfrm>
          <a:prstGeom prst="rect">
            <a:avLst/>
          </a:prstGeom>
        </p:spPr>
      </p:pic>
    </p:spTree>
    <p:extLst>
      <p:ext uri="{BB962C8B-B14F-4D97-AF65-F5344CB8AC3E}">
        <p14:creationId xmlns:p14="http://schemas.microsoft.com/office/powerpoint/2010/main" val="2549150751"/>
      </p:ext>
    </p:extLst>
  </p:cSld>
  <p:clrMapOvr>
    <a:masterClrMapping/>
  </p:clrMapOvr>
  <p:transition spd="slow">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EC835-7190-41BB-9541-00A61C5036D2}"/>
              </a:ext>
            </a:extLst>
          </p:cNvPr>
          <p:cNvSpPr>
            <a:spLocks noGrp="1"/>
          </p:cNvSpPr>
          <p:nvPr>
            <p:ph type="title"/>
          </p:nvPr>
        </p:nvSpPr>
        <p:spPr>
          <a:xfrm>
            <a:off x="457200" y="92075"/>
            <a:ext cx="8229600" cy="639762"/>
          </a:xfrm>
        </p:spPr>
        <p:txBody>
          <a:bodyPr>
            <a:noAutofit/>
          </a:bodyPr>
          <a:lstStyle/>
          <a:p>
            <a:r>
              <a:rPr lang="en-US" sz="3600" dirty="0"/>
              <a:t>CCR-Brookings study</a:t>
            </a:r>
          </a:p>
        </p:txBody>
      </p:sp>
      <p:sp>
        <p:nvSpPr>
          <p:cNvPr id="7" name="TextBox 6">
            <a:extLst>
              <a:ext uri="{FF2B5EF4-FFF2-40B4-BE49-F238E27FC236}">
                <a16:creationId xmlns:a16="http://schemas.microsoft.com/office/drawing/2014/main" id="{A8CEE0B6-382B-43A4-9854-26A9E791D56F}"/>
              </a:ext>
            </a:extLst>
          </p:cNvPr>
          <p:cNvSpPr txBox="1"/>
          <p:nvPr/>
        </p:nvSpPr>
        <p:spPr>
          <a:xfrm>
            <a:off x="609600" y="5136280"/>
            <a:ext cx="8229600" cy="584775"/>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No jurisdiction offers pedagogy or assessments…</a:t>
            </a:r>
          </a:p>
        </p:txBody>
      </p:sp>
      <p:sp>
        <p:nvSpPr>
          <p:cNvPr id="3" name="TextBox 2">
            <a:extLst>
              <a:ext uri="{FF2B5EF4-FFF2-40B4-BE49-F238E27FC236}">
                <a16:creationId xmlns:a16="http://schemas.microsoft.com/office/drawing/2014/main" id="{7E736FC2-F1E1-842E-8C38-59FB999F8E40}"/>
              </a:ext>
            </a:extLst>
          </p:cNvPr>
          <p:cNvSpPr txBox="1"/>
          <p:nvPr/>
        </p:nvSpPr>
        <p:spPr>
          <a:xfrm>
            <a:off x="189731" y="5972273"/>
            <a:ext cx="7848600" cy="307777"/>
          </a:xfrm>
          <a:prstGeom prst="rect">
            <a:avLst/>
          </a:prstGeom>
          <a:noFill/>
        </p:spPr>
        <p:txBody>
          <a:bodyPr wrap="square">
            <a:spAutoFit/>
          </a:bodyPr>
          <a:lstStyle/>
          <a:p>
            <a:pPr defTabSz="685800">
              <a:defRPr/>
            </a:pPr>
            <a:r>
              <a:rPr lang="en-US" sz="1400" dirty="0">
                <a:solidFill>
                  <a:prstClr val="black"/>
                </a:solidFill>
                <a:latin typeface="Calibri"/>
              </a:rPr>
              <a:t>Source: </a:t>
            </a:r>
            <a:r>
              <a:rPr lang="en-US" sz="1400" dirty="0">
                <a:solidFill>
                  <a:prstClr val="black"/>
                </a:solidFill>
                <a:latin typeface="Calibri"/>
                <a:hlinkClick r:id="rId2"/>
              </a:rPr>
              <a:t>https://www.brookings.edu/research/competencies-for-the-21st-century-jurisdictional-progress/</a:t>
            </a:r>
            <a:r>
              <a:rPr lang="en-US" sz="1400" dirty="0">
                <a:solidFill>
                  <a:prstClr val="black"/>
                </a:solidFill>
                <a:latin typeface="Calibri"/>
              </a:rPr>
              <a:t>  </a:t>
            </a:r>
          </a:p>
        </p:txBody>
      </p:sp>
      <p:pic>
        <p:nvPicPr>
          <p:cNvPr id="8" name="Picture 7">
            <a:extLst>
              <a:ext uri="{FF2B5EF4-FFF2-40B4-BE49-F238E27FC236}">
                <a16:creationId xmlns:a16="http://schemas.microsoft.com/office/drawing/2014/main" id="{B20B7CEE-D4BC-AB91-442E-B73081DD0EB3}"/>
              </a:ext>
            </a:extLst>
          </p:cNvPr>
          <p:cNvPicPr>
            <a:picLocks noChangeAspect="1"/>
          </p:cNvPicPr>
          <p:nvPr/>
        </p:nvPicPr>
        <p:blipFill>
          <a:blip r:embed="rId3"/>
          <a:stretch>
            <a:fillRect/>
          </a:stretch>
        </p:blipFill>
        <p:spPr>
          <a:xfrm>
            <a:off x="0" y="1371600"/>
            <a:ext cx="9144000" cy="3417305"/>
          </a:xfrm>
          <a:prstGeom prst="rect">
            <a:avLst/>
          </a:prstGeom>
        </p:spPr>
      </p:pic>
      <p:pic>
        <p:nvPicPr>
          <p:cNvPr id="4" name="Picture 3">
            <a:extLst>
              <a:ext uri="{FF2B5EF4-FFF2-40B4-BE49-F238E27FC236}">
                <a16:creationId xmlns:a16="http://schemas.microsoft.com/office/drawing/2014/main" id="{C16695BE-FE78-0C0D-57C0-972CCB1CB519}"/>
              </a:ext>
            </a:extLst>
          </p:cNvPr>
          <p:cNvPicPr>
            <a:picLocks noChangeAspect="1"/>
          </p:cNvPicPr>
          <p:nvPr/>
        </p:nvPicPr>
        <p:blipFill>
          <a:blip r:embed="rId4"/>
          <a:stretch>
            <a:fillRect/>
          </a:stretch>
        </p:blipFill>
        <p:spPr>
          <a:xfrm>
            <a:off x="7696200" y="160141"/>
            <a:ext cx="1447800" cy="2171700"/>
          </a:xfrm>
          <a:prstGeom prst="rect">
            <a:avLst/>
          </a:prstGeom>
        </p:spPr>
      </p:pic>
    </p:spTree>
    <p:extLst>
      <p:ext uri="{BB962C8B-B14F-4D97-AF65-F5344CB8AC3E}">
        <p14:creationId xmlns:p14="http://schemas.microsoft.com/office/powerpoint/2010/main" val="263753221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72E56-7C8C-163C-9D50-51D50991C18A}"/>
              </a:ext>
            </a:extLst>
          </p:cNvPr>
          <p:cNvSpPr>
            <a:spLocks noGrp="1"/>
          </p:cNvSpPr>
          <p:nvPr>
            <p:ph type="title"/>
          </p:nvPr>
        </p:nvSpPr>
        <p:spPr>
          <a:xfrm>
            <a:off x="320135" y="228600"/>
            <a:ext cx="8305800" cy="479822"/>
          </a:xfrm>
        </p:spPr>
        <p:txBody>
          <a:bodyPr>
            <a:noAutofit/>
          </a:bodyPr>
          <a:lstStyle/>
          <a:p>
            <a:r>
              <a:rPr lang="en-US" dirty="0"/>
              <a:t>All Competencies vs AI </a:t>
            </a:r>
            <a:r>
              <a:rPr lang="en-US" dirty="0">
                <a:sym typeface="Wingdings" panose="05000000000000000000" pitchFamily="2" charset="2"/>
              </a:rPr>
              <a:t> Emphasis</a:t>
            </a:r>
            <a:endParaRPr lang="en-US" dirty="0"/>
          </a:p>
        </p:txBody>
      </p:sp>
      <p:sp>
        <p:nvSpPr>
          <p:cNvPr id="7" name="Rectangle 2">
            <a:extLst>
              <a:ext uri="{FF2B5EF4-FFF2-40B4-BE49-F238E27FC236}">
                <a16:creationId xmlns:a16="http://schemas.microsoft.com/office/drawing/2014/main" id="{77938C0C-6426-BBAA-FA39-3EFAAC08BB65}"/>
              </a:ext>
            </a:extLst>
          </p:cNvPr>
          <p:cNvSpPr>
            <a:spLocks noChangeArrowheads="1"/>
          </p:cNvSpPr>
          <p:nvPr/>
        </p:nvSpPr>
        <p:spPr bwMode="auto">
          <a:xfrm>
            <a:off x="-3494772" y="1945996"/>
            <a:ext cx="20722217"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1350">
                <a:latin typeface="Arial" panose="020B0604020202020204" pitchFamily="34" charset="0"/>
              </a:rPr>
            </a:br>
            <a:endParaRPr lang="en-US" altLang="en-US" sz="1350">
              <a:latin typeface="Arial" panose="020B0604020202020204" pitchFamily="34" charset="0"/>
            </a:endParaRPr>
          </a:p>
        </p:txBody>
      </p:sp>
      <p:graphicFrame>
        <p:nvGraphicFramePr>
          <p:cNvPr id="3" name="Table 2">
            <a:extLst>
              <a:ext uri="{FF2B5EF4-FFF2-40B4-BE49-F238E27FC236}">
                <a16:creationId xmlns:a16="http://schemas.microsoft.com/office/drawing/2014/main" id="{4A3629E3-38C3-AB4E-98C2-05F6482EFE40}"/>
              </a:ext>
            </a:extLst>
          </p:cNvPr>
          <p:cNvGraphicFramePr>
            <a:graphicFrameLocks noGrp="1"/>
          </p:cNvGraphicFramePr>
          <p:nvPr>
            <p:extLst>
              <p:ext uri="{D42A27DB-BD31-4B8C-83A1-F6EECF244321}">
                <p14:modId xmlns:p14="http://schemas.microsoft.com/office/powerpoint/2010/main" val="1378472544"/>
              </p:ext>
            </p:extLst>
          </p:nvPr>
        </p:nvGraphicFramePr>
        <p:xfrm>
          <a:off x="0" y="1371600"/>
          <a:ext cx="9144000" cy="3501264"/>
        </p:xfrm>
        <a:graphic>
          <a:graphicData uri="http://schemas.openxmlformats.org/drawingml/2006/table">
            <a:tbl>
              <a:tblPr/>
              <a:tblGrid>
                <a:gridCol w="1202926">
                  <a:extLst>
                    <a:ext uri="{9D8B030D-6E8A-4147-A177-3AD203B41FA5}">
                      <a16:colId xmlns:a16="http://schemas.microsoft.com/office/drawing/2014/main" val="1637367953"/>
                    </a:ext>
                  </a:extLst>
                </a:gridCol>
                <a:gridCol w="1391809">
                  <a:extLst>
                    <a:ext uri="{9D8B030D-6E8A-4147-A177-3AD203B41FA5}">
                      <a16:colId xmlns:a16="http://schemas.microsoft.com/office/drawing/2014/main" val="2770306042"/>
                    </a:ext>
                  </a:extLst>
                </a:gridCol>
                <a:gridCol w="1500152">
                  <a:extLst>
                    <a:ext uri="{9D8B030D-6E8A-4147-A177-3AD203B41FA5}">
                      <a16:colId xmlns:a16="http://schemas.microsoft.com/office/drawing/2014/main" val="2151176322"/>
                    </a:ext>
                  </a:extLst>
                </a:gridCol>
                <a:gridCol w="1338999">
                  <a:extLst>
                    <a:ext uri="{9D8B030D-6E8A-4147-A177-3AD203B41FA5}">
                      <a16:colId xmlns:a16="http://schemas.microsoft.com/office/drawing/2014/main" val="313094623"/>
                    </a:ext>
                  </a:extLst>
                </a:gridCol>
                <a:gridCol w="1575160">
                  <a:extLst>
                    <a:ext uri="{9D8B030D-6E8A-4147-A177-3AD203B41FA5}">
                      <a16:colId xmlns:a16="http://schemas.microsoft.com/office/drawing/2014/main" val="577532132"/>
                    </a:ext>
                  </a:extLst>
                </a:gridCol>
                <a:gridCol w="2134954">
                  <a:extLst>
                    <a:ext uri="{9D8B030D-6E8A-4147-A177-3AD203B41FA5}">
                      <a16:colId xmlns:a16="http://schemas.microsoft.com/office/drawing/2014/main" val="3166593580"/>
                    </a:ext>
                  </a:extLst>
                </a:gridCol>
              </a:tblGrid>
              <a:tr h="614784">
                <a:tc>
                  <a:txBody>
                    <a:bodyPr/>
                    <a:lstStyle/>
                    <a:p>
                      <a:pPr rtl="0" fontAlgn="t">
                        <a:spcBef>
                          <a:spcPts val="0"/>
                        </a:spcBef>
                        <a:spcAft>
                          <a:spcPts val="0"/>
                        </a:spcAft>
                      </a:pPr>
                      <a:r>
                        <a:rPr lang="en-US" sz="1400" b="1" i="0" u="none" strike="noStrike">
                          <a:solidFill>
                            <a:srgbClr val="000000"/>
                          </a:solidFill>
                          <a:effectLst/>
                          <a:latin typeface="+mn-lt"/>
                          <a:ea typeface="Roboto" panose="02000000000000000000" pitchFamily="2" charset="0"/>
                        </a:rPr>
                        <a:t>Dimension</a:t>
                      </a:r>
                      <a:endParaRPr lang="en-US" sz="280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D9EEB"/>
                    </a:solidFill>
                  </a:tcPr>
                </a:tc>
                <a:tc>
                  <a:txBody>
                    <a:bodyPr/>
                    <a:lstStyle/>
                    <a:p>
                      <a:pPr rtl="0" fontAlgn="t">
                        <a:spcBef>
                          <a:spcPts val="0"/>
                        </a:spcBef>
                        <a:spcAft>
                          <a:spcPts val="0"/>
                        </a:spcAft>
                      </a:pPr>
                      <a:r>
                        <a:rPr lang="en-US" sz="1400" b="1" i="0" u="none" strike="noStrike" dirty="0">
                          <a:solidFill>
                            <a:srgbClr val="000000"/>
                          </a:solidFill>
                          <a:effectLst/>
                          <a:latin typeface="+mn-lt"/>
                          <a:ea typeface="Roboto" panose="02000000000000000000" pitchFamily="2" charset="0"/>
                        </a:rPr>
                        <a:t>Competency</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D9EEB"/>
                    </a:solidFill>
                  </a:tcPr>
                </a:tc>
                <a:tc>
                  <a:txBody>
                    <a:bodyPr/>
                    <a:lstStyle/>
                    <a:p>
                      <a:pPr rtl="0" fontAlgn="t">
                        <a:spcBef>
                          <a:spcPts val="0"/>
                        </a:spcBef>
                        <a:spcAft>
                          <a:spcPts val="0"/>
                        </a:spcAft>
                      </a:pPr>
                      <a:r>
                        <a:rPr lang="en-US" sz="1400" b="1" i="0" u="none" strike="noStrike" dirty="0">
                          <a:solidFill>
                            <a:srgbClr val="000000"/>
                          </a:solidFill>
                          <a:effectLst/>
                          <a:latin typeface="+mn-lt"/>
                          <a:ea typeface="Roboto" panose="02000000000000000000" pitchFamily="2" charset="0"/>
                        </a:rPr>
                        <a:t>Does AI outperform humans? </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D9EEB"/>
                    </a:solidFill>
                  </a:tcPr>
                </a:tc>
                <a:tc>
                  <a:txBody>
                    <a:bodyPr/>
                    <a:lstStyle/>
                    <a:p>
                      <a:pPr algn="ctr" rtl="0" fontAlgn="t">
                        <a:spcBef>
                          <a:spcPts val="0"/>
                        </a:spcBef>
                        <a:spcAft>
                          <a:spcPts val="0"/>
                        </a:spcAft>
                      </a:pPr>
                      <a:r>
                        <a:rPr lang="en-US" sz="1400" b="1" i="0" u="none" strike="noStrike" dirty="0">
                          <a:solidFill>
                            <a:srgbClr val="000000"/>
                          </a:solidFill>
                          <a:effectLst/>
                          <a:latin typeface="+mn-lt"/>
                          <a:ea typeface="Roboto" panose="02000000000000000000" pitchFamily="2" charset="0"/>
                        </a:rPr>
                        <a:t>Does AI complement humans? </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D9EEB"/>
                    </a:solidFill>
                  </a:tcPr>
                </a:tc>
                <a:tc>
                  <a:txBody>
                    <a:bodyPr/>
                    <a:lstStyle/>
                    <a:p>
                      <a:pPr rtl="0" fontAlgn="t">
                        <a:spcBef>
                          <a:spcPts val="0"/>
                        </a:spcBef>
                        <a:spcAft>
                          <a:spcPts val="0"/>
                        </a:spcAft>
                      </a:pPr>
                      <a:r>
                        <a:rPr lang="en-US" sz="1400" b="1" i="0" u="none" strike="noStrike" dirty="0">
                          <a:solidFill>
                            <a:srgbClr val="000000"/>
                          </a:solidFill>
                          <a:effectLst/>
                          <a:latin typeface="+mn-lt"/>
                          <a:ea typeface="Roboto" panose="02000000000000000000" pitchFamily="2" charset="0"/>
                        </a:rPr>
                        <a:t>Can AI catch up in the next 5 years?</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D9EEB"/>
                    </a:solidFill>
                  </a:tcPr>
                </a:tc>
                <a:tc>
                  <a:txBody>
                    <a:bodyPr/>
                    <a:lstStyle/>
                    <a:p>
                      <a:pPr algn="ctr" rtl="0" fontAlgn="t">
                        <a:spcBef>
                          <a:spcPts val="0"/>
                        </a:spcBef>
                        <a:spcAft>
                          <a:spcPts val="0"/>
                        </a:spcAft>
                      </a:pPr>
                      <a:r>
                        <a:rPr lang="en-US" sz="1600" b="1" i="0" u="none" strike="noStrike" cap="none" dirty="0">
                          <a:solidFill>
                            <a:srgbClr val="FF0000"/>
                          </a:solidFill>
                          <a:effectLst/>
                          <a:latin typeface="+mn-lt"/>
                          <a:ea typeface="Roboto" panose="02000000000000000000" pitchFamily="2" charset="0"/>
                          <a:cs typeface="+mn-cs"/>
                          <a:sym typeface="Arial"/>
                        </a:rPr>
                        <a:t>What should the Emphasis be, given AI?</a:t>
                      </a: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D9EEB"/>
                    </a:solidFill>
                  </a:tcPr>
                </a:tc>
                <a:extLst>
                  <a:ext uri="{0D108BD9-81ED-4DB2-BD59-A6C34878D82A}">
                    <a16:rowId xmlns:a16="http://schemas.microsoft.com/office/drawing/2014/main" val="1237887876"/>
                  </a:ext>
                </a:extLst>
              </a:tr>
              <a:tr h="0">
                <a:tc rowSpan="4">
                  <a:txBody>
                    <a:bodyPr/>
                    <a:lstStyle/>
                    <a:p>
                      <a:pPr rtl="0" fontAlgn="t">
                        <a:spcBef>
                          <a:spcPts val="0"/>
                        </a:spcBef>
                        <a:spcAft>
                          <a:spcPts val="0"/>
                        </a:spcAft>
                      </a:pPr>
                      <a:r>
                        <a:rPr lang="en-US" sz="1400" b="1" i="0" u="none" strike="noStrike">
                          <a:solidFill>
                            <a:srgbClr val="000000"/>
                          </a:solidFill>
                          <a:effectLst/>
                          <a:latin typeface="+mn-lt"/>
                          <a:ea typeface="Roboto" panose="02000000000000000000" pitchFamily="2" charset="0"/>
                        </a:rPr>
                        <a:t>Skills</a:t>
                      </a:r>
                      <a:endParaRPr lang="en-US" sz="280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Creativity</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YES/NO</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rtl="0" fontAlgn="t">
                        <a:spcBef>
                          <a:spcPts val="0"/>
                        </a:spcBef>
                        <a:spcAft>
                          <a:spcPts val="0"/>
                        </a:spcAft>
                      </a:pPr>
                      <a:r>
                        <a:rPr lang="en-US" sz="1400" b="0" i="0" u="none" strike="noStrike">
                          <a:solidFill>
                            <a:srgbClr val="000000"/>
                          </a:solidFill>
                          <a:effectLst/>
                          <a:latin typeface="+mn-lt"/>
                          <a:ea typeface="Roboto" panose="02000000000000000000" pitchFamily="2" charset="0"/>
                        </a:rPr>
                        <a:t>YES</a:t>
                      </a:r>
                      <a:endParaRPr lang="en-US" sz="280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a:txBody>
                    <a:bodyPr/>
                    <a:lstStyle/>
                    <a:p>
                      <a:pPr rtl="0" fontAlgn="t">
                        <a:spcBef>
                          <a:spcPts val="0"/>
                        </a:spcBef>
                        <a:spcAft>
                          <a:spcPts val="0"/>
                        </a:spcAft>
                      </a:pPr>
                      <a:r>
                        <a:rPr lang="en-US" sz="1400" b="0" i="0" u="none" strike="noStrike">
                          <a:solidFill>
                            <a:srgbClr val="000000"/>
                          </a:solidFill>
                          <a:effectLst/>
                          <a:latin typeface="+mn-lt"/>
                          <a:ea typeface="Roboto" panose="02000000000000000000" pitchFamily="2" charset="0"/>
                        </a:rPr>
                        <a:t>YES</a:t>
                      </a:r>
                      <a:endParaRPr lang="en-US" sz="280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a:txBody>
                    <a:bodyPr/>
                    <a:lstStyle/>
                    <a:p>
                      <a:pPr algn="ctr" rtl="0" fontAlgn="ctr"/>
                      <a:r>
                        <a:rPr lang="en-US" sz="1400" b="1" dirty="0">
                          <a:solidFill>
                            <a:srgbClr val="FF0000"/>
                          </a:solidFill>
                          <a:effectLst/>
                          <a:latin typeface="+mn-lt"/>
                        </a:rPr>
                        <a:t>Imagination</a:t>
                      </a:r>
                    </a:p>
                  </a:txBody>
                  <a:tcPr marL="19050" marR="19050" marT="12700" marB="127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1866893"/>
                  </a:ext>
                </a:extLst>
              </a:tr>
              <a:tr h="249024">
                <a:tc vMerge="1">
                  <a:txBody>
                    <a:bodyPr/>
                    <a:lstStyle/>
                    <a:p>
                      <a:endParaRPr lang="en-US"/>
                    </a:p>
                  </a:txBody>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Critical Thinking</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ea typeface="Roboto" panose="02000000000000000000" pitchFamily="2" charset="0"/>
                        </a:rPr>
                        <a:t>NO/YES</a:t>
                      </a:r>
                      <a:endParaRPr lang="en-US" sz="280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YES</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YES/NO</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rtl="0" fontAlgn="ctr"/>
                      <a:r>
                        <a:rPr lang="en-US" sz="1400" b="1">
                          <a:solidFill>
                            <a:srgbClr val="FF0000"/>
                          </a:solidFill>
                          <a:effectLst/>
                          <a:latin typeface="+mn-lt"/>
                        </a:rPr>
                        <a:t>Decision-Making</a:t>
                      </a:r>
                    </a:p>
                  </a:txBody>
                  <a:tcPr marL="19050" marR="19050" marT="12700" marB="127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2333488"/>
                  </a:ext>
                </a:extLst>
              </a:tr>
              <a:tr h="249024">
                <a:tc vMerge="1">
                  <a:txBody>
                    <a:bodyPr/>
                    <a:lstStyle/>
                    <a:p>
                      <a:endParaRPr lang="en-US"/>
                    </a:p>
                  </a:txBody>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Communication</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ea typeface="Roboto" panose="02000000000000000000" pitchFamily="2" charset="0"/>
                        </a:rPr>
                        <a:t>NO/YES</a:t>
                      </a:r>
                      <a:endParaRPr lang="en-US" sz="280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rtl="0" fontAlgn="t">
                        <a:spcBef>
                          <a:spcPts val="0"/>
                        </a:spcBef>
                        <a:spcAft>
                          <a:spcPts val="0"/>
                        </a:spcAft>
                      </a:pPr>
                      <a:r>
                        <a:rPr lang="en-US" sz="1400" b="0" i="0" u="none" strike="noStrike">
                          <a:solidFill>
                            <a:srgbClr val="000000"/>
                          </a:solidFill>
                          <a:effectLst/>
                          <a:latin typeface="+mn-lt"/>
                          <a:ea typeface="Roboto" panose="02000000000000000000" pitchFamily="2" charset="0"/>
                        </a:rPr>
                        <a:t>YES</a:t>
                      </a:r>
                      <a:endParaRPr lang="en-US" sz="280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a:txBody>
                    <a:bodyPr/>
                    <a:lstStyle/>
                    <a:p>
                      <a:pPr rtl="0" fontAlgn="t">
                        <a:spcBef>
                          <a:spcPts val="0"/>
                        </a:spcBef>
                        <a:spcAft>
                          <a:spcPts val="0"/>
                        </a:spcAft>
                      </a:pPr>
                      <a:r>
                        <a:rPr lang="en-US" sz="1400" b="0" i="0" u="none" strike="noStrike">
                          <a:solidFill>
                            <a:srgbClr val="000000"/>
                          </a:solidFill>
                          <a:effectLst/>
                          <a:latin typeface="+mn-lt"/>
                          <a:ea typeface="Roboto" panose="02000000000000000000" pitchFamily="2" charset="0"/>
                        </a:rPr>
                        <a:t>YES/NO</a:t>
                      </a:r>
                      <a:endParaRPr lang="en-US" sz="280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rtl="0" fontAlgn="ctr"/>
                      <a:r>
                        <a:rPr lang="en-US" sz="1400" b="1" dirty="0">
                          <a:solidFill>
                            <a:srgbClr val="FF0000"/>
                          </a:solidFill>
                          <a:effectLst/>
                          <a:latin typeface="+mn-lt"/>
                        </a:rPr>
                        <a:t>Dialogue</a:t>
                      </a:r>
                    </a:p>
                  </a:txBody>
                  <a:tcPr marL="19050" marR="19050" marT="12700" marB="127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1188873"/>
                  </a:ext>
                </a:extLst>
              </a:tr>
              <a:tr h="249024">
                <a:tc vMerge="1">
                  <a:txBody>
                    <a:bodyPr/>
                    <a:lstStyle/>
                    <a:p>
                      <a:endParaRPr lang="en-US"/>
                    </a:p>
                  </a:txBody>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Collaboration</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ea typeface="Roboto" panose="02000000000000000000" pitchFamily="2" charset="0"/>
                        </a:rPr>
                        <a:t>NO</a:t>
                      </a:r>
                      <a:endParaRPr lang="en-US" sz="280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9999"/>
                    </a:solidFill>
                  </a:tcPr>
                </a:tc>
                <a:tc>
                  <a:txBody>
                    <a:bodyPr/>
                    <a:lstStyle/>
                    <a:p>
                      <a:pPr algn="ct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YES</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NO/YES</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rtl="0" fontAlgn="ctr"/>
                      <a:r>
                        <a:rPr lang="en-US" sz="1400" b="1">
                          <a:solidFill>
                            <a:srgbClr val="FF0000"/>
                          </a:solidFill>
                          <a:effectLst/>
                          <a:latin typeface="+mn-lt"/>
                        </a:rPr>
                        <a:t>Leadership</a:t>
                      </a:r>
                    </a:p>
                  </a:txBody>
                  <a:tcPr marL="19050" marR="19050" marT="12700" marB="127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8918909"/>
                  </a:ext>
                </a:extLst>
              </a:tr>
              <a:tr h="249024">
                <a:tc rowSpan="4">
                  <a:txBody>
                    <a:bodyPr/>
                    <a:lstStyle/>
                    <a:p>
                      <a:pPr rtl="0" fontAlgn="t">
                        <a:spcBef>
                          <a:spcPts val="0"/>
                        </a:spcBef>
                        <a:spcAft>
                          <a:spcPts val="0"/>
                        </a:spcAft>
                      </a:pPr>
                      <a:r>
                        <a:rPr lang="en-US" sz="1400" b="1" i="0" u="none" strike="noStrike">
                          <a:solidFill>
                            <a:srgbClr val="000000"/>
                          </a:solidFill>
                          <a:effectLst/>
                          <a:latin typeface="+mn-lt"/>
                          <a:ea typeface="Roboto" panose="02000000000000000000" pitchFamily="2" charset="0"/>
                        </a:rPr>
                        <a:t>Character</a:t>
                      </a:r>
                      <a:endParaRPr lang="en-US" sz="280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Curiosity</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ea typeface="Roboto" panose="02000000000000000000" pitchFamily="2" charset="0"/>
                        </a:rPr>
                        <a:t>NO</a:t>
                      </a:r>
                      <a:endParaRPr lang="en-US" sz="280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9999"/>
                    </a:solidFill>
                  </a:tcPr>
                </a:tc>
                <a:tc>
                  <a:txBody>
                    <a:bodyPr/>
                    <a:lstStyle/>
                    <a:p>
                      <a:pPr algn="ctr" rtl="0" fontAlgn="t">
                        <a:spcBef>
                          <a:spcPts val="0"/>
                        </a:spcBef>
                        <a:spcAft>
                          <a:spcPts val="0"/>
                        </a:spcAft>
                      </a:pPr>
                      <a:r>
                        <a:rPr lang="en-US" sz="1400" b="0" i="0" u="none" strike="noStrike">
                          <a:solidFill>
                            <a:srgbClr val="000000"/>
                          </a:solidFill>
                          <a:effectLst/>
                          <a:latin typeface="+mn-lt"/>
                          <a:ea typeface="Roboto" panose="02000000000000000000" pitchFamily="2" charset="0"/>
                        </a:rPr>
                        <a:t>YES</a:t>
                      </a:r>
                      <a:endParaRPr lang="en-US" sz="280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a:txBody>
                    <a:bodyPr/>
                    <a:lstStyle/>
                    <a:p>
                      <a:pPr rtl="0" fontAlgn="t">
                        <a:spcBef>
                          <a:spcPts val="0"/>
                        </a:spcBef>
                        <a:spcAft>
                          <a:spcPts val="0"/>
                        </a:spcAft>
                      </a:pPr>
                      <a:r>
                        <a:rPr lang="en-US" sz="1400" b="0" i="0" u="none" strike="noStrike">
                          <a:solidFill>
                            <a:srgbClr val="000000"/>
                          </a:solidFill>
                          <a:effectLst/>
                          <a:latin typeface="+mn-lt"/>
                          <a:ea typeface="Roboto" panose="02000000000000000000" pitchFamily="2" charset="0"/>
                        </a:rPr>
                        <a:t>NO</a:t>
                      </a:r>
                      <a:endParaRPr lang="en-US" sz="280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9999"/>
                    </a:solidFill>
                  </a:tcPr>
                </a:tc>
                <a:tc>
                  <a:txBody>
                    <a:bodyPr/>
                    <a:lstStyle/>
                    <a:p>
                      <a:pPr algn="ctr" rtl="0" fontAlgn="ctr"/>
                      <a:r>
                        <a:rPr lang="en-US" sz="1400" b="1">
                          <a:solidFill>
                            <a:srgbClr val="FF0000"/>
                          </a:solidFill>
                          <a:effectLst/>
                          <a:latin typeface="+mn-lt"/>
                        </a:rPr>
                        <a:t>Open-Mindedness</a:t>
                      </a:r>
                    </a:p>
                  </a:txBody>
                  <a:tcPr marL="19050" marR="19050" marT="12700" marB="127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1277030"/>
                  </a:ext>
                </a:extLst>
              </a:tr>
              <a:tr h="249024">
                <a:tc vMerge="1">
                  <a:txBody>
                    <a:bodyPr/>
                    <a:lstStyle/>
                    <a:p>
                      <a:endParaRPr lang="en-US"/>
                    </a:p>
                  </a:txBody>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Courage</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NO* (yet fear-less)</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YES</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a:txBody>
                    <a:bodyPr/>
                    <a:lstStyle/>
                    <a:p>
                      <a:pPr rtl="0" fontAlgn="t">
                        <a:spcBef>
                          <a:spcPts val="0"/>
                        </a:spcBef>
                        <a:spcAft>
                          <a:spcPts val="0"/>
                        </a:spcAft>
                      </a:pPr>
                      <a:r>
                        <a:rPr lang="en-US" sz="1400" b="0" i="0" u="none" strike="noStrike" kern="1200" dirty="0">
                          <a:solidFill>
                            <a:srgbClr val="000000"/>
                          </a:solidFill>
                          <a:effectLst/>
                          <a:latin typeface="+mn-lt"/>
                          <a:ea typeface="Roboto" panose="02000000000000000000" pitchFamily="2" charset="0"/>
                          <a:cs typeface="+mn-cs"/>
                        </a:rPr>
                        <a:t>NO* (yet fear-less)</a:t>
                      </a: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en-US" sz="1400" b="1" dirty="0">
                          <a:solidFill>
                            <a:srgbClr val="FF0000"/>
                          </a:solidFill>
                          <a:effectLst/>
                          <a:latin typeface="+mn-lt"/>
                        </a:rPr>
                        <a:t>Risk-Taking</a:t>
                      </a:r>
                    </a:p>
                  </a:txBody>
                  <a:tcPr marL="19050" marR="19050" marT="12700" marB="127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6242584"/>
                  </a:ext>
                </a:extLst>
              </a:tr>
              <a:tr h="249024">
                <a:tc vMerge="1">
                  <a:txBody>
                    <a:bodyPr/>
                    <a:lstStyle/>
                    <a:p>
                      <a:endParaRPr lang="en-US"/>
                    </a:p>
                  </a:txBody>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Resilience</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NO* (yet tire-less)</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YES</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a:txBody>
                    <a:bodyPr/>
                    <a:lstStyle/>
                    <a:p>
                      <a:pPr rtl="0" fontAlgn="t">
                        <a:spcBef>
                          <a:spcPts val="0"/>
                        </a:spcBef>
                        <a:spcAft>
                          <a:spcPts val="0"/>
                        </a:spcAft>
                      </a:pPr>
                      <a:r>
                        <a:rPr lang="en-US" sz="1400" b="0" i="0" u="none" strike="noStrike" kern="1200" dirty="0">
                          <a:solidFill>
                            <a:srgbClr val="000000"/>
                          </a:solidFill>
                          <a:effectLst/>
                          <a:latin typeface="+mn-lt"/>
                          <a:ea typeface="Roboto" panose="02000000000000000000" pitchFamily="2" charset="0"/>
                          <a:cs typeface="+mn-cs"/>
                        </a:rPr>
                        <a:t>NO* (yet tire-less)</a:t>
                      </a: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en-US" sz="1400" b="1" dirty="0">
                          <a:solidFill>
                            <a:srgbClr val="FF0000"/>
                          </a:solidFill>
                          <a:effectLst/>
                          <a:latin typeface="+mn-lt"/>
                        </a:rPr>
                        <a:t>Resourcefulness</a:t>
                      </a:r>
                    </a:p>
                  </a:txBody>
                  <a:tcPr marL="19050" marR="19050" marT="12700" marB="127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3911538"/>
                  </a:ext>
                </a:extLst>
              </a:tr>
              <a:tr h="249024">
                <a:tc vMerge="1">
                  <a:txBody>
                    <a:bodyPr/>
                    <a:lstStyle/>
                    <a:p>
                      <a:endParaRPr lang="en-US"/>
                    </a:p>
                  </a:txBody>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Ethics</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ea typeface="Roboto" panose="02000000000000000000" pitchFamily="2" charset="0"/>
                        </a:rPr>
                        <a:t>NO</a:t>
                      </a:r>
                      <a:endParaRPr lang="en-US" sz="280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9999"/>
                    </a:solidFill>
                  </a:tcPr>
                </a:tc>
                <a:tc>
                  <a:txBody>
                    <a:bodyPr/>
                    <a:lstStyle/>
                    <a:p>
                      <a:pPr algn="ct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YES</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NO/YES</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rtl="0" fontAlgn="ctr"/>
                      <a:r>
                        <a:rPr lang="en-US" sz="1400" b="1" dirty="0">
                          <a:solidFill>
                            <a:srgbClr val="FF0000"/>
                          </a:solidFill>
                          <a:effectLst/>
                          <a:latin typeface="+mn-lt"/>
                        </a:rPr>
                        <a:t>Fairness</a:t>
                      </a:r>
                    </a:p>
                  </a:txBody>
                  <a:tcPr marL="19050" marR="19050" marT="12700" marB="127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3978288"/>
                  </a:ext>
                </a:extLst>
              </a:tr>
              <a:tr h="249024">
                <a:tc rowSpan="2">
                  <a:txBody>
                    <a:bodyPr/>
                    <a:lstStyle/>
                    <a:p>
                      <a:pPr rtl="0" fontAlgn="t">
                        <a:spcBef>
                          <a:spcPts val="0"/>
                        </a:spcBef>
                        <a:spcAft>
                          <a:spcPts val="0"/>
                        </a:spcAft>
                      </a:pPr>
                      <a:r>
                        <a:rPr lang="en-US" sz="1400" b="1" i="0" u="none" strike="noStrike">
                          <a:solidFill>
                            <a:srgbClr val="000000"/>
                          </a:solidFill>
                          <a:effectLst/>
                          <a:latin typeface="+mn-lt"/>
                          <a:ea typeface="Roboto" panose="02000000000000000000" pitchFamily="2" charset="0"/>
                        </a:rPr>
                        <a:t>Meta-Learning</a:t>
                      </a:r>
                      <a:endParaRPr lang="en-US" sz="280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Metacognition</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ea typeface="Roboto" panose="02000000000000000000" pitchFamily="2" charset="0"/>
                        </a:rPr>
                        <a:t>NO</a:t>
                      </a:r>
                      <a:endParaRPr lang="en-US" sz="280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9999"/>
                    </a:solidFill>
                  </a:tcPr>
                </a:tc>
                <a:tc>
                  <a:txBody>
                    <a:bodyPr/>
                    <a:lstStyle/>
                    <a:p>
                      <a:pPr algn="ct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YES</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NO/YES</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rowSpan="2">
                  <a:txBody>
                    <a:bodyPr/>
                    <a:lstStyle/>
                    <a:p>
                      <a:pPr algn="ctr" rtl="0" fontAlgn="ctr"/>
                      <a:r>
                        <a:rPr lang="en-US" sz="1400" b="1" dirty="0">
                          <a:solidFill>
                            <a:srgbClr val="FF0000"/>
                          </a:solidFill>
                          <a:effectLst/>
                          <a:latin typeface="+mn-lt"/>
                        </a:rPr>
                        <a:t>Adaptability &amp;</a:t>
                      </a:r>
                    </a:p>
                    <a:p>
                      <a:pPr algn="ctr" rtl="0" fontAlgn="ctr"/>
                      <a:r>
                        <a:rPr lang="en-US" sz="1400" b="1" dirty="0">
                          <a:solidFill>
                            <a:srgbClr val="FF0000"/>
                          </a:solidFill>
                          <a:effectLst/>
                          <a:latin typeface="+mn-lt"/>
                        </a:rPr>
                        <a:t>Self-Directed Learning</a:t>
                      </a:r>
                    </a:p>
                  </a:txBody>
                  <a:tcPr marL="19050" marR="19050" marT="12700" marB="127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1679554"/>
                  </a:ext>
                </a:extLst>
              </a:tr>
              <a:tr h="249024">
                <a:tc vMerge="1">
                  <a:txBody>
                    <a:bodyPr/>
                    <a:lstStyle/>
                    <a:p>
                      <a:endParaRPr lang="en-US"/>
                    </a:p>
                  </a:txBody>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Metaemotion</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NO</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9999"/>
                    </a:solidFill>
                  </a:tcPr>
                </a:tc>
                <a:tc>
                  <a:txBody>
                    <a:bodyPr/>
                    <a:lstStyle/>
                    <a:p>
                      <a:pPr algn="ct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YES</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a:txBody>
                    <a:bodyPr/>
                    <a:lstStyle/>
                    <a:p>
                      <a:pPr rtl="0" fontAlgn="t">
                        <a:spcBef>
                          <a:spcPts val="0"/>
                        </a:spcBef>
                        <a:spcAft>
                          <a:spcPts val="0"/>
                        </a:spcAft>
                      </a:pPr>
                      <a:r>
                        <a:rPr lang="en-US" sz="1400" b="0" i="0" u="none" strike="noStrike" dirty="0">
                          <a:solidFill>
                            <a:srgbClr val="000000"/>
                          </a:solidFill>
                          <a:effectLst/>
                          <a:latin typeface="+mn-lt"/>
                          <a:ea typeface="Roboto" panose="02000000000000000000" pitchFamily="2" charset="0"/>
                        </a:rPr>
                        <a:t>NO</a:t>
                      </a:r>
                      <a:endParaRPr lang="en-US" sz="2800" dirty="0">
                        <a:effectLst/>
                        <a:latin typeface="+mn-lt"/>
                        <a:ea typeface="Roboto" panose="02000000000000000000" pitchFamily="2" charset="0"/>
                      </a:endParaRPr>
                    </a:p>
                  </a:txBody>
                  <a:tcPr marL="33072" marR="33072" marT="33072" marB="33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9999"/>
                    </a:solidFill>
                  </a:tcPr>
                </a:tc>
                <a:tc vMerge="1">
                  <a:txBody>
                    <a:bodyPr/>
                    <a:lstStyle/>
                    <a:p>
                      <a:pPr algn="ctr" rtl="0" fontAlgn="ctr"/>
                      <a:endParaRPr lang="en-US" b="0" dirty="0">
                        <a:effectLst/>
                        <a:latin typeface="Roboto" panose="02000000000000000000" pitchFamily="2" charset="0"/>
                      </a:endParaRPr>
                    </a:p>
                  </a:txBody>
                  <a:tcPr marL="19050" marR="19050" marT="12700" marB="127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3680255"/>
                  </a:ext>
                </a:extLst>
              </a:tr>
            </a:tbl>
          </a:graphicData>
        </a:graphic>
      </p:graphicFrame>
      <p:sp>
        <p:nvSpPr>
          <p:cNvPr id="4" name="Rectangle 1">
            <a:extLst>
              <a:ext uri="{FF2B5EF4-FFF2-40B4-BE49-F238E27FC236}">
                <a16:creationId xmlns:a16="http://schemas.microsoft.com/office/drawing/2014/main" id="{3C3BCE88-72A5-B38F-E5DB-64B18007C9A3}"/>
              </a:ext>
            </a:extLst>
          </p:cNvPr>
          <p:cNvSpPr>
            <a:spLocks noChangeArrowheads="1"/>
          </p:cNvSpPr>
          <p:nvPr/>
        </p:nvSpPr>
        <p:spPr bwMode="auto">
          <a:xfrm>
            <a:off x="-5026076" y="2055727"/>
            <a:ext cx="24103908"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521932096"/>
      </p:ext>
    </p:extLst>
  </p:cSld>
  <p:clrMapOvr>
    <a:masterClrMapping/>
  </p:clrMapOvr>
  <p:transition spd="slow">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DB3B6-7E4E-437B-5D24-70DA83B43DEF}"/>
              </a:ext>
            </a:extLst>
          </p:cNvPr>
          <p:cNvSpPr>
            <a:spLocks noGrp="1"/>
          </p:cNvSpPr>
          <p:nvPr>
            <p:ph type="title"/>
          </p:nvPr>
        </p:nvSpPr>
        <p:spPr>
          <a:xfrm>
            <a:off x="457200" y="92075"/>
            <a:ext cx="8229600" cy="639762"/>
          </a:xfrm>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E238E4DE-A9F7-9B39-6E25-63DC14038A55}"/>
              </a:ext>
            </a:extLst>
          </p:cNvPr>
          <p:cNvSpPr>
            <a:spLocks noGrp="1"/>
          </p:cNvSpPr>
          <p:nvPr>
            <p:ph idx="1"/>
          </p:nvPr>
        </p:nvSpPr>
        <p:spPr>
          <a:xfrm>
            <a:off x="457200" y="990600"/>
            <a:ext cx="7562850" cy="5562600"/>
          </a:xfrm>
        </p:spPr>
        <p:txBody>
          <a:bodyPr>
            <a:normAutofit/>
          </a:bodyPr>
          <a:lstStyle/>
          <a:p>
            <a:r>
              <a:rPr lang="en-US" dirty="0"/>
              <a:t>Introduction of CCR</a:t>
            </a:r>
          </a:p>
          <a:p>
            <a:r>
              <a:rPr lang="en-US" dirty="0"/>
              <a:t>AI Hype vs Reality</a:t>
            </a:r>
          </a:p>
          <a:p>
            <a:r>
              <a:rPr lang="en-US" dirty="0"/>
              <a:t>AI and Employability</a:t>
            </a:r>
          </a:p>
          <a:p>
            <a:r>
              <a:rPr lang="en-US" dirty="0">
                <a:solidFill>
                  <a:srgbClr val="00B050"/>
                </a:solidFill>
              </a:rPr>
              <a:t>Consequences for Education</a:t>
            </a:r>
          </a:p>
          <a:p>
            <a:pPr lvl="1"/>
            <a:r>
              <a:rPr lang="en-US" dirty="0"/>
              <a:t>Modern(ized) Knowledge</a:t>
            </a:r>
          </a:p>
          <a:p>
            <a:pPr lvl="1"/>
            <a:r>
              <a:rPr lang="en-US" dirty="0"/>
              <a:t>Skills, Character, Meta-Learning</a:t>
            </a:r>
          </a:p>
          <a:p>
            <a:pPr lvl="1"/>
            <a:r>
              <a:rPr lang="en-US" dirty="0">
                <a:solidFill>
                  <a:srgbClr val="00B050"/>
                </a:solidFill>
              </a:rPr>
              <a:t>Personalization: </a:t>
            </a:r>
          </a:p>
          <a:p>
            <a:pPr lvl="2"/>
            <a:r>
              <a:rPr lang="en-US" dirty="0">
                <a:solidFill>
                  <a:srgbClr val="00B050"/>
                </a:solidFill>
              </a:rPr>
              <a:t>Motivation, Identity, Agency, Purpose</a:t>
            </a:r>
          </a:p>
          <a:p>
            <a:pPr lvl="2"/>
            <a:r>
              <a:rPr lang="en-US" dirty="0"/>
              <a:t>Adaptive and Intelligent Tutoring Systems</a:t>
            </a:r>
          </a:p>
          <a:p>
            <a:endParaRPr lang="en-US" dirty="0"/>
          </a:p>
          <a:p>
            <a:endParaRPr lang="en-US" dirty="0"/>
          </a:p>
          <a:p>
            <a:endParaRPr lang="en-US" dirty="0"/>
          </a:p>
        </p:txBody>
      </p:sp>
    </p:spTree>
    <p:extLst>
      <p:ext uri="{BB962C8B-B14F-4D97-AF65-F5344CB8AC3E}">
        <p14:creationId xmlns:p14="http://schemas.microsoft.com/office/powerpoint/2010/main" val="3506874000"/>
      </p:ext>
    </p:extLst>
  </p:cSld>
  <p:clrMapOvr>
    <a:masterClrMapping/>
  </p:clrMapOvr>
  <p:transition spd="slow">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CB76-A3AD-E844-0908-39FB1F364420}"/>
              </a:ext>
            </a:extLst>
          </p:cNvPr>
          <p:cNvSpPr>
            <a:spLocks noGrp="1"/>
          </p:cNvSpPr>
          <p:nvPr>
            <p:ph type="title"/>
          </p:nvPr>
        </p:nvSpPr>
        <p:spPr>
          <a:xfrm>
            <a:off x="457200" y="228600"/>
            <a:ext cx="8229600" cy="639762"/>
          </a:xfrm>
        </p:spPr>
        <p:txBody>
          <a:bodyPr>
            <a:normAutofit fontScale="90000"/>
          </a:bodyPr>
          <a:lstStyle/>
          <a:p>
            <a:r>
              <a:rPr lang="en-US" dirty="0"/>
              <a:t>KEY Durable Consequence</a:t>
            </a:r>
          </a:p>
        </p:txBody>
      </p:sp>
      <p:sp>
        <p:nvSpPr>
          <p:cNvPr id="3" name="Content Placeholder 2">
            <a:extLst>
              <a:ext uri="{FF2B5EF4-FFF2-40B4-BE49-F238E27FC236}">
                <a16:creationId xmlns:a16="http://schemas.microsoft.com/office/drawing/2014/main" id="{08DA675E-8328-7633-FDEE-DCF05F18268B}"/>
              </a:ext>
            </a:extLst>
          </p:cNvPr>
          <p:cNvSpPr>
            <a:spLocks noGrp="1"/>
          </p:cNvSpPr>
          <p:nvPr>
            <p:ph idx="1"/>
          </p:nvPr>
        </p:nvSpPr>
        <p:spPr>
          <a:xfrm>
            <a:off x="461913" y="1676400"/>
            <a:ext cx="8382000" cy="1981200"/>
          </a:xfrm>
        </p:spPr>
        <p:txBody>
          <a:bodyPr>
            <a:normAutofit fontScale="92500" lnSpcReduction="20000"/>
          </a:bodyPr>
          <a:lstStyle/>
          <a:p>
            <a:pPr marL="0" indent="0">
              <a:buNone/>
            </a:pPr>
            <a:r>
              <a:rPr lang="it-IT" sz="3600" dirty="0"/>
              <a:t>AI has Identity: via datasets, algorithms, UX</a:t>
            </a:r>
          </a:p>
          <a:p>
            <a:pPr marL="0" indent="0">
              <a:buNone/>
            </a:pPr>
            <a:endParaRPr lang="en-US" sz="3600" i="1" dirty="0">
              <a:solidFill>
                <a:srgbClr val="00B050"/>
              </a:solidFill>
            </a:endParaRPr>
          </a:p>
          <a:p>
            <a:pPr marL="0" indent="0">
              <a:buNone/>
            </a:pPr>
            <a:r>
              <a:rPr lang="en-US" sz="3600" i="1" dirty="0">
                <a:solidFill>
                  <a:srgbClr val="00B050"/>
                </a:solidFill>
              </a:rPr>
              <a:t>But AI has very limited Agency and NO Purpose</a:t>
            </a:r>
            <a:r>
              <a:rPr lang="en-US" sz="3600" dirty="0">
                <a:solidFill>
                  <a:srgbClr val="00B050"/>
                </a:solidFill>
              </a:rPr>
              <a:t> </a:t>
            </a:r>
          </a:p>
          <a:p>
            <a:pPr lvl="1"/>
            <a:r>
              <a:rPr lang="en-US" sz="3200" dirty="0">
                <a:solidFill>
                  <a:srgbClr val="00B050"/>
                </a:solidFill>
              </a:rPr>
              <a:t>AI is passive, Humans are active.</a:t>
            </a:r>
          </a:p>
          <a:p>
            <a:pPr marL="0" indent="0">
              <a:buNone/>
            </a:pPr>
            <a:endParaRPr lang="en-US" sz="3600" dirty="0">
              <a:solidFill>
                <a:srgbClr val="00B050"/>
              </a:solidFill>
            </a:endParaRPr>
          </a:p>
        </p:txBody>
      </p:sp>
    </p:spTree>
    <p:extLst>
      <p:ext uri="{BB962C8B-B14F-4D97-AF65-F5344CB8AC3E}">
        <p14:creationId xmlns:p14="http://schemas.microsoft.com/office/powerpoint/2010/main" val="603046216"/>
      </p:ext>
    </p:extLst>
  </p:cSld>
  <p:clrMapOvr>
    <a:masterClrMapping/>
  </p:clrMapOvr>
  <p:transition spd="slow">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72062BA-6FAF-114D-218D-82227D5FEA19}"/>
              </a:ext>
            </a:extLst>
          </p:cNvPr>
          <p:cNvGrpSpPr/>
          <p:nvPr/>
        </p:nvGrpSpPr>
        <p:grpSpPr>
          <a:xfrm>
            <a:off x="4724400" y="1473201"/>
            <a:ext cx="4035777" cy="4825999"/>
            <a:chOff x="4724400" y="1004933"/>
            <a:chExt cx="4035777" cy="4825999"/>
          </a:xfrm>
        </p:grpSpPr>
        <p:pic>
          <p:nvPicPr>
            <p:cNvPr id="24" name="Graphic 23">
              <a:extLst>
                <a:ext uri="{FF2B5EF4-FFF2-40B4-BE49-F238E27FC236}">
                  <a16:creationId xmlns:a16="http://schemas.microsoft.com/office/drawing/2014/main" id="{7C4514F2-1A5F-CE5F-C057-F20EC34728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24400" y="1004933"/>
              <a:ext cx="4035777" cy="4825999"/>
            </a:xfrm>
            <a:prstGeom prst="rect">
              <a:avLst/>
            </a:prstGeom>
          </p:spPr>
        </p:pic>
        <p:sp>
          <p:nvSpPr>
            <p:cNvPr id="7" name="TextBox 6">
              <a:extLst>
                <a:ext uri="{FF2B5EF4-FFF2-40B4-BE49-F238E27FC236}">
                  <a16:creationId xmlns:a16="http://schemas.microsoft.com/office/drawing/2014/main" id="{D78E7A31-C437-DFA5-7557-F514E53EA2BE}"/>
                </a:ext>
              </a:extLst>
            </p:cNvPr>
            <p:cNvSpPr txBox="1"/>
            <p:nvPr/>
          </p:nvSpPr>
          <p:spPr>
            <a:xfrm>
              <a:off x="6558338" y="2838271"/>
              <a:ext cx="1461676" cy="1200329"/>
            </a:xfrm>
            <a:prstGeom prst="rect">
              <a:avLst/>
            </a:prstGeom>
            <a:noFill/>
          </p:spPr>
          <p:txBody>
            <a:bodyPr wrap="square">
              <a:spAutoFit/>
            </a:bodyPr>
            <a:lstStyle/>
            <a:p>
              <a:r>
                <a:rPr lang="en-US" sz="2400" b="1" dirty="0">
                  <a:solidFill>
                    <a:schemeClr val="bg1"/>
                  </a:solidFill>
                </a:rPr>
                <a:t>   Purpose </a:t>
              </a:r>
            </a:p>
            <a:p>
              <a:r>
                <a:rPr lang="en-US" sz="2400" b="1" dirty="0">
                  <a:solidFill>
                    <a:schemeClr val="bg1"/>
                  </a:solidFill>
                </a:rPr>
                <a:t>  Agency </a:t>
              </a:r>
            </a:p>
            <a:p>
              <a:r>
                <a:rPr lang="en-US" sz="2400" b="1" dirty="0">
                  <a:solidFill>
                    <a:schemeClr val="bg1"/>
                  </a:solidFill>
                </a:rPr>
                <a:t>Identity</a:t>
              </a:r>
            </a:p>
          </p:txBody>
        </p:sp>
        <p:sp>
          <p:nvSpPr>
            <p:cNvPr id="9" name="TextBox 8">
              <a:extLst>
                <a:ext uri="{FF2B5EF4-FFF2-40B4-BE49-F238E27FC236}">
                  <a16:creationId xmlns:a16="http://schemas.microsoft.com/office/drawing/2014/main" id="{55D48C56-1E4D-3D6F-5679-D48052A8ED28}"/>
                </a:ext>
              </a:extLst>
            </p:cNvPr>
            <p:cNvSpPr txBox="1"/>
            <p:nvPr/>
          </p:nvSpPr>
          <p:spPr>
            <a:xfrm rot="5400000">
              <a:off x="5294545" y="3244334"/>
              <a:ext cx="1546697" cy="369332"/>
            </a:xfrm>
            <a:prstGeom prst="rect">
              <a:avLst/>
            </a:prstGeom>
            <a:noFill/>
          </p:spPr>
          <p:txBody>
            <a:bodyPr wrap="square" rtlCol="0">
              <a:prstTxWarp prst="textArchUp">
                <a:avLst/>
              </a:prstTxWarp>
              <a:spAutoFit/>
            </a:bodyPr>
            <a:lstStyle/>
            <a:p>
              <a:pPr algn="ctr"/>
              <a:r>
                <a:rPr lang="en-US" sz="2400" b="1" dirty="0">
                  <a:solidFill>
                    <a:schemeClr val="bg1"/>
                  </a:solidFill>
                </a:rPr>
                <a:t>Motivation</a:t>
              </a:r>
            </a:p>
          </p:txBody>
        </p:sp>
      </p:grpSp>
      <p:sp>
        <p:nvSpPr>
          <p:cNvPr id="4" name="TextBox 3">
            <a:extLst>
              <a:ext uri="{FF2B5EF4-FFF2-40B4-BE49-F238E27FC236}">
                <a16:creationId xmlns:a16="http://schemas.microsoft.com/office/drawing/2014/main" id="{4B1B241E-D399-D7C5-8C54-BDCF5A481AA1}"/>
              </a:ext>
            </a:extLst>
          </p:cNvPr>
          <p:cNvSpPr txBox="1"/>
          <p:nvPr/>
        </p:nvSpPr>
        <p:spPr>
          <a:xfrm>
            <a:off x="5867400" y="5925378"/>
            <a:ext cx="2658805" cy="307777"/>
          </a:xfrm>
          <a:prstGeom prst="rect">
            <a:avLst/>
          </a:prstGeom>
          <a:noFill/>
        </p:spPr>
        <p:txBody>
          <a:bodyPr wrap="none" rtlCol="0">
            <a:spAutoFit/>
          </a:bodyPr>
          <a:lstStyle/>
          <a:p>
            <a:r>
              <a:rPr lang="en-US" sz="1400" dirty="0"/>
              <a:t>© Center for Curriculum Redesign</a:t>
            </a:r>
          </a:p>
        </p:txBody>
      </p:sp>
      <p:grpSp>
        <p:nvGrpSpPr>
          <p:cNvPr id="17" name="Group 16">
            <a:extLst>
              <a:ext uri="{FF2B5EF4-FFF2-40B4-BE49-F238E27FC236}">
                <a16:creationId xmlns:a16="http://schemas.microsoft.com/office/drawing/2014/main" id="{D8393599-BC76-4EDD-7C80-477DDEA249CD}"/>
              </a:ext>
            </a:extLst>
          </p:cNvPr>
          <p:cNvGrpSpPr/>
          <p:nvPr/>
        </p:nvGrpSpPr>
        <p:grpSpPr>
          <a:xfrm>
            <a:off x="533400" y="1219200"/>
            <a:ext cx="5334000" cy="5334000"/>
            <a:chOff x="533400" y="750932"/>
            <a:chExt cx="5334000" cy="5334000"/>
          </a:xfrm>
        </p:grpSpPr>
        <p:pic>
          <p:nvPicPr>
            <p:cNvPr id="30" name="Graphic 29">
              <a:extLst>
                <a:ext uri="{FF2B5EF4-FFF2-40B4-BE49-F238E27FC236}">
                  <a16:creationId xmlns:a16="http://schemas.microsoft.com/office/drawing/2014/main" id="{5A95CA57-91AE-E370-D68D-243E770891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400" y="750932"/>
              <a:ext cx="5334000" cy="5334000"/>
            </a:xfrm>
            <a:prstGeom prst="rect">
              <a:avLst/>
            </a:prstGeom>
          </p:spPr>
        </p:pic>
        <p:pic>
          <p:nvPicPr>
            <p:cNvPr id="22" name="Graphic 21">
              <a:extLst>
                <a:ext uri="{FF2B5EF4-FFF2-40B4-BE49-F238E27FC236}">
                  <a16:creationId xmlns:a16="http://schemas.microsoft.com/office/drawing/2014/main" id="{82172713-06BA-637D-22D6-2C47EE4F37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62680" y="2734423"/>
              <a:ext cx="1101764" cy="1073514"/>
            </a:xfrm>
            <a:prstGeom prst="rect">
              <a:avLst/>
            </a:prstGeom>
          </p:spPr>
        </p:pic>
        <p:pic>
          <p:nvPicPr>
            <p:cNvPr id="14" name="Graphic 13">
              <a:extLst>
                <a:ext uri="{FF2B5EF4-FFF2-40B4-BE49-F238E27FC236}">
                  <a16:creationId xmlns:a16="http://schemas.microsoft.com/office/drawing/2014/main" id="{DE078585-4B35-A1A5-99F7-DEDA7930B99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78489" y="928200"/>
              <a:ext cx="2878667" cy="1806223"/>
            </a:xfrm>
            <a:prstGeom prst="rect">
              <a:avLst/>
            </a:prstGeom>
          </p:spPr>
        </p:pic>
        <p:pic>
          <p:nvPicPr>
            <p:cNvPr id="16" name="Graphic 15">
              <a:extLst>
                <a:ext uri="{FF2B5EF4-FFF2-40B4-BE49-F238E27FC236}">
                  <a16:creationId xmlns:a16="http://schemas.microsoft.com/office/drawing/2014/main" id="{38E2DD54-0AA5-146D-5056-F82C8922DA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97464" y="2539390"/>
              <a:ext cx="2323500" cy="2771404"/>
            </a:xfrm>
            <a:prstGeom prst="rect">
              <a:avLst/>
            </a:prstGeom>
          </p:spPr>
        </p:pic>
        <p:pic>
          <p:nvPicPr>
            <p:cNvPr id="18" name="Graphic 17">
              <a:extLst>
                <a:ext uri="{FF2B5EF4-FFF2-40B4-BE49-F238E27FC236}">
                  <a16:creationId xmlns:a16="http://schemas.microsoft.com/office/drawing/2014/main" id="{BD3B1648-B49D-472E-732D-0E5627F892A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61435" y="3681871"/>
              <a:ext cx="1100667" cy="1326444"/>
            </a:xfrm>
            <a:prstGeom prst="rect">
              <a:avLst/>
            </a:prstGeom>
          </p:spPr>
        </p:pic>
        <p:pic>
          <p:nvPicPr>
            <p:cNvPr id="20" name="Graphic 19">
              <a:extLst>
                <a:ext uri="{FF2B5EF4-FFF2-40B4-BE49-F238E27FC236}">
                  <a16:creationId xmlns:a16="http://schemas.microsoft.com/office/drawing/2014/main" id="{8007C5B5-D8D2-B928-5187-1FE3F51884F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793206" y="2416398"/>
              <a:ext cx="1439333" cy="1269999"/>
            </a:xfrm>
            <a:prstGeom prst="rect">
              <a:avLst/>
            </a:prstGeom>
          </p:spPr>
        </p:pic>
        <p:pic>
          <p:nvPicPr>
            <p:cNvPr id="26" name="Graphic 25">
              <a:extLst>
                <a:ext uri="{FF2B5EF4-FFF2-40B4-BE49-F238E27FC236}">
                  <a16:creationId xmlns:a16="http://schemas.microsoft.com/office/drawing/2014/main" id="{B406FF8E-265F-C759-7D8C-EE9883244A2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8532" y="2522808"/>
              <a:ext cx="2298302" cy="2774779"/>
            </a:xfrm>
            <a:prstGeom prst="rect">
              <a:avLst/>
            </a:prstGeom>
          </p:spPr>
        </p:pic>
        <p:pic>
          <p:nvPicPr>
            <p:cNvPr id="28" name="Graphic 27">
              <a:extLst>
                <a:ext uri="{FF2B5EF4-FFF2-40B4-BE49-F238E27FC236}">
                  <a16:creationId xmlns:a16="http://schemas.microsoft.com/office/drawing/2014/main" id="{B8D91B27-0F92-B54A-6681-202D3D1C95F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229304" y="2440093"/>
              <a:ext cx="1411112" cy="1241778"/>
            </a:xfrm>
            <a:prstGeom prst="rect">
              <a:avLst/>
            </a:prstGeom>
          </p:spPr>
        </p:pic>
        <p:sp>
          <p:nvSpPr>
            <p:cNvPr id="5" name="TextBox 4">
              <a:extLst>
                <a:ext uri="{FF2B5EF4-FFF2-40B4-BE49-F238E27FC236}">
                  <a16:creationId xmlns:a16="http://schemas.microsoft.com/office/drawing/2014/main" id="{4CC2B410-4A97-0DD4-9C1A-72FBA40CBE4A}"/>
                </a:ext>
              </a:extLst>
            </p:cNvPr>
            <p:cNvSpPr txBox="1"/>
            <p:nvPr/>
          </p:nvSpPr>
          <p:spPr>
            <a:xfrm>
              <a:off x="2273181" y="1574698"/>
              <a:ext cx="1848565" cy="523220"/>
            </a:xfrm>
            <a:prstGeom prst="rect">
              <a:avLst/>
            </a:prstGeom>
            <a:noFill/>
          </p:spPr>
          <p:txBody>
            <a:bodyPr wrap="square">
              <a:spAutoFit/>
            </a:bodyPr>
            <a:lstStyle/>
            <a:p>
              <a:pPr algn="ctr"/>
              <a:r>
                <a:rPr lang="en-US" sz="2800" b="1" dirty="0">
                  <a:solidFill>
                    <a:schemeClr val="bg1"/>
                  </a:solidFill>
                </a:rPr>
                <a:t>Knowledge</a:t>
              </a:r>
            </a:p>
          </p:txBody>
        </p:sp>
        <p:sp>
          <p:nvSpPr>
            <p:cNvPr id="8" name="TextBox 7">
              <a:extLst>
                <a:ext uri="{FF2B5EF4-FFF2-40B4-BE49-F238E27FC236}">
                  <a16:creationId xmlns:a16="http://schemas.microsoft.com/office/drawing/2014/main" id="{FC33925E-EEA6-C3DC-1D32-9113C720FF1C}"/>
                </a:ext>
              </a:extLst>
            </p:cNvPr>
            <p:cNvSpPr txBox="1"/>
            <p:nvPr/>
          </p:nvSpPr>
          <p:spPr>
            <a:xfrm>
              <a:off x="3710515" y="3833191"/>
              <a:ext cx="1750961" cy="523220"/>
            </a:xfrm>
            <a:prstGeom prst="rect">
              <a:avLst/>
            </a:prstGeom>
            <a:noFill/>
          </p:spPr>
          <p:txBody>
            <a:bodyPr wrap="square">
              <a:spAutoFit/>
            </a:bodyPr>
            <a:lstStyle/>
            <a:p>
              <a:pPr algn="ctr"/>
              <a:r>
                <a:rPr lang="en-US" sz="2800" b="1" dirty="0">
                  <a:solidFill>
                    <a:schemeClr val="bg1"/>
                  </a:solidFill>
                </a:rPr>
                <a:t>Character</a:t>
              </a:r>
            </a:p>
          </p:txBody>
        </p:sp>
        <p:sp>
          <p:nvSpPr>
            <p:cNvPr id="10" name="TextBox 9">
              <a:extLst>
                <a:ext uri="{FF2B5EF4-FFF2-40B4-BE49-F238E27FC236}">
                  <a16:creationId xmlns:a16="http://schemas.microsoft.com/office/drawing/2014/main" id="{DC64ADC4-B8D8-2E01-64AC-2A54C083F869}"/>
                </a:ext>
              </a:extLst>
            </p:cNvPr>
            <p:cNvSpPr txBox="1"/>
            <p:nvPr/>
          </p:nvSpPr>
          <p:spPr>
            <a:xfrm>
              <a:off x="1123986" y="3833191"/>
              <a:ext cx="1370622" cy="523220"/>
            </a:xfrm>
            <a:prstGeom prst="rect">
              <a:avLst/>
            </a:prstGeom>
            <a:noFill/>
          </p:spPr>
          <p:txBody>
            <a:bodyPr wrap="square">
              <a:spAutoFit/>
            </a:bodyPr>
            <a:lstStyle/>
            <a:p>
              <a:pPr algn="ctr"/>
              <a:r>
                <a:rPr lang="en-US" sz="2800" b="1" dirty="0">
                  <a:solidFill>
                    <a:schemeClr val="bg1"/>
                  </a:solidFill>
                </a:rPr>
                <a:t>Skills</a:t>
              </a:r>
            </a:p>
          </p:txBody>
        </p:sp>
        <p:sp>
          <p:nvSpPr>
            <p:cNvPr id="11" name="TextBox 10">
              <a:extLst>
                <a:ext uri="{FF2B5EF4-FFF2-40B4-BE49-F238E27FC236}">
                  <a16:creationId xmlns:a16="http://schemas.microsoft.com/office/drawing/2014/main" id="{92A9E256-29F6-F5C5-052F-DE22D7A03C59}"/>
                </a:ext>
              </a:extLst>
            </p:cNvPr>
            <p:cNvSpPr txBox="1"/>
            <p:nvPr/>
          </p:nvSpPr>
          <p:spPr>
            <a:xfrm>
              <a:off x="2535343" y="3181290"/>
              <a:ext cx="1370622" cy="400110"/>
            </a:xfrm>
            <a:prstGeom prst="rect">
              <a:avLst/>
            </a:prstGeom>
            <a:noFill/>
          </p:spPr>
          <p:txBody>
            <a:bodyPr wrap="square">
              <a:spAutoFit/>
            </a:bodyPr>
            <a:lstStyle/>
            <a:p>
              <a:pPr algn="ctr"/>
              <a:r>
                <a:rPr lang="en-US" sz="2000" b="1" dirty="0"/>
                <a:t>Learner</a:t>
              </a:r>
            </a:p>
          </p:txBody>
        </p:sp>
        <p:sp>
          <p:nvSpPr>
            <p:cNvPr id="12" name="TextBox 11">
              <a:extLst>
                <a:ext uri="{FF2B5EF4-FFF2-40B4-BE49-F238E27FC236}">
                  <a16:creationId xmlns:a16="http://schemas.microsoft.com/office/drawing/2014/main" id="{8F17E7EA-99B5-3A44-A4D0-A017C305721B}"/>
                </a:ext>
              </a:extLst>
            </p:cNvPr>
            <p:cNvSpPr txBox="1"/>
            <p:nvPr/>
          </p:nvSpPr>
          <p:spPr>
            <a:xfrm>
              <a:off x="2013750" y="5334000"/>
              <a:ext cx="2431108" cy="523220"/>
            </a:xfrm>
            <a:prstGeom prst="rect">
              <a:avLst/>
            </a:prstGeom>
            <a:noFill/>
          </p:spPr>
          <p:txBody>
            <a:bodyPr wrap="square">
              <a:spAutoFit/>
            </a:bodyPr>
            <a:lstStyle/>
            <a:p>
              <a:pPr algn="ctr"/>
              <a:r>
                <a:rPr lang="en-US" sz="2800" b="1" dirty="0">
                  <a:solidFill>
                    <a:schemeClr val="tx1">
                      <a:lumMod val="50000"/>
                      <a:lumOff val="50000"/>
                    </a:schemeClr>
                  </a:solidFill>
                </a:rPr>
                <a:t>Meta-Learning</a:t>
              </a:r>
            </a:p>
          </p:txBody>
        </p:sp>
        <p:sp>
          <p:nvSpPr>
            <p:cNvPr id="2" name="TextBox 1">
              <a:extLst>
                <a:ext uri="{FF2B5EF4-FFF2-40B4-BE49-F238E27FC236}">
                  <a16:creationId xmlns:a16="http://schemas.microsoft.com/office/drawing/2014/main" id="{DD531875-F3A3-435E-DE9D-29C37D3A9FB5}"/>
                </a:ext>
              </a:extLst>
            </p:cNvPr>
            <p:cNvSpPr txBox="1"/>
            <p:nvPr/>
          </p:nvSpPr>
          <p:spPr>
            <a:xfrm>
              <a:off x="2087585" y="1207340"/>
              <a:ext cx="223849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Calibri"/>
                  <a:ea typeface="+mn-ea"/>
                  <a:cs typeface="+mn-cs"/>
                </a:rPr>
                <a:t>Modern(ized) Disciplines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Calibri"/>
                  <a:ea typeface="+mn-ea"/>
                  <a:cs typeface="+mn-cs"/>
                </a:rPr>
                <a:t>Interdisciplinarity &amp; </a:t>
              </a:r>
              <a:r>
                <a:rPr lang="en-US" sz="1400" dirty="0">
                  <a:solidFill>
                    <a:schemeClr val="bg1"/>
                  </a:solidFill>
                  <a:latin typeface="Calibri"/>
                </a:rPr>
                <a:t>Themes</a:t>
              </a:r>
              <a:endParaRPr kumimoji="0" lang="en-US" sz="1400" b="0" i="0" u="none" strike="noStrike" kern="1200" cap="none" spc="0" normalizeH="0" baseline="0" noProof="0" dirty="0">
                <a:ln>
                  <a:noFill/>
                </a:ln>
                <a:solidFill>
                  <a:schemeClr val="bg1"/>
                </a:solidFill>
                <a:effectLst/>
                <a:uLnTx/>
                <a:uFillTx/>
                <a:latin typeface="Calibri"/>
                <a:ea typeface="+mn-ea"/>
                <a:cs typeface="+mn-cs"/>
              </a:endParaRPr>
            </a:p>
          </p:txBody>
        </p:sp>
        <p:sp>
          <p:nvSpPr>
            <p:cNvPr id="3" name="TextBox 2">
              <a:extLst>
                <a:ext uri="{FF2B5EF4-FFF2-40B4-BE49-F238E27FC236}">
                  <a16:creationId xmlns:a16="http://schemas.microsoft.com/office/drawing/2014/main" id="{048EEE8A-C893-8CBA-C252-E49214761819}"/>
                </a:ext>
              </a:extLst>
            </p:cNvPr>
            <p:cNvSpPr txBox="1"/>
            <p:nvPr/>
          </p:nvSpPr>
          <p:spPr>
            <a:xfrm>
              <a:off x="4392085" y="3084493"/>
              <a:ext cx="914096"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Curiosity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Courage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Resilience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a:rPr>
                <a:t>Ethics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D6025C0A-A00F-1263-D638-1A2582CB3359}"/>
                </a:ext>
              </a:extLst>
            </p:cNvPr>
            <p:cNvSpPr txBox="1"/>
            <p:nvPr/>
          </p:nvSpPr>
          <p:spPr>
            <a:xfrm>
              <a:off x="1016604" y="3048000"/>
              <a:ext cx="1342099"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Creativity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Critical thinking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Collaboration</a:t>
              </a:r>
            </a:p>
          </p:txBody>
        </p:sp>
        <p:sp>
          <p:nvSpPr>
            <p:cNvPr id="13" name="TextBox 12">
              <a:extLst>
                <a:ext uri="{FF2B5EF4-FFF2-40B4-BE49-F238E27FC236}">
                  <a16:creationId xmlns:a16="http://schemas.microsoft.com/office/drawing/2014/main" id="{6262AC0B-D6F1-78A1-37D6-A1F746685220}"/>
                </a:ext>
              </a:extLst>
            </p:cNvPr>
            <p:cNvSpPr txBox="1"/>
            <p:nvPr/>
          </p:nvSpPr>
          <p:spPr>
            <a:xfrm>
              <a:off x="2549633" y="4977875"/>
              <a:ext cx="1254061" cy="523220"/>
            </a:xfrm>
            <a:prstGeom prst="rect">
              <a:avLst/>
            </a:prstGeom>
            <a:noFill/>
          </p:spPr>
          <p:txBody>
            <a:bodyPr wrap="none" rtlCol="0">
              <a:spAutoFit/>
            </a:bodyPr>
            <a:lstStyle/>
            <a:p>
              <a:pPr algn="ctr">
                <a:defRPr/>
              </a:pPr>
              <a:r>
                <a:rPr lang="en-US" sz="1400" dirty="0">
                  <a:solidFill>
                    <a:prstClr val="black"/>
                  </a:solidFill>
                </a:rPr>
                <a:t>Metacognition</a:t>
              </a:r>
            </a:p>
            <a:p>
              <a:pPr algn="ctr">
                <a:defRPr/>
              </a:pPr>
              <a:r>
                <a:rPr lang="en-US" sz="1400" dirty="0">
                  <a:solidFill>
                    <a:prstClr val="black"/>
                  </a:solidFill>
                </a:rPr>
                <a:t>Metaemotion</a:t>
              </a:r>
            </a:p>
          </p:txBody>
        </p:sp>
      </p:grpSp>
      <p:sp>
        <p:nvSpPr>
          <p:cNvPr id="19" name="Title 18">
            <a:extLst>
              <a:ext uri="{FF2B5EF4-FFF2-40B4-BE49-F238E27FC236}">
                <a16:creationId xmlns:a16="http://schemas.microsoft.com/office/drawing/2014/main" id="{EBDCA1DF-EB0B-F46A-FC49-A207AB5BD89C}"/>
              </a:ext>
            </a:extLst>
          </p:cNvPr>
          <p:cNvSpPr>
            <a:spLocks noGrp="1"/>
          </p:cNvSpPr>
          <p:nvPr>
            <p:ph type="title"/>
          </p:nvPr>
        </p:nvSpPr>
        <p:spPr>
          <a:xfrm>
            <a:off x="457200" y="149908"/>
            <a:ext cx="8229600" cy="639762"/>
          </a:xfrm>
        </p:spPr>
        <p:txBody>
          <a:bodyPr>
            <a:normAutofit fontScale="90000"/>
          </a:bodyPr>
          <a:lstStyle/>
          <a:p>
            <a:r>
              <a:rPr lang="en-US" dirty="0"/>
              <a:t>CCR’s Framework</a:t>
            </a:r>
          </a:p>
        </p:txBody>
      </p:sp>
    </p:spTree>
    <p:extLst>
      <p:ext uri="{BB962C8B-B14F-4D97-AF65-F5344CB8AC3E}">
        <p14:creationId xmlns:p14="http://schemas.microsoft.com/office/powerpoint/2010/main" val="1360012109"/>
      </p:ext>
    </p:extLst>
  </p:cSld>
  <p:clrMapOvr>
    <a:masterClrMapping/>
  </p:clrMapOvr>
  <p:transition spd="slow">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01A4437-AFBF-2BCF-BB04-F1152100DB94}"/>
              </a:ext>
            </a:extLst>
          </p:cNvPr>
          <p:cNvGrpSpPr/>
          <p:nvPr/>
        </p:nvGrpSpPr>
        <p:grpSpPr>
          <a:xfrm>
            <a:off x="1676400" y="878095"/>
            <a:ext cx="5867400" cy="5828636"/>
            <a:chOff x="2209800" y="1371600"/>
            <a:chExt cx="4710666" cy="4679544"/>
          </a:xfrm>
        </p:grpSpPr>
        <p:pic>
          <p:nvPicPr>
            <p:cNvPr id="14" name="Picture 13">
              <a:extLst>
                <a:ext uri="{FF2B5EF4-FFF2-40B4-BE49-F238E27FC236}">
                  <a16:creationId xmlns:a16="http://schemas.microsoft.com/office/drawing/2014/main" id="{4D278BAA-69C9-2845-A93A-A202D079469C}"/>
                </a:ext>
              </a:extLst>
            </p:cNvPr>
            <p:cNvPicPr>
              <a:picLocks noChangeAspect="1"/>
            </p:cNvPicPr>
            <p:nvPr/>
          </p:nvPicPr>
          <p:blipFill>
            <a:blip r:embed="rId2"/>
            <a:stretch>
              <a:fillRect/>
            </a:stretch>
          </p:blipFill>
          <p:spPr>
            <a:xfrm>
              <a:off x="2226302" y="1371600"/>
              <a:ext cx="4679544" cy="4679544"/>
            </a:xfrm>
            <a:prstGeom prst="rect">
              <a:avLst/>
            </a:prstGeom>
          </p:spPr>
        </p:pic>
        <p:sp>
          <p:nvSpPr>
            <p:cNvPr id="6" name="TextBox 5">
              <a:extLst>
                <a:ext uri="{FF2B5EF4-FFF2-40B4-BE49-F238E27FC236}">
                  <a16:creationId xmlns:a16="http://schemas.microsoft.com/office/drawing/2014/main" id="{A68E7F2E-5662-BF41-BC66-39502751CEF9}"/>
                </a:ext>
              </a:extLst>
            </p:cNvPr>
            <p:cNvSpPr txBox="1"/>
            <p:nvPr/>
          </p:nvSpPr>
          <p:spPr>
            <a:xfrm>
              <a:off x="3953982" y="1752600"/>
              <a:ext cx="1236035" cy="6671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What you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LOVE</a:t>
              </a:r>
            </a:p>
          </p:txBody>
        </p:sp>
        <p:sp>
          <p:nvSpPr>
            <p:cNvPr id="7" name="TextBox 6">
              <a:extLst>
                <a:ext uri="{FF2B5EF4-FFF2-40B4-BE49-F238E27FC236}">
                  <a16:creationId xmlns:a16="http://schemas.microsoft.com/office/drawing/2014/main" id="{53F458F1-2E38-B349-9D61-179703910349}"/>
                </a:ext>
              </a:extLst>
            </p:cNvPr>
            <p:cNvSpPr txBox="1"/>
            <p:nvPr/>
          </p:nvSpPr>
          <p:spPr>
            <a:xfrm>
              <a:off x="5684431" y="3379908"/>
              <a:ext cx="1236035" cy="963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What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world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NEEDS</a:t>
              </a:r>
            </a:p>
          </p:txBody>
        </p:sp>
        <p:sp>
          <p:nvSpPr>
            <p:cNvPr id="8" name="TextBox 7">
              <a:extLst>
                <a:ext uri="{FF2B5EF4-FFF2-40B4-BE49-F238E27FC236}">
                  <a16:creationId xmlns:a16="http://schemas.microsoft.com/office/drawing/2014/main" id="{2FA55331-CA1B-A545-8521-8F02013D9CA7}"/>
                </a:ext>
              </a:extLst>
            </p:cNvPr>
            <p:cNvSpPr txBox="1"/>
            <p:nvPr/>
          </p:nvSpPr>
          <p:spPr>
            <a:xfrm>
              <a:off x="2209800" y="3276600"/>
              <a:ext cx="1236035" cy="963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What you 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GOOD AT</a:t>
              </a:r>
            </a:p>
          </p:txBody>
        </p:sp>
        <p:sp>
          <p:nvSpPr>
            <p:cNvPr id="9" name="TextBox 8">
              <a:extLst>
                <a:ext uri="{FF2B5EF4-FFF2-40B4-BE49-F238E27FC236}">
                  <a16:creationId xmlns:a16="http://schemas.microsoft.com/office/drawing/2014/main" id="{0A4A7BB7-B9C9-B940-AB14-D90FB9CCCD75}"/>
                </a:ext>
              </a:extLst>
            </p:cNvPr>
            <p:cNvSpPr txBox="1"/>
            <p:nvPr/>
          </p:nvSpPr>
          <p:spPr>
            <a:xfrm>
              <a:off x="3953982" y="5010219"/>
              <a:ext cx="1236035" cy="963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What you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can 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PAID FOR</a:t>
              </a:r>
            </a:p>
          </p:txBody>
        </p:sp>
        <p:sp>
          <p:nvSpPr>
            <p:cNvPr id="10" name="TextBox 9">
              <a:extLst>
                <a:ext uri="{FF2B5EF4-FFF2-40B4-BE49-F238E27FC236}">
                  <a16:creationId xmlns:a16="http://schemas.microsoft.com/office/drawing/2014/main" id="{BCB2005E-9BD9-064A-A160-DE41DD7A8BD0}"/>
                </a:ext>
              </a:extLst>
            </p:cNvPr>
            <p:cNvSpPr txBox="1"/>
            <p:nvPr/>
          </p:nvSpPr>
          <p:spPr>
            <a:xfrm>
              <a:off x="4711552" y="4396999"/>
              <a:ext cx="1236035" cy="2718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VOCATION</a:t>
              </a:r>
            </a:p>
          </p:txBody>
        </p:sp>
        <p:sp>
          <p:nvSpPr>
            <p:cNvPr id="11" name="TextBox 10">
              <a:extLst>
                <a:ext uri="{FF2B5EF4-FFF2-40B4-BE49-F238E27FC236}">
                  <a16:creationId xmlns:a16="http://schemas.microsoft.com/office/drawing/2014/main" id="{67075226-0147-7049-A7A8-8F4DE8C615B0}"/>
                </a:ext>
              </a:extLst>
            </p:cNvPr>
            <p:cNvSpPr txBox="1"/>
            <p:nvPr/>
          </p:nvSpPr>
          <p:spPr>
            <a:xfrm>
              <a:off x="3188438" y="4412950"/>
              <a:ext cx="1236035" cy="2718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PROFESSION</a:t>
              </a:r>
            </a:p>
          </p:txBody>
        </p:sp>
        <p:sp>
          <p:nvSpPr>
            <p:cNvPr id="12" name="TextBox 11">
              <a:extLst>
                <a:ext uri="{FF2B5EF4-FFF2-40B4-BE49-F238E27FC236}">
                  <a16:creationId xmlns:a16="http://schemas.microsoft.com/office/drawing/2014/main" id="{66C0BA87-B5A9-AE4A-8407-E5711D644E5F}"/>
                </a:ext>
              </a:extLst>
            </p:cNvPr>
            <p:cNvSpPr txBox="1"/>
            <p:nvPr/>
          </p:nvSpPr>
          <p:spPr>
            <a:xfrm>
              <a:off x="3220336" y="2841989"/>
              <a:ext cx="1236035" cy="2718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PASSION</a:t>
              </a:r>
            </a:p>
          </p:txBody>
        </p:sp>
        <p:sp>
          <p:nvSpPr>
            <p:cNvPr id="13" name="TextBox 12">
              <a:extLst>
                <a:ext uri="{FF2B5EF4-FFF2-40B4-BE49-F238E27FC236}">
                  <a16:creationId xmlns:a16="http://schemas.microsoft.com/office/drawing/2014/main" id="{58FD45F7-5F57-444A-A8E5-1B68CCF642CA}"/>
                </a:ext>
              </a:extLst>
            </p:cNvPr>
            <p:cNvSpPr txBox="1"/>
            <p:nvPr/>
          </p:nvSpPr>
          <p:spPr>
            <a:xfrm>
              <a:off x="4703575" y="2849963"/>
              <a:ext cx="1236035" cy="2718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MISSION</a:t>
              </a:r>
            </a:p>
          </p:txBody>
        </p:sp>
      </p:grpSp>
      <p:sp>
        <p:nvSpPr>
          <p:cNvPr id="2" name="Title 1">
            <a:extLst>
              <a:ext uri="{FF2B5EF4-FFF2-40B4-BE49-F238E27FC236}">
                <a16:creationId xmlns:a16="http://schemas.microsoft.com/office/drawing/2014/main" id="{0D685DD4-3F0D-470E-B6F9-EBD5719F83A4}"/>
              </a:ext>
            </a:extLst>
          </p:cNvPr>
          <p:cNvSpPr>
            <a:spLocks noGrp="1"/>
          </p:cNvSpPr>
          <p:nvPr>
            <p:ph type="title"/>
          </p:nvPr>
        </p:nvSpPr>
        <p:spPr>
          <a:xfrm>
            <a:off x="451274" y="85555"/>
            <a:ext cx="8229600" cy="798825"/>
          </a:xfrm>
        </p:spPr>
        <p:txBody>
          <a:bodyPr>
            <a:normAutofit/>
          </a:bodyPr>
          <a:lstStyle/>
          <a:p>
            <a:r>
              <a:rPr lang="en-US" sz="4000" dirty="0"/>
              <a:t>Ikigai – “a reason for being”</a:t>
            </a:r>
          </a:p>
        </p:txBody>
      </p:sp>
    </p:spTree>
    <p:extLst>
      <p:ext uri="{BB962C8B-B14F-4D97-AF65-F5344CB8AC3E}">
        <p14:creationId xmlns:p14="http://schemas.microsoft.com/office/powerpoint/2010/main" val="3099502423"/>
      </p:ext>
    </p:extLst>
  </p:cSld>
  <p:clrMapOvr>
    <a:masterClrMapping/>
  </p:clrMapOvr>
  <p:transition spd="slow">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BD66FA-2CE1-44DB-8ED0-09A1CC016D49}"/>
              </a:ext>
            </a:extLst>
          </p:cNvPr>
          <p:cNvPicPr>
            <a:picLocks noChangeAspect="1"/>
          </p:cNvPicPr>
          <p:nvPr/>
        </p:nvPicPr>
        <p:blipFill>
          <a:blip r:embed="rId2"/>
          <a:stretch>
            <a:fillRect/>
          </a:stretch>
        </p:blipFill>
        <p:spPr>
          <a:xfrm>
            <a:off x="0" y="94269"/>
            <a:ext cx="7590801" cy="6858000"/>
          </a:xfrm>
          <a:prstGeom prst="rect">
            <a:avLst/>
          </a:prstGeom>
        </p:spPr>
      </p:pic>
      <p:sp>
        <p:nvSpPr>
          <p:cNvPr id="2" name="TextBox 1">
            <a:extLst>
              <a:ext uri="{FF2B5EF4-FFF2-40B4-BE49-F238E27FC236}">
                <a16:creationId xmlns:a16="http://schemas.microsoft.com/office/drawing/2014/main" id="{946CB254-F00E-46A0-9D73-D01C80902176}"/>
              </a:ext>
            </a:extLst>
          </p:cNvPr>
          <p:cNvSpPr txBox="1"/>
          <p:nvPr/>
        </p:nvSpPr>
        <p:spPr>
          <a:xfrm>
            <a:off x="7626937" y="228600"/>
            <a:ext cx="1600200" cy="1384995"/>
          </a:xfrm>
          <a:prstGeom prst="rect">
            <a:avLst/>
          </a:prstGeom>
          <a:noFill/>
        </p:spPr>
        <p:txBody>
          <a:bodyPr wrap="square" rtlCol="0">
            <a:spAutoFit/>
          </a:bodyPr>
          <a:lstStyle/>
          <a:p>
            <a:r>
              <a:rPr lang="en-US" sz="2800" dirty="0"/>
              <a:t>340 Projects database</a:t>
            </a:r>
          </a:p>
        </p:txBody>
      </p:sp>
    </p:spTree>
    <p:extLst>
      <p:ext uri="{BB962C8B-B14F-4D97-AF65-F5344CB8AC3E}">
        <p14:creationId xmlns:p14="http://schemas.microsoft.com/office/powerpoint/2010/main" val="1292936173"/>
      </p:ext>
    </p:extLst>
  </p:cSld>
  <p:clrMapOvr>
    <a:masterClrMapping/>
  </p:clrMapOvr>
  <p:transition spd="slow">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381000" y="1524000"/>
            <a:ext cx="8382000" cy="2831544"/>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“…school learning is abstract, theoretical and organized by disciplines while </a:t>
            </a:r>
            <a:r>
              <a:rPr kumimoji="0" lang="en-US" sz="3200" b="1" i="0" u="none" strike="noStrike" kern="1200" cap="none" spc="0" normalizeH="0" baseline="0" noProof="0" dirty="0">
                <a:ln>
                  <a:noFill/>
                </a:ln>
                <a:solidFill>
                  <a:prstClr val="black"/>
                </a:solidFill>
                <a:effectLst/>
                <a:uLnTx/>
                <a:uFillTx/>
                <a:latin typeface="Calibri"/>
                <a:ea typeface="+mn-ea"/>
                <a:cs typeface="+mn-cs"/>
              </a:rPr>
              <a:t>work is concrete, specific to the task, and organized by problems and projects…”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OECD, “Learning for Jobs” 2009</a:t>
            </a:r>
          </a:p>
        </p:txBody>
      </p:sp>
      <p:sp>
        <p:nvSpPr>
          <p:cNvPr id="2" name="TextBox 1"/>
          <p:cNvSpPr txBox="1"/>
          <p:nvPr/>
        </p:nvSpPr>
        <p:spPr>
          <a:xfrm>
            <a:off x="1143000" y="5028912"/>
            <a:ext cx="62199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This is true of life, not just work…</a:t>
            </a:r>
          </a:p>
        </p:txBody>
      </p:sp>
      <p:sp>
        <p:nvSpPr>
          <p:cNvPr id="4" name="Title 3">
            <a:extLst>
              <a:ext uri="{FF2B5EF4-FFF2-40B4-BE49-F238E27FC236}">
                <a16:creationId xmlns:a16="http://schemas.microsoft.com/office/drawing/2014/main" id="{979320B5-5075-489F-A714-124A11D605DD}"/>
              </a:ext>
            </a:extLst>
          </p:cNvPr>
          <p:cNvSpPr>
            <a:spLocks noGrp="1"/>
          </p:cNvSpPr>
          <p:nvPr>
            <p:ph type="title"/>
          </p:nvPr>
        </p:nvSpPr>
        <p:spPr>
          <a:xfrm>
            <a:off x="457200" y="180093"/>
            <a:ext cx="8229600" cy="639762"/>
          </a:xfrm>
        </p:spPr>
        <p:txBody>
          <a:bodyPr>
            <a:normAutofit fontScale="90000"/>
          </a:bodyPr>
          <a:lstStyle/>
          <a:p>
            <a:r>
              <a:rPr lang="en-US" dirty="0"/>
              <a:t>Schooling vs Real-World</a:t>
            </a:r>
          </a:p>
        </p:txBody>
      </p:sp>
    </p:spTree>
    <p:extLst>
      <p:ext uri="{BB962C8B-B14F-4D97-AF65-F5344CB8AC3E}">
        <p14:creationId xmlns:p14="http://schemas.microsoft.com/office/powerpoint/2010/main" val="1917824027"/>
      </p:ext>
    </p:extLst>
  </p:cSld>
  <p:clrMapOvr>
    <a:masterClrMapping/>
  </p:clrMapOvr>
  <p:transition spd="slow">
    <p:wipe dir="r"/>
  </p:transition>
</p:sld>
</file>

<file path=ppt/theme/theme1.xml><?xml version="1.0" encoding="utf-8"?>
<a:theme xmlns:a="http://schemas.openxmlformats.org/drawingml/2006/main" name="1_Ciscopresentationwhite 10 3 06">
  <a:themeElements>
    <a:clrScheme name="Ciscopresentationwhite 10 3 06 1">
      <a:dk1>
        <a:srgbClr val="000000"/>
      </a:dk1>
      <a:lt1>
        <a:srgbClr val="FFFFFF"/>
      </a:lt1>
      <a:dk2>
        <a:srgbClr val="0183B7"/>
      </a:dk2>
      <a:lt2>
        <a:srgbClr val="8E8E95"/>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Ciscopresentationwhite 10 3 0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iscopresentationwhite 10 3 06 1">
        <a:dk1>
          <a:srgbClr val="000000"/>
        </a:dk1>
        <a:lt1>
          <a:srgbClr val="FFFFFF"/>
        </a:lt1>
        <a:dk2>
          <a:srgbClr val="0183B7"/>
        </a:dk2>
        <a:lt2>
          <a:srgbClr val="8E8E95"/>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S01033679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Black"/>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defTabSz="814388">
          <a:lnSpc>
            <a:spcPct val="90000"/>
          </a:lnSpc>
          <a:defRPr sz="3400" b="1" kern="0" dirty="0">
            <a:solidFill>
              <a:schemeClr val="tx2"/>
            </a:solidFill>
            <a:latin typeface="+mj-lt"/>
            <a:ea typeface="+mj-ea"/>
            <a:cs typeface="+mj-cs"/>
          </a:defRPr>
        </a:defPPr>
      </a:lstStyle>
    </a:tx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77274858-3b1d-4431-8679-d878f40e28fd}" enabled="1" method="Privileged" siteId="{bda528f7-fca9-432f-bc98-bd7e90d40906}" removed="0"/>
</clbl:labelList>
</file>

<file path=docProps/app.xml><?xml version="1.0" encoding="utf-8"?>
<Properties xmlns="http://schemas.openxmlformats.org/officeDocument/2006/extended-properties" xmlns:vt="http://schemas.openxmlformats.org/officeDocument/2006/docPropsVTypes">
  <TotalTime>38309</TotalTime>
  <Words>5941</Words>
  <Application>Microsoft Office PowerPoint</Application>
  <PresentationFormat>On-screen Show (4:3)</PresentationFormat>
  <Paragraphs>977</Paragraphs>
  <Slides>119</Slides>
  <Notes>35</Notes>
  <HiddenSlides>0</HiddenSlides>
  <MMClips>1</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119</vt:i4>
      </vt:variant>
    </vt:vector>
  </HeadingPairs>
  <TitlesOfParts>
    <vt:vector size="146" baseType="lpstr">
      <vt:lpstr>Arial</vt:lpstr>
      <vt:lpstr>Arial Black</vt:lpstr>
      <vt:lpstr>Arial Unicode MS</vt:lpstr>
      <vt:lpstr>Calibri</vt:lpstr>
      <vt:lpstr>Cambria Math</vt:lpstr>
      <vt:lpstr>Candara</vt:lpstr>
      <vt:lpstr>Corbel</vt:lpstr>
      <vt:lpstr>Helvetica Neue</vt:lpstr>
      <vt:lpstr>Helvetica Neue Light</vt:lpstr>
      <vt:lpstr>HelveticaNeueLT Std Lt</vt:lpstr>
      <vt:lpstr>Montserrat</vt:lpstr>
      <vt:lpstr>Nunito</vt:lpstr>
      <vt:lpstr>Roboto</vt:lpstr>
      <vt:lpstr>Roboto Black</vt:lpstr>
      <vt:lpstr>Roboto Bold</vt:lpstr>
      <vt:lpstr>Roboto Light</vt:lpstr>
      <vt:lpstr>Roboto Medium</vt:lpstr>
      <vt:lpstr>Segoe Sans</vt:lpstr>
      <vt:lpstr>Wingdings</vt:lpstr>
      <vt:lpstr>1_Ciscopresentationwhite 10 3 06</vt:lpstr>
      <vt:lpstr>TS010336792</vt:lpstr>
      <vt:lpstr>1_Office Theme</vt:lpstr>
      <vt:lpstr>2_Office Theme</vt:lpstr>
      <vt:lpstr>Office Theme</vt:lpstr>
      <vt:lpstr>4_Office Theme</vt:lpstr>
      <vt:lpstr>5_Office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 for the Age of AI</vt:lpstr>
      <vt:lpstr>Homework: Essential Movies &amp; Books</vt:lpstr>
      <vt:lpstr>Communication</vt:lpstr>
      <vt:lpstr>Computing</vt:lpstr>
      <vt:lpstr>Cultural Evolution</vt:lpstr>
      <vt:lpstr>The road ahead is challenging…</vt:lpstr>
      <vt:lpstr>Our World</vt:lpstr>
      <vt:lpstr>The “Five” Horsemen of the Apocalypse</vt:lpstr>
      <vt:lpstr>Crosswalk to De Duve</vt:lpstr>
      <vt:lpstr>Agenda</vt:lpstr>
      <vt:lpstr>CCR: Develop Vision ahead of the pack </vt:lpstr>
      <vt:lpstr>partnered with key global players</vt:lpstr>
      <vt:lpstr>Charles Fadel</vt:lpstr>
      <vt:lpstr>Hundred-Million-fold improvement in 35 years</vt:lpstr>
      <vt:lpstr>Agenda</vt:lpstr>
      <vt:lpstr>Progress is Punctuated Equilibria</vt:lpstr>
      <vt:lpstr>Machine Learning solved Bounded Problems</vt:lpstr>
      <vt:lpstr>Greedy  Need orders of magnitude more data than humans</vt:lpstr>
      <vt:lpstr>Brittle – features vs experience</vt:lpstr>
      <vt:lpstr>Shallow – low transfer</vt:lpstr>
      <vt:lpstr>PowerPoint Presentation</vt:lpstr>
      <vt:lpstr>PowerPoint Presentation</vt:lpstr>
      <vt:lpstr>Brittle: Dogs Everywhere!</vt:lpstr>
      <vt:lpstr>Opaque: converges how??</vt:lpstr>
      <vt:lpstr>What has changed in AI</vt:lpstr>
      <vt:lpstr>PowerPoint Presentation</vt:lpstr>
      <vt:lpstr>Hype Cycle for AI - 2024</vt:lpstr>
      <vt:lpstr>The Potency of this Capable Phase</vt:lpstr>
      <vt:lpstr>Multiple Families</vt:lpstr>
      <vt:lpstr>Reaching AGI</vt:lpstr>
      <vt:lpstr>Analogy – specialized brain areas</vt:lpstr>
      <vt:lpstr>Adaptable LLMs??</vt:lpstr>
      <vt:lpstr>Sakana updates its own code!</vt:lpstr>
      <vt:lpstr>Just in the hippocampus...</vt:lpstr>
      <vt:lpstr>Dendritic Processing Too!!!</vt:lpstr>
      <vt:lpstr>Cortical Pyramid Processing</vt:lpstr>
      <vt:lpstr>The Connectome</vt:lpstr>
      <vt:lpstr>Humans are Complex</vt:lpstr>
      <vt:lpstr>Patterns</vt:lpstr>
      <vt:lpstr>Over-Patternizing</vt:lpstr>
      <vt:lpstr>Over-Patternizing  “Psychobabble” aka “Pseudo-Profound Bullshit”</vt:lpstr>
      <vt:lpstr>PowerPoint Presentation</vt:lpstr>
      <vt:lpstr>Anthropomorphization of AI</vt:lpstr>
      <vt:lpstr>Unrealistic Expectations</vt:lpstr>
      <vt:lpstr>AI has Identity</vt:lpstr>
      <vt:lpstr>Myers-Briggs Temperament Index (MBTI) “Metaphorically”  </vt:lpstr>
      <vt:lpstr>DIFFERENT Intelligences</vt:lpstr>
      <vt:lpstr>Agenda</vt:lpstr>
      <vt:lpstr>PowerPoint Presentation</vt:lpstr>
      <vt:lpstr>PowerPoint Presentation</vt:lpstr>
      <vt:lpstr>Poor track record of forecasting new jobs</vt:lpstr>
      <vt:lpstr>Employees &amp; Employers Adapt to AI</vt:lpstr>
      <vt:lpstr>How to Think about it for now</vt:lpstr>
      <vt:lpstr>Reality Check</vt:lpstr>
      <vt:lpstr>Our Limited Imagination</vt:lpstr>
      <vt:lpstr>Consequences</vt:lpstr>
      <vt:lpstr>Human Adaptability to Technology Change</vt:lpstr>
      <vt:lpstr>Agenda</vt:lpstr>
      <vt:lpstr>The Race between Technology and Education</vt:lpstr>
      <vt:lpstr>21st Century  Versatility</vt:lpstr>
      <vt:lpstr>Polymathic Humans Needed</vt:lpstr>
      <vt:lpstr>Cognitive Domain and Algorithms</vt:lpstr>
      <vt:lpstr>Affective Domain and Algorithms</vt:lpstr>
      <vt:lpstr>Psychomotor Domain and Algorithms</vt:lpstr>
      <vt:lpstr>Devil in the Details</vt:lpstr>
      <vt:lpstr>4D Framework</vt:lpstr>
      <vt:lpstr>PowerPoint Presentation</vt:lpstr>
      <vt:lpstr>Orthogonality Analysis at Subcomp Level</vt:lpstr>
      <vt:lpstr>Subcompetencies Connectome</vt:lpstr>
      <vt:lpstr>Agenda</vt:lpstr>
      <vt:lpstr>Ladder to Expertise and Transfer</vt:lpstr>
      <vt:lpstr>PowerPoint Presentation</vt:lpstr>
      <vt:lpstr>PowerPoint Presentation</vt:lpstr>
      <vt:lpstr>Road to Transfer</vt:lpstr>
      <vt:lpstr>Modernized Disciplines</vt:lpstr>
      <vt:lpstr>Example: Mathematics</vt:lpstr>
      <vt:lpstr>Example: World History (660 records)</vt:lpstr>
      <vt:lpstr>Example: World Literature</vt:lpstr>
      <vt:lpstr>Knowledge Expansion</vt:lpstr>
      <vt:lpstr>Agenda</vt:lpstr>
      <vt:lpstr>Success around the world</vt:lpstr>
      <vt:lpstr>CCR-Brookings study</vt:lpstr>
      <vt:lpstr>All Competencies vs AI  Emphasis</vt:lpstr>
      <vt:lpstr>Agenda</vt:lpstr>
      <vt:lpstr>KEY Durable Consequence</vt:lpstr>
      <vt:lpstr>CCR’s Framework</vt:lpstr>
      <vt:lpstr>Ikigai – “a reason for being”</vt:lpstr>
      <vt:lpstr>PowerPoint Presentation</vt:lpstr>
      <vt:lpstr>Schooling vs Real-World</vt:lpstr>
      <vt:lpstr>Agenda</vt:lpstr>
      <vt:lpstr>Our Limited Imagination</vt:lpstr>
      <vt:lpstr>PowerPoint Presentation</vt:lpstr>
      <vt:lpstr>Vision for Teachers – Extra Expertise</vt:lpstr>
      <vt:lpstr>Help for Teachers – “ExoBrain”</vt:lpstr>
      <vt:lpstr>AI Closed The Gap!!</vt:lpstr>
      <vt:lpstr>EdTech to assist the Teacher</vt:lpstr>
      <vt:lpstr>PowerPoint Presentation</vt:lpstr>
      <vt:lpstr>Adaptive Learning’s Promises</vt:lpstr>
      <vt:lpstr>Augmented Idiocy: Overreliance</vt:lpstr>
      <vt:lpstr>Caution</vt:lpstr>
      <vt:lpstr>Where will the balance settle?</vt:lpstr>
      <vt:lpstr>Range of Possibilities</vt:lpstr>
      <vt:lpstr>“Learnoids”:  1 Million Synthetic Students Database</vt:lpstr>
      <vt:lpstr>Learning and ICT: Definitions &amp; Examples</vt:lpstr>
      <vt:lpstr>AI Literacy Course</vt:lpstr>
      <vt:lpstr>PowerPoint Presentation</vt:lpstr>
      <vt:lpstr>Necessity for Education</vt:lpstr>
      <vt:lpstr>“It always seems impossible, until it’s done.”</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Redesigning the Curriculum</dc:title>
  <dc:creator>CFadel</dc:creator>
  <cp:lastModifiedBy>Trueman, Chione (SACE)</cp:lastModifiedBy>
  <cp:revision>1375</cp:revision>
  <cp:lastPrinted>2012-07-18T20:08:03Z</cp:lastPrinted>
  <dcterms:created xsi:type="dcterms:W3CDTF">2011-08-31T15:24:36Z</dcterms:created>
  <dcterms:modified xsi:type="dcterms:W3CDTF">2025-08-25T00:30:06Z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1_Ciscopresentationwhite 10 3 06:3\TS010336792:3\1_Office Theme:9\2_Office Theme:6\Office Theme:6\4_Office Theme:6\5_Office Theme:6\3_Office Theme:6</vt:lpwstr>
  </property>
  <property fmtid="{D5CDD505-2E9C-101B-9397-08002B2CF9AE}" pid="3" name="ClassificationContentMarkingHeaderText">
    <vt:lpwstr>OFFICIAL</vt:lpwstr>
  </property>
</Properties>
</file>