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26" r:id="rId5"/>
    <p:sldMasterId id="2147483728" r:id="rId6"/>
  </p:sldMasterIdLst>
  <p:notesMasterIdLst>
    <p:notesMasterId r:id="rId40"/>
  </p:notesMasterIdLst>
  <p:sldIdLst>
    <p:sldId id="285" r:id="rId7"/>
    <p:sldId id="286" r:id="rId8"/>
    <p:sldId id="287" r:id="rId9"/>
    <p:sldId id="260" r:id="rId10"/>
    <p:sldId id="271" r:id="rId11"/>
    <p:sldId id="258" r:id="rId12"/>
    <p:sldId id="276" r:id="rId13"/>
    <p:sldId id="269" r:id="rId14"/>
    <p:sldId id="262" r:id="rId15"/>
    <p:sldId id="270" r:id="rId16"/>
    <p:sldId id="297" r:id="rId17"/>
    <p:sldId id="275" r:id="rId18"/>
    <p:sldId id="277" r:id="rId19"/>
    <p:sldId id="278" r:id="rId20"/>
    <p:sldId id="263" r:id="rId21"/>
    <p:sldId id="296" r:id="rId22"/>
    <p:sldId id="279" r:id="rId23"/>
    <p:sldId id="280" r:id="rId24"/>
    <p:sldId id="264" r:id="rId25"/>
    <p:sldId id="295" r:id="rId26"/>
    <p:sldId id="267" r:id="rId27"/>
    <p:sldId id="268" r:id="rId28"/>
    <p:sldId id="281" r:id="rId29"/>
    <p:sldId id="272" r:id="rId30"/>
    <p:sldId id="301" r:id="rId31"/>
    <p:sldId id="282" r:id="rId32"/>
    <p:sldId id="283" r:id="rId33"/>
    <p:sldId id="284" r:id="rId34"/>
    <p:sldId id="298" r:id="rId35"/>
    <p:sldId id="299" r:id="rId36"/>
    <p:sldId id="300" r:id="rId37"/>
    <p:sldId id="294" r:id="rId38"/>
    <p:sldId id="288" r:id="rId39"/>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EA0"/>
    <a:srgbClr val="E6E6E6"/>
    <a:srgbClr val="F3D8CD"/>
    <a:srgbClr val="CCCCFF"/>
    <a:srgbClr val="FFFF99"/>
    <a:srgbClr val="FEE8AE"/>
    <a:srgbClr val="FFFDF0"/>
    <a:srgbClr val="080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428" autoAdjust="0"/>
  </p:normalViewPr>
  <p:slideViewPr>
    <p:cSldViewPr snapToGrid="0">
      <p:cViewPr varScale="1">
        <p:scale>
          <a:sx n="73" d="100"/>
          <a:sy n="73" d="100"/>
        </p:scale>
        <p:origin x="20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F8B01D1C-CCBF-4823-B1A8-F0F1A4C6F55C}" type="datetimeFigureOut">
              <a:rPr lang="en-AU" smtClean="0"/>
              <a:t>2/11/2023</a:t>
            </a:fld>
            <a:endParaRPr lang="en-AU"/>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34131251-E561-4EA0-AF39-330F1CF3D6CA}" type="slidenum">
              <a:rPr lang="en-AU" smtClean="0"/>
              <a:t>‹#›</a:t>
            </a:fld>
            <a:endParaRPr lang="en-AU"/>
          </a:p>
        </p:txBody>
      </p:sp>
    </p:spTree>
    <p:extLst>
      <p:ext uri="{BB962C8B-B14F-4D97-AF65-F5344CB8AC3E}">
        <p14:creationId xmlns:p14="http://schemas.microsoft.com/office/powerpoint/2010/main" val="356583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p:txBody>
      </p:sp>
      <p:sp>
        <p:nvSpPr>
          <p:cNvPr id="4" name="Slide Number Placeholder 3"/>
          <p:cNvSpPr>
            <a:spLocks noGrp="1"/>
          </p:cNvSpPr>
          <p:nvPr>
            <p:ph type="sldNum" sz="quarter" idx="5"/>
          </p:nvPr>
        </p:nvSpPr>
        <p:spPr/>
        <p:txBody>
          <a:bodyPr/>
          <a:lstStyle/>
          <a:p>
            <a:fld id="{34131251-E561-4EA0-AF39-330F1CF3D6CA}" type="slidenum">
              <a:rPr lang="en-AU" smtClean="0"/>
              <a:t>1</a:t>
            </a:fld>
            <a:endParaRPr lang="en-AU"/>
          </a:p>
        </p:txBody>
      </p:sp>
    </p:spTree>
    <p:extLst>
      <p:ext uri="{BB962C8B-B14F-4D97-AF65-F5344CB8AC3E}">
        <p14:creationId xmlns:p14="http://schemas.microsoft.com/office/powerpoint/2010/main" val="261221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10</a:t>
            </a:fld>
            <a:endParaRPr lang="en-AU"/>
          </a:p>
        </p:txBody>
      </p:sp>
    </p:spTree>
    <p:extLst>
      <p:ext uri="{BB962C8B-B14F-4D97-AF65-F5344CB8AC3E}">
        <p14:creationId xmlns:p14="http://schemas.microsoft.com/office/powerpoint/2010/main" val="8962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endParaRPr lang="en-AU" dirty="0"/>
          </a:p>
          <a:p>
            <a:r>
              <a:rPr lang="en-AU" dirty="0"/>
              <a:t>CLICK 1 = Analysis</a:t>
            </a:r>
          </a:p>
          <a:p>
            <a:endParaRPr lang="en-AU" dirty="0"/>
          </a:p>
          <a:p>
            <a:r>
              <a:rPr lang="en-AU" dirty="0"/>
              <a:t>CLICK 2 = Evaluation</a:t>
            </a:r>
          </a:p>
          <a:p>
            <a:r>
              <a:rPr lang="en-AU" dirty="0"/>
              <a:t>Of note: mostly explicit evaluation is demonstrated here. Implicit evaluation demonstrated in the selection of evidence chosen, e.g. “this highlights”</a:t>
            </a:r>
          </a:p>
        </p:txBody>
      </p:sp>
      <p:sp>
        <p:nvSpPr>
          <p:cNvPr id="4" name="Slide Number Placeholder 3"/>
          <p:cNvSpPr>
            <a:spLocks noGrp="1"/>
          </p:cNvSpPr>
          <p:nvPr>
            <p:ph type="sldNum" sz="quarter" idx="5"/>
          </p:nvPr>
        </p:nvSpPr>
        <p:spPr/>
        <p:txBody>
          <a:bodyPr/>
          <a:lstStyle/>
          <a:p>
            <a:fld id="{34131251-E561-4EA0-AF39-330F1CF3D6CA}" type="slidenum">
              <a:rPr lang="en-AU" smtClean="0"/>
              <a:t>11</a:t>
            </a:fld>
            <a:endParaRPr lang="en-AU"/>
          </a:p>
        </p:txBody>
      </p:sp>
    </p:spTree>
    <p:extLst>
      <p:ext uri="{BB962C8B-B14F-4D97-AF65-F5344CB8AC3E}">
        <p14:creationId xmlns:p14="http://schemas.microsoft.com/office/powerpoint/2010/main" val="177092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DANNY</a:t>
            </a:r>
          </a:p>
        </p:txBody>
      </p:sp>
      <p:sp>
        <p:nvSpPr>
          <p:cNvPr id="4" name="Slide Number Placeholder 3"/>
          <p:cNvSpPr>
            <a:spLocks noGrp="1"/>
          </p:cNvSpPr>
          <p:nvPr>
            <p:ph type="sldNum" sz="quarter" idx="5"/>
          </p:nvPr>
        </p:nvSpPr>
        <p:spPr/>
        <p:txBody>
          <a:bodyPr/>
          <a:lstStyle/>
          <a:p>
            <a:fld id="{34131251-E561-4EA0-AF39-330F1CF3D6CA}" type="slidenum">
              <a:rPr lang="en-AU" smtClean="0"/>
              <a:t>12</a:t>
            </a:fld>
            <a:endParaRPr lang="en-AU"/>
          </a:p>
        </p:txBody>
      </p:sp>
    </p:spTree>
    <p:extLst>
      <p:ext uri="{BB962C8B-B14F-4D97-AF65-F5344CB8AC3E}">
        <p14:creationId xmlns:p14="http://schemas.microsoft.com/office/powerpoint/2010/main" val="109395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DANNY</a:t>
            </a:r>
          </a:p>
        </p:txBody>
      </p:sp>
      <p:sp>
        <p:nvSpPr>
          <p:cNvPr id="4" name="Slide Number Placeholder 3"/>
          <p:cNvSpPr>
            <a:spLocks noGrp="1"/>
          </p:cNvSpPr>
          <p:nvPr>
            <p:ph type="sldNum" sz="quarter" idx="5"/>
          </p:nvPr>
        </p:nvSpPr>
        <p:spPr/>
        <p:txBody>
          <a:bodyPr/>
          <a:lstStyle/>
          <a:p>
            <a:fld id="{34131251-E561-4EA0-AF39-330F1CF3D6CA}" type="slidenum">
              <a:rPr lang="en-AU" smtClean="0"/>
              <a:t>13</a:t>
            </a:fld>
            <a:endParaRPr lang="en-AU"/>
          </a:p>
        </p:txBody>
      </p:sp>
    </p:spTree>
    <p:extLst>
      <p:ext uri="{BB962C8B-B14F-4D97-AF65-F5344CB8AC3E}">
        <p14:creationId xmlns:p14="http://schemas.microsoft.com/office/powerpoint/2010/main" val="339581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DANNY</a:t>
            </a:r>
          </a:p>
        </p:txBody>
      </p:sp>
      <p:sp>
        <p:nvSpPr>
          <p:cNvPr id="4" name="Slide Number Placeholder 3"/>
          <p:cNvSpPr>
            <a:spLocks noGrp="1"/>
          </p:cNvSpPr>
          <p:nvPr>
            <p:ph type="sldNum" sz="quarter" idx="5"/>
          </p:nvPr>
        </p:nvSpPr>
        <p:spPr/>
        <p:txBody>
          <a:bodyPr/>
          <a:lstStyle/>
          <a:p>
            <a:fld id="{34131251-E561-4EA0-AF39-330F1CF3D6CA}" type="slidenum">
              <a:rPr lang="en-AU" smtClean="0"/>
              <a:t>14</a:t>
            </a:fld>
            <a:endParaRPr lang="en-AU"/>
          </a:p>
        </p:txBody>
      </p:sp>
    </p:spTree>
    <p:extLst>
      <p:ext uri="{BB962C8B-B14F-4D97-AF65-F5344CB8AC3E}">
        <p14:creationId xmlns:p14="http://schemas.microsoft.com/office/powerpoint/2010/main" val="300842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DANNY</a:t>
            </a:r>
          </a:p>
          <a:p>
            <a:endParaRPr lang="en-AU" dirty="0"/>
          </a:p>
          <a:p>
            <a:r>
              <a:rPr lang="en-AU" dirty="0"/>
              <a:t>Click to play video</a:t>
            </a:r>
          </a:p>
        </p:txBody>
      </p:sp>
      <p:sp>
        <p:nvSpPr>
          <p:cNvPr id="4" name="Slide Number Placeholder 3"/>
          <p:cNvSpPr>
            <a:spLocks noGrp="1"/>
          </p:cNvSpPr>
          <p:nvPr>
            <p:ph type="sldNum" sz="quarter" idx="5"/>
          </p:nvPr>
        </p:nvSpPr>
        <p:spPr/>
        <p:txBody>
          <a:bodyPr/>
          <a:lstStyle/>
          <a:p>
            <a:fld id="{34131251-E561-4EA0-AF39-330F1CF3D6CA}" type="slidenum">
              <a:rPr lang="en-AU" smtClean="0"/>
              <a:t>15</a:t>
            </a:fld>
            <a:endParaRPr lang="en-AU"/>
          </a:p>
        </p:txBody>
      </p:sp>
    </p:spTree>
    <p:extLst>
      <p:ext uri="{BB962C8B-B14F-4D97-AF65-F5344CB8AC3E}">
        <p14:creationId xmlns:p14="http://schemas.microsoft.com/office/powerpoint/2010/main" val="1503288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DANNY</a:t>
            </a:r>
          </a:p>
        </p:txBody>
      </p:sp>
      <p:sp>
        <p:nvSpPr>
          <p:cNvPr id="4" name="Slide Number Placeholder 3"/>
          <p:cNvSpPr>
            <a:spLocks noGrp="1"/>
          </p:cNvSpPr>
          <p:nvPr>
            <p:ph type="sldNum" sz="quarter" idx="5"/>
          </p:nvPr>
        </p:nvSpPr>
        <p:spPr/>
        <p:txBody>
          <a:bodyPr/>
          <a:lstStyle/>
          <a:p>
            <a:fld id="{34131251-E561-4EA0-AF39-330F1CF3D6CA}" type="slidenum">
              <a:rPr lang="en-AU" smtClean="0"/>
              <a:t>16</a:t>
            </a:fld>
            <a:endParaRPr lang="en-AU"/>
          </a:p>
        </p:txBody>
      </p:sp>
    </p:spTree>
    <p:extLst>
      <p:ext uri="{BB962C8B-B14F-4D97-AF65-F5344CB8AC3E}">
        <p14:creationId xmlns:p14="http://schemas.microsoft.com/office/powerpoint/2010/main" val="1308514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17</a:t>
            </a:fld>
            <a:endParaRPr lang="en-AU"/>
          </a:p>
        </p:txBody>
      </p:sp>
    </p:spTree>
    <p:extLst>
      <p:ext uri="{BB962C8B-B14F-4D97-AF65-F5344CB8AC3E}">
        <p14:creationId xmlns:p14="http://schemas.microsoft.com/office/powerpoint/2010/main" val="228241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endParaRPr lang="en-AU" dirty="0"/>
          </a:p>
          <a:p>
            <a:r>
              <a:rPr lang="en-AU" dirty="0"/>
              <a:t>AC3 to be covered in another Zoom, but for now – students need to implement strategies that are purposeful/intentional toward improving their identified aspect of performance or participation.</a:t>
            </a:r>
          </a:p>
          <a:p>
            <a:endParaRPr lang="en-AU" dirty="0"/>
          </a:p>
          <a:p>
            <a:r>
              <a:rPr lang="en-AU" dirty="0"/>
              <a:t>If students know why they are implementing a strategy, they have something against which to evaluate.</a:t>
            </a:r>
          </a:p>
        </p:txBody>
      </p:sp>
      <p:sp>
        <p:nvSpPr>
          <p:cNvPr id="4" name="Slide Number Placeholder 3"/>
          <p:cNvSpPr>
            <a:spLocks noGrp="1"/>
          </p:cNvSpPr>
          <p:nvPr>
            <p:ph type="sldNum" sz="quarter" idx="5"/>
          </p:nvPr>
        </p:nvSpPr>
        <p:spPr/>
        <p:txBody>
          <a:bodyPr/>
          <a:lstStyle/>
          <a:p>
            <a:fld id="{34131251-E561-4EA0-AF39-330F1CF3D6CA}" type="slidenum">
              <a:rPr lang="en-AU" smtClean="0"/>
              <a:t>18</a:t>
            </a:fld>
            <a:endParaRPr lang="en-AU"/>
          </a:p>
        </p:txBody>
      </p:sp>
    </p:spTree>
    <p:extLst>
      <p:ext uri="{BB962C8B-B14F-4D97-AF65-F5344CB8AC3E}">
        <p14:creationId xmlns:p14="http://schemas.microsoft.com/office/powerpoint/2010/main" val="161654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endParaRPr lang="en-AU" dirty="0"/>
          </a:p>
          <a:p>
            <a:r>
              <a:rPr lang="en-AU" dirty="0"/>
              <a:t>Click to play video</a:t>
            </a:r>
          </a:p>
        </p:txBody>
      </p:sp>
      <p:sp>
        <p:nvSpPr>
          <p:cNvPr id="4" name="Slide Number Placeholder 3"/>
          <p:cNvSpPr>
            <a:spLocks noGrp="1"/>
          </p:cNvSpPr>
          <p:nvPr>
            <p:ph type="sldNum" sz="quarter" idx="5"/>
          </p:nvPr>
        </p:nvSpPr>
        <p:spPr/>
        <p:txBody>
          <a:bodyPr/>
          <a:lstStyle/>
          <a:p>
            <a:fld id="{34131251-E561-4EA0-AF39-330F1CF3D6CA}" type="slidenum">
              <a:rPr lang="en-AU" smtClean="0"/>
              <a:t>19</a:t>
            </a:fld>
            <a:endParaRPr lang="en-AU"/>
          </a:p>
        </p:txBody>
      </p:sp>
    </p:spTree>
    <p:extLst>
      <p:ext uri="{BB962C8B-B14F-4D97-AF65-F5344CB8AC3E}">
        <p14:creationId xmlns:p14="http://schemas.microsoft.com/office/powerpoint/2010/main" val="86888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229D6-DC9B-4419-A7B3-A7DA7755843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55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20</a:t>
            </a:fld>
            <a:endParaRPr lang="en-AU"/>
          </a:p>
        </p:txBody>
      </p:sp>
    </p:spTree>
    <p:extLst>
      <p:ext uri="{BB962C8B-B14F-4D97-AF65-F5344CB8AC3E}">
        <p14:creationId xmlns:p14="http://schemas.microsoft.com/office/powerpoint/2010/main" val="208220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21</a:t>
            </a:fld>
            <a:endParaRPr lang="en-AU"/>
          </a:p>
        </p:txBody>
      </p:sp>
    </p:spTree>
    <p:extLst>
      <p:ext uri="{BB962C8B-B14F-4D97-AF65-F5344CB8AC3E}">
        <p14:creationId xmlns:p14="http://schemas.microsoft.com/office/powerpoint/2010/main" val="378054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endParaRPr lang="en-AU" dirty="0"/>
          </a:p>
          <a:p>
            <a:r>
              <a:rPr lang="en-AU" dirty="0"/>
              <a:t>The same could be said for exercise physiology. Students can be evaluating their training against the principles that the training is meant to achieve.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at the times the language and expression used is not highly sophisticated e.g. “elements of ineffectiveness” and “unrepresentativeness” but this does not detract from the evidence to award A+ for AC1, AC4, AE2 and AE3</a:t>
            </a:r>
          </a:p>
        </p:txBody>
      </p:sp>
      <p:sp>
        <p:nvSpPr>
          <p:cNvPr id="4" name="Slide Number Placeholder 3"/>
          <p:cNvSpPr>
            <a:spLocks noGrp="1"/>
          </p:cNvSpPr>
          <p:nvPr>
            <p:ph type="sldNum" sz="quarter" idx="5"/>
          </p:nvPr>
        </p:nvSpPr>
        <p:spPr/>
        <p:txBody>
          <a:bodyPr/>
          <a:lstStyle/>
          <a:p>
            <a:fld id="{34131251-E561-4EA0-AF39-330F1CF3D6CA}" type="slidenum">
              <a:rPr lang="en-AU" smtClean="0"/>
              <a:t>22</a:t>
            </a:fld>
            <a:endParaRPr lang="en-AU"/>
          </a:p>
        </p:txBody>
      </p:sp>
    </p:spTree>
    <p:extLst>
      <p:ext uri="{BB962C8B-B14F-4D97-AF65-F5344CB8AC3E}">
        <p14:creationId xmlns:p14="http://schemas.microsoft.com/office/powerpoint/2010/main" val="40262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DANNY</a:t>
            </a:r>
          </a:p>
          <a:p>
            <a:endParaRPr lang="en-AU" sz="1200" dirty="0"/>
          </a:p>
          <a:p>
            <a:r>
              <a:rPr lang="en-AU" sz="1200" dirty="0"/>
              <a:t>A player improves their shooting efficiency. (AE2)</a:t>
            </a:r>
          </a:p>
          <a:p>
            <a:r>
              <a:rPr lang="en-AU" sz="1200" dirty="0"/>
              <a:t>This player improved their shooting efficiency because they play more strategically to exploit space in order to create shooting opportunities with less defensive pressure as shown by the data that they took a higher percentage of shots in space. (still AE2)</a:t>
            </a:r>
          </a:p>
          <a:p>
            <a:r>
              <a:rPr lang="en-AU" sz="1200" dirty="0"/>
              <a:t>Across the training sessions, the practice environments were mostly effective because the player can be seen scanning the play, leading into space and making decisions about when to pass and when to shoot. (AE3)</a:t>
            </a:r>
          </a:p>
          <a:p>
            <a:endParaRPr lang="en-AU" sz="1200" dirty="0"/>
          </a:p>
          <a:p>
            <a:r>
              <a:rPr lang="en-AU" sz="1200" dirty="0"/>
              <a:t>NB: enjoyment could be used only if specific data is collected in relation to it and it is linked to a performance or participation factor, e.g. motivation</a:t>
            </a:r>
          </a:p>
          <a:p>
            <a:endParaRPr lang="en-AU" dirty="0"/>
          </a:p>
        </p:txBody>
      </p:sp>
      <p:sp>
        <p:nvSpPr>
          <p:cNvPr id="4" name="Slide Number Placeholder 3"/>
          <p:cNvSpPr>
            <a:spLocks noGrp="1"/>
          </p:cNvSpPr>
          <p:nvPr>
            <p:ph type="sldNum" sz="quarter" idx="5"/>
          </p:nvPr>
        </p:nvSpPr>
        <p:spPr/>
        <p:txBody>
          <a:bodyPr/>
          <a:lstStyle/>
          <a:p>
            <a:fld id="{34131251-E561-4EA0-AF39-330F1CF3D6CA}" type="slidenum">
              <a:rPr lang="en-AU" smtClean="0"/>
              <a:t>23</a:t>
            </a:fld>
            <a:endParaRPr lang="en-AU"/>
          </a:p>
        </p:txBody>
      </p:sp>
    </p:spTree>
    <p:extLst>
      <p:ext uri="{BB962C8B-B14F-4D97-AF65-F5344CB8AC3E}">
        <p14:creationId xmlns:p14="http://schemas.microsoft.com/office/powerpoint/2010/main" val="3490153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24</a:t>
            </a:fld>
            <a:endParaRPr lang="en-AU"/>
          </a:p>
        </p:txBody>
      </p:sp>
    </p:spTree>
    <p:extLst>
      <p:ext uri="{BB962C8B-B14F-4D97-AF65-F5344CB8AC3E}">
        <p14:creationId xmlns:p14="http://schemas.microsoft.com/office/powerpoint/2010/main" val="201863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26</a:t>
            </a:fld>
            <a:endParaRPr lang="en-AU"/>
          </a:p>
        </p:txBody>
      </p:sp>
    </p:spTree>
    <p:extLst>
      <p:ext uri="{BB962C8B-B14F-4D97-AF65-F5344CB8AC3E}">
        <p14:creationId xmlns:p14="http://schemas.microsoft.com/office/powerpoint/2010/main" val="2679984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DANNY</a:t>
            </a:r>
          </a:p>
          <a:p>
            <a:r>
              <a:rPr lang="en-AU" dirty="0"/>
              <a:t>(From C level up) Parts or components of improvement could look like examining aspects of performance or participation (e.g. appreciation for the complex nature of skilful performance and the factors influencing it) or it could look like stages or levels of improvement</a:t>
            </a:r>
          </a:p>
        </p:txBody>
      </p:sp>
      <p:sp>
        <p:nvSpPr>
          <p:cNvPr id="4" name="Slide Number Placeholder 3"/>
          <p:cNvSpPr>
            <a:spLocks noGrp="1"/>
          </p:cNvSpPr>
          <p:nvPr>
            <p:ph type="sldNum" sz="quarter" idx="5"/>
          </p:nvPr>
        </p:nvSpPr>
        <p:spPr/>
        <p:txBody>
          <a:bodyPr/>
          <a:lstStyle/>
          <a:p>
            <a:fld id="{34131251-E561-4EA0-AF39-330F1CF3D6CA}" type="slidenum">
              <a:rPr lang="en-AU" smtClean="0"/>
              <a:t>27</a:t>
            </a:fld>
            <a:endParaRPr lang="en-AU"/>
          </a:p>
        </p:txBody>
      </p:sp>
    </p:spTree>
    <p:extLst>
      <p:ext uri="{BB962C8B-B14F-4D97-AF65-F5344CB8AC3E}">
        <p14:creationId xmlns:p14="http://schemas.microsoft.com/office/powerpoint/2010/main" val="96453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JESS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NB: in the perf standards, C level reads: </a:t>
            </a:r>
            <a:r>
              <a:rPr lang="en-AU" sz="1800" dirty="0">
                <a:effectLst/>
                <a:latin typeface="Roboto Light"/>
                <a:ea typeface="SimSun" panose="02010600030101010101" pitchFamily="2" charset="-122"/>
                <a:cs typeface="Times New Roman" panose="02020603050405020304" pitchFamily="18" charset="0"/>
              </a:rPr>
              <a:t>Evaluation of some implemented strategies. Interpret this to mean at least one strategy is evaluated and there needs to be some evaluation for it to be at a C standard compared to description at a D level.</a:t>
            </a:r>
          </a:p>
          <a:p>
            <a:endParaRPr lang="en-AU" dirty="0"/>
          </a:p>
        </p:txBody>
      </p:sp>
      <p:sp>
        <p:nvSpPr>
          <p:cNvPr id="4" name="Slide Number Placeholder 3"/>
          <p:cNvSpPr>
            <a:spLocks noGrp="1"/>
          </p:cNvSpPr>
          <p:nvPr>
            <p:ph type="sldNum" sz="quarter" idx="5"/>
          </p:nvPr>
        </p:nvSpPr>
        <p:spPr/>
        <p:txBody>
          <a:bodyPr/>
          <a:lstStyle/>
          <a:p>
            <a:fld id="{34131251-E561-4EA0-AF39-330F1CF3D6CA}" type="slidenum">
              <a:rPr lang="en-AU" smtClean="0"/>
              <a:t>28</a:t>
            </a:fld>
            <a:endParaRPr lang="en-AU"/>
          </a:p>
        </p:txBody>
      </p:sp>
    </p:spTree>
    <p:extLst>
      <p:ext uri="{BB962C8B-B14F-4D97-AF65-F5344CB8AC3E}">
        <p14:creationId xmlns:p14="http://schemas.microsoft.com/office/powerpoint/2010/main" val="2205088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r>
              <a:rPr lang="en-AU" dirty="0"/>
              <a:t>AE1 – D </a:t>
            </a:r>
            <a:r>
              <a:rPr lang="en-AU" sz="1200" dirty="0">
                <a:effectLst/>
                <a:latin typeface="Calibri" panose="020F0502020204030204" pitchFamily="34" charset="0"/>
                <a:ea typeface="Calibri" panose="020F0502020204030204" pitchFamily="34" charset="0"/>
                <a:cs typeface="Times New Roman" panose="02020603050405020304" pitchFamily="18" charset="0"/>
              </a:rPr>
              <a:t>The evidence is mostly explained, recounted or stated as presented. There is some breakdown of evidence and/or some relationship identified between pieces of evidence. The process of collecting evidence may be outlined.</a:t>
            </a:r>
          </a:p>
          <a:p>
            <a:r>
              <a:rPr lang="en-AU" dirty="0"/>
              <a:t> </a:t>
            </a:r>
          </a:p>
          <a:p>
            <a:pPr marL="0" marR="0" lvl="0" indent="0" algn="l" defTabSz="457200" rtl="0" eaLnBrk="1" fontAlgn="auto" latinLnBrk="0" hangingPunct="1">
              <a:lnSpc>
                <a:spcPct val="100000"/>
              </a:lnSpc>
              <a:spcBef>
                <a:spcPts val="0"/>
              </a:spcBef>
              <a:spcAft>
                <a:spcPts val="600"/>
              </a:spcAft>
              <a:buClrTx/>
              <a:buSzTx/>
              <a:buFontTx/>
              <a:buNone/>
              <a:tabLst/>
              <a:defRPr/>
            </a:pPr>
            <a:r>
              <a:rPr lang="en-AU" dirty="0"/>
              <a:t>AE2 -  C (low) </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identifies whether there was improvement or not with some exploration into different parts or components of the participation or performance. There is some judgment about the value or level of improvement which is supported with some evidence. The judgment/s may be general in nature and the evidence used may be broad and superficial.</a:t>
            </a:r>
          </a:p>
          <a:p>
            <a:endParaRPr lang="en-AU" dirty="0"/>
          </a:p>
          <a:p>
            <a:r>
              <a:rPr lang="en-AU" dirty="0"/>
              <a:t>AE3 – D </a:t>
            </a:r>
            <a:r>
              <a:rPr lang="en-AU" sz="1200" dirty="0">
                <a:effectLst/>
                <a:latin typeface="Calibri" panose="020F0502020204030204" pitchFamily="34" charset="0"/>
                <a:ea typeface="Calibri" panose="020F0502020204030204" pitchFamily="34" charset="0"/>
                <a:cs typeface="Times New Roman" panose="02020603050405020304" pitchFamily="18" charset="0"/>
              </a:rPr>
              <a:t>The experiences of implementing strategies are recounted. Student outlines their strategies without providing a judgement of their value. </a:t>
            </a:r>
            <a:endParaRPr lang="en-AU" dirty="0"/>
          </a:p>
          <a:p>
            <a:endParaRPr lang="en-AU" dirty="0"/>
          </a:p>
        </p:txBody>
      </p:sp>
      <p:sp>
        <p:nvSpPr>
          <p:cNvPr id="4" name="Slide Number Placeholder 3"/>
          <p:cNvSpPr>
            <a:spLocks noGrp="1"/>
          </p:cNvSpPr>
          <p:nvPr>
            <p:ph type="sldNum" sz="quarter" idx="5"/>
          </p:nvPr>
        </p:nvSpPr>
        <p:spPr/>
        <p:txBody>
          <a:bodyPr/>
          <a:lstStyle/>
          <a:p>
            <a:fld id="{34131251-E561-4EA0-AF39-330F1CF3D6CA}" type="slidenum">
              <a:rPr lang="en-AU" smtClean="0"/>
              <a:t>29</a:t>
            </a:fld>
            <a:endParaRPr lang="en-AU"/>
          </a:p>
        </p:txBody>
      </p:sp>
    </p:spTree>
    <p:extLst>
      <p:ext uri="{BB962C8B-B14F-4D97-AF65-F5344CB8AC3E}">
        <p14:creationId xmlns:p14="http://schemas.microsoft.com/office/powerpoint/2010/main" val="33996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JESS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AE1 –  B </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breaks down evidence into parts and identifies relationships (trends, connections, comparisons, contrasts) between different types or parts of evidence to examine what it says about participation or performance. There may be different perspectives given on how evidence could be interpreted and what this says about the participation or performance. Evidence used to support other points being made is relevant. </a:t>
            </a:r>
            <a:endParaRPr lang="en-AU" dirty="0"/>
          </a:p>
          <a:p>
            <a:pPr marL="0" marR="0" lvl="0" indent="0" algn="l" defTabSz="457200" rtl="0" eaLnBrk="1" fontAlgn="auto" latinLnBrk="0" hangingPunct="1">
              <a:lnSpc>
                <a:spcPct val="100000"/>
              </a:lnSpc>
              <a:spcBef>
                <a:spcPts val="0"/>
              </a:spcBef>
              <a:spcAft>
                <a:spcPts val="60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600"/>
              </a:spcAft>
              <a:buClrTx/>
              <a:buSzTx/>
              <a:buFontTx/>
              <a:buNone/>
              <a:tabLst/>
              <a:defRPr/>
            </a:pPr>
            <a:r>
              <a:rPr lang="en-AU" dirty="0"/>
              <a:t>AE2 – A </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examines parts or components of the performance or participation improvement (or lack of) from different perspectives or with consideration given to various factors influencing the improvement outcomes. The reflection on improvement demonstrates an appreciation for the complex, multidimensional nature of performance or participation improvement.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Judgments made about the value or level of improvement are supported with multiple forms of evidence.</a:t>
            </a:r>
          </a:p>
          <a:p>
            <a:endParaRPr lang="en-AU" dirty="0"/>
          </a:p>
          <a:p>
            <a:pPr marL="0" marR="0" lvl="0" indent="0" algn="l" defTabSz="457200" rtl="0" eaLnBrk="1" fontAlgn="auto" latinLnBrk="0" hangingPunct="1">
              <a:lnSpc>
                <a:spcPct val="100000"/>
              </a:lnSpc>
              <a:spcBef>
                <a:spcPts val="0"/>
              </a:spcBef>
              <a:spcAft>
                <a:spcPts val="600"/>
              </a:spcAft>
              <a:buClrTx/>
              <a:buSzTx/>
              <a:buFontTx/>
              <a:buNone/>
              <a:tabLst/>
              <a:defRPr/>
            </a:pPr>
            <a:r>
              <a:rPr lang="en-AU" dirty="0"/>
              <a:t>AE3 – </a:t>
            </a:r>
            <a:r>
              <a:rPr lang="en-AU" b="0" dirty="0"/>
              <a:t>B </a:t>
            </a: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Evaluation of strategies, for the most part, is informed by evidence (criteria), and beyond the superficial.</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uses evidence to support the reasons for why a strategy was effective or ineffective. Student is able to give a judgment about the value of particular aspects of strategies, perhaps identifying parts that were effective and parts that were ineffective.</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variation, this response reflects more description than evaluation, whereas progressive overload was effectively evaluated.</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is an on balance judgement for this segment, selected to demonstrate the difference between evaluation and description. If that description on variation was the only part of an entire response in which everywhere else the strategies were evaluated, it would likely be an A for AE3 overall.</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34131251-E561-4EA0-AF39-330F1CF3D6CA}" type="slidenum">
              <a:rPr lang="en-AU" smtClean="0"/>
              <a:t>30</a:t>
            </a:fld>
            <a:endParaRPr lang="en-AU"/>
          </a:p>
        </p:txBody>
      </p:sp>
    </p:spTree>
    <p:extLst>
      <p:ext uri="{BB962C8B-B14F-4D97-AF65-F5344CB8AC3E}">
        <p14:creationId xmlns:p14="http://schemas.microsoft.com/office/powerpoint/2010/main" val="294389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DEANNA</a:t>
            </a:r>
          </a:p>
        </p:txBody>
      </p:sp>
      <p:sp>
        <p:nvSpPr>
          <p:cNvPr id="4" name="Slide Number Placeholder 3"/>
          <p:cNvSpPr>
            <a:spLocks noGrp="1"/>
          </p:cNvSpPr>
          <p:nvPr>
            <p:ph type="sldNum" sz="quarter" idx="5"/>
          </p:nvPr>
        </p:nvSpPr>
        <p:spPr/>
        <p:txBody>
          <a:bodyPr/>
          <a:lstStyle/>
          <a:p>
            <a:fld id="{34131251-E561-4EA0-AF39-330F1CF3D6CA}" type="slidenum">
              <a:rPr lang="en-AU" smtClean="0"/>
              <a:t>3</a:t>
            </a:fld>
            <a:endParaRPr lang="en-AU"/>
          </a:p>
        </p:txBody>
      </p:sp>
    </p:spTree>
    <p:extLst>
      <p:ext uri="{BB962C8B-B14F-4D97-AF65-F5344CB8AC3E}">
        <p14:creationId xmlns:p14="http://schemas.microsoft.com/office/powerpoint/2010/main" val="259231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r>
              <a:rPr lang="en-AU" dirty="0"/>
              <a:t>Final Reflection:</a:t>
            </a:r>
          </a:p>
          <a:p>
            <a:endParaRPr lang="en-AU" dirty="0"/>
          </a:p>
          <a:p>
            <a:r>
              <a:rPr lang="en-AU" dirty="0"/>
              <a:t>What are you now clear on? – is there anything that was cloudy that is now clear for you?</a:t>
            </a:r>
          </a:p>
          <a:p>
            <a:endParaRPr lang="en-AU" dirty="0"/>
          </a:p>
          <a:p>
            <a:r>
              <a:rPr lang="en-AU" dirty="0"/>
              <a:t>What are you now cloudy on? – is there anything that is still cloudy? Anything new that is cloudy? Anything that you did feel clear about that is now cloudy?</a:t>
            </a:r>
          </a:p>
          <a:p>
            <a:endParaRPr lang="en-AU" dirty="0"/>
          </a:p>
          <a:p>
            <a:r>
              <a:rPr lang="en-AU" dirty="0"/>
              <a:t>Please comment your reflections or email Deanna. Most particularly, the things you are still cloudy about.</a:t>
            </a:r>
          </a:p>
        </p:txBody>
      </p:sp>
      <p:sp>
        <p:nvSpPr>
          <p:cNvPr id="4" name="Slide Number Placeholder 3"/>
          <p:cNvSpPr>
            <a:spLocks noGrp="1"/>
          </p:cNvSpPr>
          <p:nvPr>
            <p:ph type="sldNum" sz="quarter" idx="5"/>
          </p:nvPr>
        </p:nvSpPr>
        <p:spPr/>
        <p:txBody>
          <a:bodyPr/>
          <a:lstStyle/>
          <a:p>
            <a:fld id="{34131251-E561-4EA0-AF39-330F1CF3D6CA}" type="slidenum">
              <a:rPr lang="en-AU" smtClean="0"/>
              <a:t>31</a:t>
            </a:fld>
            <a:endParaRPr lang="en-AU"/>
          </a:p>
        </p:txBody>
      </p:sp>
    </p:spTree>
    <p:extLst>
      <p:ext uri="{BB962C8B-B14F-4D97-AF65-F5344CB8AC3E}">
        <p14:creationId xmlns:p14="http://schemas.microsoft.com/office/powerpoint/2010/main" val="2240975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DEANNA</a:t>
            </a:r>
          </a:p>
        </p:txBody>
      </p:sp>
      <p:sp>
        <p:nvSpPr>
          <p:cNvPr id="4" name="Slide Number Placeholder 3"/>
          <p:cNvSpPr>
            <a:spLocks noGrp="1"/>
          </p:cNvSpPr>
          <p:nvPr>
            <p:ph type="sldNum" sz="quarter" idx="5"/>
          </p:nvPr>
        </p:nvSpPr>
        <p:spPr/>
        <p:txBody>
          <a:bodyPr/>
          <a:lstStyle/>
          <a:p>
            <a:fld id="{34131251-E561-4EA0-AF39-330F1CF3D6CA}" type="slidenum">
              <a:rPr lang="en-AU" smtClean="0"/>
              <a:t>32</a:t>
            </a:fld>
            <a:endParaRPr lang="en-AU"/>
          </a:p>
        </p:txBody>
      </p:sp>
    </p:spTree>
    <p:extLst>
      <p:ext uri="{BB962C8B-B14F-4D97-AF65-F5344CB8AC3E}">
        <p14:creationId xmlns:p14="http://schemas.microsoft.com/office/powerpoint/2010/main" val="3889931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131251-E561-4EA0-AF39-330F1CF3D6CA}" type="slidenum">
              <a:rPr lang="en-AU" smtClean="0"/>
              <a:t>33</a:t>
            </a:fld>
            <a:endParaRPr lang="en-AU"/>
          </a:p>
        </p:txBody>
      </p:sp>
    </p:spTree>
    <p:extLst>
      <p:ext uri="{BB962C8B-B14F-4D97-AF65-F5344CB8AC3E}">
        <p14:creationId xmlns:p14="http://schemas.microsoft.com/office/powerpoint/2010/main" val="107573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a:p>
            <a:endParaRPr lang="en-AU" dirty="0"/>
          </a:p>
          <a:p>
            <a:r>
              <a:rPr lang="en-AU" dirty="0"/>
              <a:t>These are the 3 SF we will focus on today.</a:t>
            </a:r>
          </a:p>
          <a:p>
            <a:endParaRPr lang="en-AU" dirty="0"/>
          </a:p>
          <a:p>
            <a:r>
              <a:rPr lang="en-AU" dirty="0"/>
              <a:t>Before we get underway, personal reflection (just write down somewhere in front of you) – what do you feel clear about? What’s feeling cloudy?</a:t>
            </a:r>
          </a:p>
        </p:txBody>
      </p:sp>
      <p:sp>
        <p:nvSpPr>
          <p:cNvPr id="4" name="Slide Number Placeholder 3"/>
          <p:cNvSpPr>
            <a:spLocks noGrp="1"/>
          </p:cNvSpPr>
          <p:nvPr>
            <p:ph type="sldNum" sz="quarter" idx="5"/>
          </p:nvPr>
        </p:nvSpPr>
        <p:spPr/>
        <p:txBody>
          <a:bodyPr/>
          <a:lstStyle/>
          <a:p>
            <a:fld id="{34131251-E561-4EA0-AF39-330F1CF3D6CA}" type="slidenum">
              <a:rPr lang="en-AU" smtClean="0"/>
              <a:t>4</a:t>
            </a:fld>
            <a:endParaRPr lang="en-AU"/>
          </a:p>
        </p:txBody>
      </p:sp>
    </p:spTree>
    <p:extLst>
      <p:ext uri="{BB962C8B-B14F-4D97-AF65-F5344CB8AC3E}">
        <p14:creationId xmlns:p14="http://schemas.microsoft.com/office/powerpoint/2010/main" val="304759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5</a:t>
            </a:fld>
            <a:endParaRPr lang="en-AU"/>
          </a:p>
        </p:txBody>
      </p:sp>
    </p:spTree>
    <p:extLst>
      <p:ext uri="{BB962C8B-B14F-4D97-AF65-F5344CB8AC3E}">
        <p14:creationId xmlns:p14="http://schemas.microsoft.com/office/powerpoint/2010/main" val="130984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6</a:t>
            </a:fld>
            <a:endParaRPr lang="en-AU"/>
          </a:p>
        </p:txBody>
      </p:sp>
    </p:spTree>
    <p:extLst>
      <p:ext uri="{BB962C8B-B14F-4D97-AF65-F5344CB8AC3E}">
        <p14:creationId xmlns:p14="http://schemas.microsoft.com/office/powerpoint/2010/main" val="157173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7</a:t>
            </a:fld>
            <a:endParaRPr lang="en-AU"/>
          </a:p>
        </p:txBody>
      </p:sp>
    </p:spTree>
    <p:extLst>
      <p:ext uri="{BB962C8B-B14F-4D97-AF65-F5344CB8AC3E}">
        <p14:creationId xmlns:p14="http://schemas.microsoft.com/office/powerpoint/2010/main" val="244187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8</a:t>
            </a:fld>
            <a:endParaRPr lang="en-AU"/>
          </a:p>
        </p:txBody>
      </p:sp>
    </p:spTree>
    <p:extLst>
      <p:ext uri="{BB962C8B-B14F-4D97-AF65-F5344CB8AC3E}">
        <p14:creationId xmlns:p14="http://schemas.microsoft.com/office/powerpoint/2010/main" val="238348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JESS</a:t>
            </a:r>
          </a:p>
        </p:txBody>
      </p:sp>
      <p:sp>
        <p:nvSpPr>
          <p:cNvPr id="4" name="Slide Number Placeholder 3"/>
          <p:cNvSpPr>
            <a:spLocks noGrp="1"/>
          </p:cNvSpPr>
          <p:nvPr>
            <p:ph type="sldNum" sz="quarter" idx="5"/>
          </p:nvPr>
        </p:nvSpPr>
        <p:spPr/>
        <p:txBody>
          <a:bodyPr/>
          <a:lstStyle/>
          <a:p>
            <a:fld id="{34131251-E561-4EA0-AF39-330F1CF3D6CA}" type="slidenum">
              <a:rPr lang="en-AU" smtClean="0"/>
              <a:t>9</a:t>
            </a:fld>
            <a:endParaRPr lang="en-AU"/>
          </a:p>
        </p:txBody>
      </p:sp>
    </p:spTree>
    <p:extLst>
      <p:ext uri="{BB962C8B-B14F-4D97-AF65-F5344CB8AC3E}">
        <p14:creationId xmlns:p14="http://schemas.microsoft.com/office/powerpoint/2010/main" val="130239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872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900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217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6098-D926-4D64-90DA-ADD5DA5B488F}"/>
              </a:ext>
            </a:extLst>
          </p:cNvPr>
          <p:cNvSpPr>
            <a:spLocks noGrp="1"/>
          </p:cNvSpPr>
          <p:nvPr>
            <p:ph type="ctrTitle" hasCustomPrompt="1"/>
          </p:nvPr>
        </p:nvSpPr>
        <p:spPr>
          <a:xfrm>
            <a:off x="6201600" y="1461600"/>
            <a:ext cx="5379859" cy="1656000"/>
          </a:xfrm>
        </p:spPr>
        <p:txBody>
          <a:bodyPr lIns="0" tIns="0" rIns="0" bIns="0" anchor="ctr" anchorCtr="0"/>
          <a:lstStyle>
            <a:lvl1pPr marL="0" indent="0" algn="l">
              <a:defRPr sz="4400"/>
            </a:lvl1pPr>
          </a:lstStyle>
          <a:p>
            <a:r>
              <a:rPr lang="en-US"/>
              <a:t>Insert your </a:t>
            </a:r>
            <a:br>
              <a:rPr lang="en-US"/>
            </a:br>
            <a:r>
              <a:rPr lang="en-US"/>
              <a:t>title here</a:t>
            </a:r>
          </a:p>
        </p:txBody>
      </p:sp>
      <p:sp>
        <p:nvSpPr>
          <p:cNvPr id="3" name="Subtitle 2">
            <a:extLst>
              <a:ext uri="{FF2B5EF4-FFF2-40B4-BE49-F238E27FC236}">
                <a16:creationId xmlns:a16="http://schemas.microsoft.com/office/drawing/2014/main" id="{6F55A5A1-467A-4B8D-B006-E2ED52E9C791}"/>
              </a:ext>
            </a:extLst>
          </p:cNvPr>
          <p:cNvSpPr>
            <a:spLocks noGrp="1"/>
          </p:cNvSpPr>
          <p:nvPr>
            <p:ph type="subTitle" idx="1"/>
          </p:nvPr>
        </p:nvSpPr>
        <p:spPr>
          <a:xfrm>
            <a:off x="6202544" y="3693600"/>
            <a:ext cx="5379857" cy="1411060"/>
          </a:xfrm>
        </p:spPr>
        <p:txBody>
          <a:bodyPr lIns="0" tIns="0" rIns="0" bIns="0"/>
          <a:lstStyle>
            <a:lvl1pPr marL="0" indent="0" algn="l">
              <a:buNone/>
              <a:defRPr sz="16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Tree>
    <p:extLst>
      <p:ext uri="{BB962C8B-B14F-4D97-AF65-F5344CB8AC3E}">
        <p14:creationId xmlns:p14="http://schemas.microsoft.com/office/powerpoint/2010/main" val="2745764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2/11/2023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4182760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072635-266F-4274-AD67-E2A13FF46E20}" type="datetimeFigureOut">
              <a:rPr lang="en-AU" smtClean="0"/>
              <a:t>2/11/2023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3583229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D4DB45-AD12-40FC-AE60-3CA20DDA53F6}" type="datetimeFigureOut">
              <a:rPr lang="en-AU" smtClean="0"/>
              <a:t>2/11/2023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C138C28-C622-4DDE-975F-EFB99E973448}" type="slidenum">
              <a:rPr lang="en-AU" smtClean="0"/>
              <a:t>‹#›</a:t>
            </a:fld>
            <a:endParaRPr lang="en-AU"/>
          </a:p>
        </p:txBody>
      </p:sp>
    </p:spTree>
    <p:extLst>
      <p:ext uri="{BB962C8B-B14F-4D97-AF65-F5344CB8AC3E}">
        <p14:creationId xmlns:p14="http://schemas.microsoft.com/office/powerpoint/2010/main" val="3992047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7DF10E-5731-44F6-A0B6-9762C6D5057B}" type="datetimeFigureOut">
              <a:rPr lang="en-AU" smtClean="0"/>
              <a:t>2/11/2023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1905894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97DF10E-5731-44F6-A0B6-9762C6D5057B}" type="datetimeFigureOut">
              <a:rPr lang="en-AU" smtClean="0"/>
              <a:t>2/11/2023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2430550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97DF10E-5731-44F6-A0B6-9762C6D5057B}" type="datetimeFigureOut">
              <a:rPr lang="en-AU" smtClean="0"/>
              <a:t>2/11/2023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214654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4DB45-AD12-40FC-AE60-3CA20DDA53F6}" type="datetimeFigureOut">
              <a:rPr lang="en-AU" smtClean="0"/>
              <a:t>2/11/2023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C138C28-C622-4DDE-975F-EFB99E973448}" type="slidenum">
              <a:rPr lang="en-AU" smtClean="0"/>
              <a:t>‹#›</a:t>
            </a:fld>
            <a:endParaRPr lang="en-AU"/>
          </a:p>
        </p:txBody>
      </p:sp>
    </p:spTree>
    <p:extLst>
      <p:ext uri="{BB962C8B-B14F-4D97-AF65-F5344CB8AC3E}">
        <p14:creationId xmlns:p14="http://schemas.microsoft.com/office/powerpoint/2010/main" val="265547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7796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072635-266F-4274-AD67-E2A13FF46E20}" type="datetimeFigureOut">
              <a:rPr lang="en-AU" smtClean="0"/>
              <a:t>2/11/2023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1643413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072635-266F-4274-AD67-E2A13FF46E20}" type="datetimeFigureOut">
              <a:rPr lang="en-AU" smtClean="0"/>
              <a:t>2/11/2023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3ECDC36-20E4-47B5-BD16-2AFF12E36B32}" type="slidenum">
              <a:rPr lang="en-AU" smtClean="0"/>
              <a:t>‹#›</a:t>
            </a:fld>
            <a:endParaRPr lang="en-AU"/>
          </a:p>
        </p:txBody>
      </p:sp>
    </p:spTree>
    <p:extLst>
      <p:ext uri="{BB962C8B-B14F-4D97-AF65-F5344CB8AC3E}">
        <p14:creationId xmlns:p14="http://schemas.microsoft.com/office/powerpoint/2010/main" val="7649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2/11/2023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687992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7DF10E-5731-44F6-A0B6-9762C6D5057B}" type="datetimeFigureOut">
              <a:rPr lang="en-AU" smtClean="0"/>
              <a:t>2/11/2023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5D73AC-B34D-41F3-95C2-C5ADD5569B25}" type="slidenum">
              <a:rPr lang="en-AU" smtClean="0"/>
              <a:t>‹#›</a:t>
            </a:fld>
            <a:endParaRPr lang="en-AU"/>
          </a:p>
        </p:txBody>
      </p:sp>
    </p:spTree>
    <p:extLst>
      <p:ext uri="{BB962C8B-B14F-4D97-AF65-F5344CB8AC3E}">
        <p14:creationId xmlns:p14="http://schemas.microsoft.com/office/powerpoint/2010/main" val="32930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820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694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401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231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632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4667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646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951524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Background colour with SACE Board South Australia Logo and Government of South Australia Logo">
            <a:extLst>
              <a:ext uri="{FF2B5EF4-FFF2-40B4-BE49-F238E27FC236}">
                <a16:creationId xmlns:a16="http://schemas.microsoft.com/office/drawing/2014/main" id="{C2324399-F682-4DDA-B90C-97F596C2EB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3200" cy="6860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693338F7-69E3-44DD-9C3C-DB962E8CE0A1}"/>
              </a:ext>
            </a:extLst>
          </p:cNvPr>
          <p:cNvSpPr>
            <a:spLocks noGrp="1"/>
          </p:cNvSpPr>
          <p:nvPr>
            <p:ph type="title"/>
          </p:nvPr>
        </p:nvSpPr>
        <p:spPr>
          <a:xfrm>
            <a:off x="912000" y="205200"/>
            <a:ext cx="10670400" cy="856800"/>
          </a:xfrm>
          <a:prstGeom prst="rect">
            <a:avLst/>
          </a:prstGeom>
        </p:spPr>
        <p:txBody>
          <a:bodyPr vert="horz" lIns="91440" tIns="45720" rIns="91440" bIns="45720" rtlCol="0" anchor="ctr">
            <a:no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0C5E048-4355-4E22-89B3-5E8BCAFAD876}"/>
              </a:ext>
            </a:extLst>
          </p:cNvPr>
          <p:cNvSpPr>
            <a:spLocks noGrp="1"/>
          </p:cNvSpPr>
          <p:nvPr>
            <p:ph type="body" idx="1"/>
          </p:nvPr>
        </p:nvSpPr>
        <p:spPr>
          <a:xfrm>
            <a:off x="912000" y="1198799"/>
            <a:ext cx="12193200" cy="48960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a:p>
            <a:pPr lvl="5"/>
            <a:endParaRPr lang="en-AU"/>
          </a:p>
        </p:txBody>
      </p:sp>
      <p:sp>
        <p:nvSpPr>
          <p:cNvPr id="4" name="Date Placeholder 3">
            <a:extLst>
              <a:ext uri="{FF2B5EF4-FFF2-40B4-BE49-F238E27FC236}">
                <a16:creationId xmlns:a16="http://schemas.microsoft.com/office/drawing/2014/main" id="{750B0C0E-C649-4B48-BCB3-B04F9845C61E}"/>
              </a:ext>
            </a:extLst>
          </p:cNvPr>
          <p:cNvSpPr>
            <a:spLocks noGrp="1"/>
          </p:cNvSpPr>
          <p:nvPr>
            <p:ph type="dt" sz="half" idx="2"/>
          </p:nvPr>
        </p:nvSpPr>
        <p:spPr>
          <a:xfrm>
            <a:off x="9120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7DF10E-5731-44F6-A0B6-9762C6D5057B}" type="datetimeFigureOut">
              <a:rPr lang="en-AU" smtClean="0"/>
              <a:t>2/11/2023</a:t>
            </a:fld>
            <a:endParaRPr lang="en-AU"/>
          </a:p>
        </p:txBody>
      </p:sp>
      <p:sp>
        <p:nvSpPr>
          <p:cNvPr id="5" name="Footer Placeholder 4">
            <a:extLst>
              <a:ext uri="{FF2B5EF4-FFF2-40B4-BE49-F238E27FC236}">
                <a16:creationId xmlns:a16="http://schemas.microsoft.com/office/drawing/2014/main" id="{6C763B3A-4186-4315-9688-1A6F25DB2998}"/>
              </a:ext>
            </a:extLst>
          </p:cNvPr>
          <p:cNvSpPr>
            <a:spLocks noGrp="1"/>
          </p:cNvSpPr>
          <p:nvPr>
            <p:ph type="ftr" sz="quarter" idx="3"/>
          </p:nvPr>
        </p:nvSpPr>
        <p:spPr>
          <a:xfrm>
            <a:off x="41898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474D1F9-886E-4E18-B990-E276A7692893}"/>
              </a:ext>
            </a:extLst>
          </p:cNvPr>
          <p:cNvSpPr>
            <a:spLocks noGrp="1"/>
          </p:cNvSpPr>
          <p:nvPr>
            <p:ph type="sldNum" sz="quarter" idx="4"/>
          </p:nvPr>
        </p:nvSpPr>
        <p:spPr>
          <a:xfrm>
            <a:off x="8839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5D73AC-B34D-41F3-95C2-C5ADD5569B25}" type="slidenum">
              <a:rPr lang="en-AU" smtClean="0"/>
              <a:t>‹#›</a:t>
            </a:fld>
            <a:endParaRPr lang="en-AU"/>
          </a:p>
        </p:txBody>
      </p:sp>
    </p:spTree>
    <p:extLst>
      <p:ext uri="{BB962C8B-B14F-4D97-AF65-F5344CB8AC3E}">
        <p14:creationId xmlns:p14="http://schemas.microsoft.com/office/powerpoint/2010/main" val="2977456461"/>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6858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685800" rtl="0" eaLnBrk="1" latinLnBrk="0" hangingPunct="1">
        <a:lnSpc>
          <a:spcPct val="90000"/>
        </a:lnSpc>
        <a:spcBef>
          <a:spcPts val="750"/>
        </a:spcBef>
        <a:buFont typeface="Calibri" panose="020F0502020204030204" pitchFamily="34" charset="0"/>
        <a:buChar char="﻿"/>
        <a:defRPr sz="2400" kern="1200">
          <a:solidFill>
            <a:schemeClr val="accent2"/>
          </a:solidFill>
          <a:latin typeface="+mn-lt"/>
          <a:ea typeface="+mn-ea"/>
          <a:cs typeface="+mn-cs"/>
        </a:defRPr>
      </a:lvl1pPr>
      <a:lvl2pPr marL="226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457200" indent="-1701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3pPr>
      <a:lvl4pPr marL="684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4pPr>
      <a:lvl5pPr marL="9108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5pPr>
      <a:lvl6pPr marL="11376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6pPr>
      <a:lvl7pPr marL="13644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7pPr>
      <a:lvl8pPr marL="15912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8pPr>
      <a:lvl9pPr marL="1818000" indent="-22680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DF10E-5731-44F6-A0B6-9762C6D5057B}" type="datetimeFigureOut">
              <a:rPr lang="en-AU" smtClean="0"/>
              <a:t>2/11/2023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D73AC-B34D-41F3-95C2-C5ADD5569B25}" type="slidenum">
              <a:rPr lang="en-AU" smtClean="0"/>
              <a:t>‹#›</a:t>
            </a:fld>
            <a:endParaRPr lang="en-AU"/>
          </a:p>
        </p:txBody>
      </p:sp>
      <p:pic>
        <p:nvPicPr>
          <p:cNvPr id="7" name="Picture 2" descr="Background image">
            <a:extLst>
              <a:ext uri="{FF2B5EF4-FFF2-40B4-BE49-F238E27FC236}">
                <a16:creationId xmlns:a16="http://schemas.microsoft.com/office/drawing/2014/main" id="{01D4127B-5622-4564-884C-620D79E95CA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0"/>
            <a:ext cx="12193200" cy="686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6606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youtu.be/AP7eE39bkL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youtu.be/U9j3myY1WI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49230-1086-4F7B-A181-01D3F887A681}"/>
              </a:ext>
            </a:extLst>
          </p:cNvPr>
          <p:cNvSpPr>
            <a:spLocks noGrp="1"/>
          </p:cNvSpPr>
          <p:nvPr>
            <p:ph type="ctrTitle"/>
          </p:nvPr>
        </p:nvSpPr>
        <p:spPr>
          <a:xfrm>
            <a:off x="6202544" y="1620626"/>
            <a:ext cx="5378916" cy="1656000"/>
          </a:xfrm>
        </p:spPr>
        <p:txBody>
          <a:bodyPr/>
          <a:lstStyle/>
          <a:p>
            <a:r>
              <a:rPr lang="en-AU" dirty="0"/>
              <a:t>WHAT IS EVALUATION?</a:t>
            </a:r>
            <a:br>
              <a:rPr lang="en-AU" dirty="0"/>
            </a:br>
            <a:endParaRPr lang="en-AU" dirty="0"/>
          </a:p>
        </p:txBody>
      </p:sp>
      <p:sp>
        <p:nvSpPr>
          <p:cNvPr id="3" name="Subtitle 2">
            <a:extLst>
              <a:ext uri="{FF2B5EF4-FFF2-40B4-BE49-F238E27FC236}">
                <a16:creationId xmlns:a16="http://schemas.microsoft.com/office/drawing/2014/main" id="{99E2612E-1227-4687-915F-A3BBE73E86E5}"/>
              </a:ext>
            </a:extLst>
          </p:cNvPr>
          <p:cNvSpPr>
            <a:spLocks noGrp="1"/>
          </p:cNvSpPr>
          <p:nvPr>
            <p:ph type="subTitle" idx="1"/>
          </p:nvPr>
        </p:nvSpPr>
        <p:spPr>
          <a:xfrm>
            <a:off x="6202544" y="3485297"/>
            <a:ext cx="5379857" cy="1411060"/>
          </a:xfrm>
        </p:spPr>
        <p:txBody>
          <a:bodyPr/>
          <a:lstStyle/>
          <a:p>
            <a:r>
              <a:rPr lang="en-US" sz="2400" b="1" dirty="0"/>
              <a:t>Unpacking the Analysis and Evaluation specific features:</a:t>
            </a:r>
          </a:p>
          <a:p>
            <a:r>
              <a:rPr lang="en-US" sz="2400" b="1" dirty="0"/>
              <a:t>AE1, AE2 and AE3</a:t>
            </a:r>
          </a:p>
          <a:p>
            <a:endParaRPr lang="en-US" sz="1400" b="1" dirty="0"/>
          </a:p>
          <a:p>
            <a:r>
              <a:rPr lang="en-US" sz="2400" b="1" dirty="0"/>
              <a:t>PHYSICAL EDUCATION</a:t>
            </a:r>
          </a:p>
        </p:txBody>
      </p:sp>
    </p:spTree>
    <p:extLst>
      <p:ext uri="{BB962C8B-B14F-4D97-AF65-F5344CB8AC3E}">
        <p14:creationId xmlns:p14="http://schemas.microsoft.com/office/powerpoint/2010/main" val="340546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428843" y="1820354"/>
            <a:ext cx="5744653" cy="1436024"/>
          </a:xfrm>
        </p:spPr>
        <p:txBody>
          <a:bodyPr>
            <a:normAutofit fontScale="62500" lnSpcReduction="20000"/>
          </a:bodyPr>
          <a:lstStyle/>
          <a:p>
            <a:pPr marL="0" indent="0">
              <a:lnSpc>
                <a:spcPct val="150000"/>
              </a:lnSpc>
              <a:buNone/>
            </a:pPr>
            <a:r>
              <a:rPr lang="en-AU" sz="2400" dirty="0"/>
              <a:t>In addition to the analysis demonstrated, this section demonstrated implicit evaluation through the use of </a:t>
            </a:r>
            <a:r>
              <a:rPr lang="en-AU" sz="2400" i="1" dirty="0"/>
              <a:t>appropriately selected evidence </a:t>
            </a:r>
            <a:r>
              <a:rPr lang="en-AU" sz="2400" dirty="0"/>
              <a:t>that is </a:t>
            </a:r>
            <a:r>
              <a:rPr lang="en-AU" sz="2400" i="1" dirty="0"/>
              <a:t>highly relevant </a:t>
            </a:r>
            <a:r>
              <a:rPr lang="en-AU" sz="2400" dirty="0"/>
              <a:t>for supporting the examples of exploiting space being made by the student.</a:t>
            </a:r>
          </a:p>
          <a:p>
            <a:pPr>
              <a:lnSpc>
                <a:spcPct val="150000"/>
              </a:lnSpc>
            </a:pPr>
            <a:endParaRPr lang="en-AU" sz="2400" dirty="0"/>
          </a:p>
          <a:p>
            <a:pPr>
              <a:lnSpc>
                <a:spcPct val="150000"/>
              </a:lnSpc>
            </a:pPr>
            <a:endParaRPr lang="en-AU" sz="2400" dirty="0"/>
          </a:p>
        </p:txBody>
      </p:sp>
      <p:pic>
        <p:nvPicPr>
          <p:cNvPr id="6" name="Picture 5">
            <a:extLst>
              <a:ext uri="{FF2B5EF4-FFF2-40B4-BE49-F238E27FC236}">
                <a16:creationId xmlns:a16="http://schemas.microsoft.com/office/drawing/2014/main" id="{F8041B2C-0F18-42BB-87C9-AF35D325F3D1}"/>
              </a:ext>
            </a:extLst>
          </p:cNvPr>
          <p:cNvPicPr>
            <a:picLocks noChangeAspect="1"/>
          </p:cNvPicPr>
          <p:nvPr/>
        </p:nvPicPr>
        <p:blipFill rotWithShape="1">
          <a:blip r:embed="rId4"/>
          <a:srcRect b="36455"/>
          <a:stretch/>
        </p:blipFill>
        <p:spPr>
          <a:xfrm>
            <a:off x="6096000" y="1805733"/>
            <a:ext cx="5801843" cy="4968857"/>
          </a:xfrm>
          <a:prstGeom prst="rect">
            <a:avLst/>
          </a:prstGeom>
        </p:spPr>
      </p:pic>
      <p:pic>
        <p:nvPicPr>
          <p:cNvPr id="11" name="Picture 10">
            <a:extLst>
              <a:ext uri="{FF2B5EF4-FFF2-40B4-BE49-F238E27FC236}">
                <a16:creationId xmlns:a16="http://schemas.microsoft.com/office/drawing/2014/main" id="{6ADCF662-6BF7-438E-94EC-74D09CFD70A8}"/>
              </a:ext>
            </a:extLst>
          </p:cNvPr>
          <p:cNvPicPr>
            <a:picLocks noChangeAspect="1"/>
          </p:cNvPicPr>
          <p:nvPr/>
        </p:nvPicPr>
        <p:blipFill rotWithShape="1">
          <a:blip r:embed="rId4"/>
          <a:srcRect t="64082"/>
          <a:stretch/>
        </p:blipFill>
        <p:spPr>
          <a:xfrm>
            <a:off x="542865" y="4723292"/>
            <a:ext cx="4087008" cy="1978457"/>
          </a:xfrm>
          <a:prstGeom prst="rect">
            <a:avLst/>
          </a:prstGeom>
        </p:spPr>
      </p:pic>
      <p:pic>
        <p:nvPicPr>
          <p:cNvPr id="10" name="Picture 9">
            <a:extLst>
              <a:ext uri="{FF2B5EF4-FFF2-40B4-BE49-F238E27FC236}">
                <a16:creationId xmlns:a16="http://schemas.microsoft.com/office/drawing/2014/main" id="{E4DCDB5A-862E-42DD-A567-10A0D89E442C}"/>
              </a:ext>
            </a:extLst>
          </p:cNvPr>
          <p:cNvPicPr>
            <a:picLocks noChangeAspect="1"/>
          </p:cNvPicPr>
          <p:nvPr/>
        </p:nvPicPr>
        <p:blipFill>
          <a:blip r:embed="rId5"/>
          <a:stretch>
            <a:fillRect/>
          </a:stretch>
        </p:blipFill>
        <p:spPr>
          <a:xfrm>
            <a:off x="273486" y="3287267"/>
            <a:ext cx="5977872" cy="1436025"/>
          </a:xfrm>
          <a:prstGeom prst="rect">
            <a:avLst/>
          </a:prstGeom>
        </p:spPr>
      </p:pic>
      <p:sp>
        <p:nvSpPr>
          <p:cNvPr id="2" name="Rectangle 1">
            <a:extLst>
              <a:ext uri="{FF2B5EF4-FFF2-40B4-BE49-F238E27FC236}">
                <a16:creationId xmlns:a16="http://schemas.microsoft.com/office/drawing/2014/main" id="{814CE4DB-8414-46E3-AC0D-2A07D4AD5CD7}"/>
              </a:ext>
            </a:extLst>
          </p:cNvPr>
          <p:cNvSpPr/>
          <p:nvPr/>
        </p:nvSpPr>
        <p:spPr>
          <a:xfrm>
            <a:off x="428843" y="1910993"/>
            <a:ext cx="5667157" cy="11994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119BE903-A7D8-4EE7-ABB0-502D1BCA58F8}"/>
              </a:ext>
            </a:extLst>
          </p:cNvPr>
          <p:cNvSpPr txBox="1">
            <a:spLocks/>
          </p:cNvSpPr>
          <p:nvPr/>
        </p:nvSpPr>
        <p:spPr>
          <a:xfrm>
            <a:off x="428843" y="344670"/>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example of AE1 – ANALYSIS &amp; evaluation of EVIDENCE</a:t>
            </a:r>
          </a:p>
        </p:txBody>
      </p:sp>
      <p:sp>
        <p:nvSpPr>
          <p:cNvPr id="12" name="TextBox 11">
            <a:extLst>
              <a:ext uri="{FF2B5EF4-FFF2-40B4-BE49-F238E27FC236}">
                <a16:creationId xmlns:a16="http://schemas.microsoft.com/office/drawing/2014/main" id="{20748A93-7A0B-4914-9578-3A2B07427071}"/>
              </a:ext>
            </a:extLst>
          </p:cNvPr>
          <p:cNvSpPr txBox="1"/>
          <p:nvPr/>
        </p:nvSpPr>
        <p:spPr>
          <a:xfrm>
            <a:off x="5096492" y="1161566"/>
            <a:ext cx="1999009" cy="369332"/>
          </a:xfrm>
          <a:prstGeom prst="rect">
            <a:avLst/>
          </a:prstGeom>
          <a:noFill/>
        </p:spPr>
        <p:txBody>
          <a:bodyPr wrap="none" rtlCol="0">
            <a:spAutoFit/>
          </a:bodyPr>
          <a:lstStyle/>
          <a:p>
            <a:pPr algn="ctr"/>
            <a:r>
              <a:rPr lang="en-AU" i="1" dirty="0"/>
              <a:t>(Example from AT1)</a:t>
            </a:r>
          </a:p>
        </p:txBody>
      </p:sp>
    </p:spTree>
    <p:extLst>
      <p:ext uri="{BB962C8B-B14F-4D97-AF65-F5344CB8AC3E}">
        <p14:creationId xmlns:p14="http://schemas.microsoft.com/office/powerpoint/2010/main" val="228064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428843" y="1726843"/>
            <a:ext cx="8791357" cy="5131158"/>
          </a:xfrm>
        </p:spPr>
        <p:txBody>
          <a:bodyPr>
            <a:normAutofit fontScale="92500" lnSpcReduction="20000"/>
          </a:bodyPr>
          <a:lstStyle/>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Round 3 saw us once again increase our successful shots from an average of 2.5 to 4, as well as decrease our shots taken from 20.5 per game to 19. This highlights improvement in shooting efficiency, rising from 12.5% to 21%, as well as perceptual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attunement</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perception-action coupling from reducing the total number of shots taken and instead choosing only the best possibilities . This was also evident in the general shooting data where we shot much closer to the ring and rarely from far away, affording us greater opportunity to score.  Despite this, the successful outcomes of both penalty passes and penalty shots had both dropped, however this was due to not receiving the initial opportunity and therefore having less ability to be able to exploit these chances, showing that sometimes the statistical data does not fully reflect the situation.</a:t>
            </a: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By averaging the data from these two games of round 3, it hasn’t accurately represented our team’s true improvement. This is because we scored 6 shots and had our first ever victory in game 1 showing immense improvement, compared to only scoring 2 shots and losing heavily in game 2, highlighting a lack or even decrease in improvement. Therefore, by averaging the two, it was not an accurate representation of the day. Consequently, whilst we experienced significant overall team improvement from a tactical shooting perspective in our first game, a range of external factors not previously accounted for such as psychological, motivational, physiological influences etc. have played roles in decreasing our performance by the second game, highlighting that averaging the competition was not valid evidence for understanding the level of improvement achieved.</a:t>
            </a:r>
            <a:r>
              <a:rPr lang="en-AU" sz="16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344670"/>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example of AE1 – ANALYSIS &amp; evaluation of EVIDENCE</a:t>
            </a:r>
          </a:p>
        </p:txBody>
      </p:sp>
      <p:sp>
        <p:nvSpPr>
          <p:cNvPr id="2" name="TextBox 1">
            <a:extLst>
              <a:ext uri="{FF2B5EF4-FFF2-40B4-BE49-F238E27FC236}">
                <a16:creationId xmlns:a16="http://schemas.microsoft.com/office/drawing/2014/main" id="{F8108595-BF5C-44FF-A949-3189E5B23D66}"/>
              </a:ext>
            </a:extLst>
          </p:cNvPr>
          <p:cNvSpPr txBox="1"/>
          <p:nvPr/>
        </p:nvSpPr>
        <p:spPr>
          <a:xfrm>
            <a:off x="3127631" y="1161566"/>
            <a:ext cx="5936753" cy="369332"/>
          </a:xfrm>
          <a:prstGeom prst="rect">
            <a:avLst/>
          </a:prstGeom>
          <a:noFill/>
        </p:spPr>
        <p:txBody>
          <a:bodyPr wrap="none" rtlCol="0">
            <a:spAutoFit/>
          </a:bodyPr>
          <a:lstStyle/>
          <a:p>
            <a:pPr algn="ctr"/>
            <a:r>
              <a:rPr lang="en-AU" i="1" dirty="0"/>
              <a:t>(Example from AT3 Script – evidence was displayed on screen)</a:t>
            </a:r>
          </a:p>
        </p:txBody>
      </p:sp>
      <p:sp>
        <p:nvSpPr>
          <p:cNvPr id="3" name="TextBox 2">
            <a:extLst>
              <a:ext uri="{FF2B5EF4-FFF2-40B4-BE49-F238E27FC236}">
                <a16:creationId xmlns:a16="http://schemas.microsoft.com/office/drawing/2014/main" id="{6844BD26-FAC3-44D3-A6E3-45EBE58A1C23}"/>
              </a:ext>
            </a:extLst>
          </p:cNvPr>
          <p:cNvSpPr txBox="1"/>
          <p:nvPr/>
        </p:nvSpPr>
        <p:spPr>
          <a:xfrm>
            <a:off x="10975943" y="4335406"/>
            <a:ext cx="885179" cy="369332"/>
          </a:xfrm>
          <a:prstGeom prst="rect">
            <a:avLst/>
          </a:prstGeom>
          <a:noFill/>
        </p:spPr>
        <p:txBody>
          <a:bodyPr wrap="none" rtlCol="0">
            <a:spAutoFit/>
          </a:bodyPr>
          <a:lstStyle/>
          <a:p>
            <a:pPr algn="r"/>
            <a:r>
              <a:rPr lang="en-AU" dirty="0"/>
              <a:t>Criteria</a:t>
            </a:r>
          </a:p>
        </p:txBody>
      </p:sp>
      <p:sp>
        <p:nvSpPr>
          <p:cNvPr id="7" name="TextBox 6">
            <a:extLst>
              <a:ext uri="{FF2B5EF4-FFF2-40B4-BE49-F238E27FC236}">
                <a16:creationId xmlns:a16="http://schemas.microsoft.com/office/drawing/2014/main" id="{958B0348-8019-4738-A15C-7C284E35BB6E}"/>
              </a:ext>
            </a:extLst>
          </p:cNvPr>
          <p:cNvSpPr txBox="1"/>
          <p:nvPr/>
        </p:nvSpPr>
        <p:spPr>
          <a:xfrm>
            <a:off x="10145460" y="5239702"/>
            <a:ext cx="1715662" cy="369332"/>
          </a:xfrm>
          <a:prstGeom prst="rect">
            <a:avLst/>
          </a:prstGeom>
          <a:noFill/>
        </p:spPr>
        <p:txBody>
          <a:bodyPr wrap="none" rtlCol="0">
            <a:spAutoFit/>
          </a:bodyPr>
          <a:lstStyle/>
          <a:p>
            <a:pPr algn="r"/>
            <a:r>
              <a:rPr lang="en-AU" dirty="0"/>
              <a:t>Value judgement</a:t>
            </a:r>
          </a:p>
        </p:txBody>
      </p:sp>
      <p:sp>
        <p:nvSpPr>
          <p:cNvPr id="8" name="TextBox 7">
            <a:extLst>
              <a:ext uri="{FF2B5EF4-FFF2-40B4-BE49-F238E27FC236}">
                <a16:creationId xmlns:a16="http://schemas.microsoft.com/office/drawing/2014/main" id="{C3333E50-50FF-49A7-9835-22621955F702}"/>
              </a:ext>
            </a:extLst>
          </p:cNvPr>
          <p:cNvSpPr txBox="1"/>
          <p:nvPr/>
        </p:nvSpPr>
        <p:spPr>
          <a:xfrm>
            <a:off x="9879682" y="6143998"/>
            <a:ext cx="1981440" cy="369332"/>
          </a:xfrm>
          <a:prstGeom prst="rect">
            <a:avLst/>
          </a:prstGeom>
          <a:noFill/>
        </p:spPr>
        <p:txBody>
          <a:bodyPr wrap="none" rtlCol="0">
            <a:spAutoFit/>
          </a:bodyPr>
          <a:lstStyle/>
          <a:p>
            <a:pPr algn="r"/>
            <a:r>
              <a:rPr lang="en-AU" dirty="0"/>
              <a:t>Evidence to support</a:t>
            </a:r>
          </a:p>
        </p:txBody>
      </p:sp>
      <p:sp>
        <p:nvSpPr>
          <p:cNvPr id="10" name="Rectangle 9">
            <a:extLst>
              <a:ext uri="{FF2B5EF4-FFF2-40B4-BE49-F238E27FC236}">
                <a16:creationId xmlns:a16="http://schemas.microsoft.com/office/drawing/2014/main" id="{8140E16C-A077-43FB-8A93-0A0C00AFF5FC}"/>
              </a:ext>
            </a:extLst>
          </p:cNvPr>
          <p:cNvSpPr/>
          <p:nvPr/>
        </p:nvSpPr>
        <p:spPr>
          <a:xfrm>
            <a:off x="10975943" y="4367588"/>
            <a:ext cx="885179" cy="337150"/>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A9EB7CA-7178-42A1-8CE0-6DE50529F807}"/>
              </a:ext>
            </a:extLst>
          </p:cNvPr>
          <p:cNvSpPr/>
          <p:nvPr/>
        </p:nvSpPr>
        <p:spPr>
          <a:xfrm>
            <a:off x="9879682" y="6176180"/>
            <a:ext cx="1981440" cy="337150"/>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7199E0DA-CCB9-4869-AB0A-106C585017F4}"/>
              </a:ext>
            </a:extLst>
          </p:cNvPr>
          <p:cNvSpPr/>
          <p:nvPr/>
        </p:nvSpPr>
        <p:spPr>
          <a:xfrm>
            <a:off x="10145460" y="5271884"/>
            <a:ext cx="1715662"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BE03DC9-BB24-4D41-92BC-E17CA2B28CCE}"/>
              </a:ext>
            </a:extLst>
          </p:cNvPr>
          <p:cNvSpPr/>
          <p:nvPr/>
        </p:nvSpPr>
        <p:spPr>
          <a:xfrm>
            <a:off x="5475489" y="1958059"/>
            <a:ext cx="881768"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AE639580-7A64-4E21-A4A7-7BE0AFF656D8}"/>
              </a:ext>
            </a:extLst>
          </p:cNvPr>
          <p:cNvSpPr/>
          <p:nvPr/>
        </p:nvSpPr>
        <p:spPr>
          <a:xfrm>
            <a:off x="3646689" y="3607841"/>
            <a:ext cx="4909482"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63EDFACF-E853-4CE0-B04D-28D584490A38}"/>
              </a:ext>
            </a:extLst>
          </p:cNvPr>
          <p:cNvSpPr/>
          <p:nvPr/>
        </p:nvSpPr>
        <p:spPr>
          <a:xfrm>
            <a:off x="428843" y="3841730"/>
            <a:ext cx="997186"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F8BD5E6F-AB3C-4561-A917-2F4D687C5F79}"/>
              </a:ext>
            </a:extLst>
          </p:cNvPr>
          <p:cNvSpPr/>
          <p:nvPr/>
        </p:nvSpPr>
        <p:spPr>
          <a:xfrm>
            <a:off x="927436" y="3391450"/>
            <a:ext cx="6572821" cy="254335"/>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727660A8-F55B-4BD5-9FE5-29C3FCDAA0B8}"/>
              </a:ext>
            </a:extLst>
          </p:cNvPr>
          <p:cNvSpPr/>
          <p:nvPr/>
        </p:nvSpPr>
        <p:spPr>
          <a:xfrm>
            <a:off x="484846" y="3135671"/>
            <a:ext cx="5480525" cy="276225"/>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956954E0-CBF4-43C2-9774-21DEB4A9C75C}"/>
              </a:ext>
            </a:extLst>
          </p:cNvPr>
          <p:cNvSpPr/>
          <p:nvPr/>
        </p:nvSpPr>
        <p:spPr>
          <a:xfrm>
            <a:off x="4019971" y="1695819"/>
            <a:ext cx="1455518" cy="337150"/>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15606968-FD06-4426-AB8A-EBBD7BC088A2}"/>
              </a:ext>
            </a:extLst>
          </p:cNvPr>
          <p:cNvSpPr/>
          <p:nvPr/>
        </p:nvSpPr>
        <p:spPr>
          <a:xfrm>
            <a:off x="6131797" y="4902552"/>
            <a:ext cx="2816260"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0B113E06-9F8A-4F5C-95A7-921566BD015D}"/>
              </a:ext>
            </a:extLst>
          </p:cNvPr>
          <p:cNvSpPr/>
          <p:nvPr/>
        </p:nvSpPr>
        <p:spPr>
          <a:xfrm>
            <a:off x="484845" y="5122766"/>
            <a:ext cx="3357811"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C1E4BAA9-B8BC-4B44-9F8F-0DE540C5B452}"/>
              </a:ext>
            </a:extLst>
          </p:cNvPr>
          <p:cNvSpPr/>
          <p:nvPr/>
        </p:nvSpPr>
        <p:spPr>
          <a:xfrm>
            <a:off x="4213845" y="4416990"/>
            <a:ext cx="4909481" cy="325036"/>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AB177056-5358-4A04-885C-4B4FB4023633}"/>
              </a:ext>
            </a:extLst>
          </p:cNvPr>
          <p:cNvSpPr/>
          <p:nvPr/>
        </p:nvSpPr>
        <p:spPr>
          <a:xfrm>
            <a:off x="517502" y="4654860"/>
            <a:ext cx="3036861" cy="254335"/>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1F76DB34-C659-48DE-AF0B-44C3D1EFBA8E}"/>
              </a:ext>
            </a:extLst>
          </p:cNvPr>
          <p:cNvSpPr txBox="1"/>
          <p:nvPr/>
        </p:nvSpPr>
        <p:spPr>
          <a:xfrm>
            <a:off x="10490495" y="2030618"/>
            <a:ext cx="1272656" cy="369332"/>
          </a:xfrm>
          <a:prstGeom prst="rect">
            <a:avLst/>
          </a:prstGeom>
          <a:noFill/>
        </p:spPr>
        <p:txBody>
          <a:bodyPr wrap="none" rtlCol="0">
            <a:spAutoFit/>
          </a:bodyPr>
          <a:lstStyle/>
          <a:p>
            <a:pPr algn="r"/>
            <a:r>
              <a:rPr lang="en-AU" dirty="0"/>
              <a:t>Relationship</a:t>
            </a:r>
          </a:p>
        </p:txBody>
      </p:sp>
      <p:sp>
        <p:nvSpPr>
          <p:cNvPr id="33" name="TextBox 32">
            <a:extLst>
              <a:ext uri="{FF2B5EF4-FFF2-40B4-BE49-F238E27FC236}">
                <a16:creationId xmlns:a16="http://schemas.microsoft.com/office/drawing/2014/main" id="{588F93D9-6381-4D02-B26D-81362AB2E788}"/>
              </a:ext>
            </a:extLst>
          </p:cNvPr>
          <p:cNvSpPr txBox="1"/>
          <p:nvPr/>
        </p:nvSpPr>
        <p:spPr>
          <a:xfrm>
            <a:off x="10488891" y="2934914"/>
            <a:ext cx="1274260" cy="369332"/>
          </a:xfrm>
          <a:prstGeom prst="rect">
            <a:avLst/>
          </a:prstGeom>
          <a:noFill/>
        </p:spPr>
        <p:txBody>
          <a:bodyPr wrap="none" rtlCol="0">
            <a:spAutoFit/>
          </a:bodyPr>
          <a:lstStyle/>
          <a:p>
            <a:pPr algn="r"/>
            <a:r>
              <a:rPr lang="en-AU" dirty="0"/>
              <a:t>Break down</a:t>
            </a:r>
          </a:p>
        </p:txBody>
      </p:sp>
      <p:sp>
        <p:nvSpPr>
          <p:cNvPr id="34" name="Rectangle 33">
            <a:extLst>
              <a:ext uri="{FF2B5EF4-FFF2-40B4-BE49-F238E27FC236}">
                <a16:creationId xmlns:a16="http://schemas.microsoft.com/office/drawing/2014/main" id="{01D7700D-D1D0-4C83-B9AA-5A9F738CF7DA}"/>
              </a:ext>
            </a:extLst>
          </p:cNvPr>
          <p:cNvSpPr/>
          <p:nvPr/>
        </p:nvSpPr>
        <p:spPr>
          <a:xfrm>
            <a:off x="10406744" y="2046708"/>
            <a:ext cx="1356408" cy="353241"/>
          </a:xfrm>
          <a:prstGeom prst="rect">
            <a:avLst/>
          </a:prstGeom>
          <a:solidFill>
            <a:srgbClr val="F3D8CD">
              <a:alpha val="25098"/>
            </a:srgbClr>
          </a:solidFill>
          <a:ln>
            <a:solidFill>
              <a:srgbClr val="E2A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50181A74-639F-4CB0-832E-6C4FF5A99A0F}"/>
              </a:ext>
            </a:extLst>
          </p:cNvPr>
          <p:cNvSpPr/>
          <p:nvPr/>
        </p:nvSpPr>
        <p:spPr>
          <a:xfrm>
            <a:off x="10406743" y="2967096"/>
            <a:ext cx="1356408" cy="337150"/>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id="{91ED33CE-51C1-4963-A8CC-C73CBBC531BF}"/>
              </a:ext>
            </a:extLst>
          </p:cNvPr>
          <p:cNvSpPr/>
          <p:nvPr/>
        </p:nvSpPr>
        <p:spPr>
          <a:xfrm>
            <a:off x="6369054" y="1995976"/>
            <a:ext cx="1258498" cy="262701"/>
          </a:xfrm>
          <a:prstGeom prst="rect">
            <a:avLst/>
          </a:prstGeom>
          <a:solidFill>
            <a:srgbClr val="F3D8CD">
              <a:alpha val="25098"/>
            </a:srgbClr>
          </a:solidFill>
          <a:ln>
            <a:solidFill>
              <a:srgbClr val="E2A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EBE2EAC7-3F4E-47E2-B2B6-472DA615BE0C}"/>
              </a:ext>
            </a:extLst>
          </p:cNvPr>
          <p:cNvSpPr/>
          <p:nvPr/>
        </p:nvSpPr>
        <p:spPr>
          <a:xfrm>
            <a:off x="1671769" y="1973560"/>
            <a:ext cx="3390088" cy="272980"/>
          </a:xfrm>
          <a:prstGeom prst="rect">
            <a:avLst/>
          </a:prstGeom>
          <a:solidFill>
            <a:srgbClr val="F3D8CD">
              <a:alpha val="25098"/>
            </a:srgbClr>
          </a:solidFill>
          <a:ln>
            <a:solidFill>
              <a:srgbClr val="E2A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7DF728FF-E77A-43CB-9466-145F0F2E8DF8}"/>
              </a:ext>
            </a:extLst>
          </p:cNvPr>
          <p:cNvSpPr/>
          <p:nvPr/>
        </p:nvSpPr>
        <p:spPr>
          <a:xfrm>
            <a:off x="1426029" y="2246540"/>
            <a:ext cx="2220659" cy="222015"/>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F8D9A8E5-DD8F-41AF-B716-BC4B6921AB07}"/>
              </a:ext>
            </a:extLst>
          </p:cNvPr>
          <p:cNvSpPr/>
          <p:nvPr/>
        </p:nvSpPr>
        <p:spPr>
          <a:xfrm>
            <a:off x="7175423" y="1765750"/>
            <a:ext cx="728325" cy="237148"/>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ectangle 41">
            <a:extLst>
              <a:ext uri="{FF2B5EF4-FFF2-40B4-BE49-F238E27FC236}">
                <a16:creationId xmlns:a16="http://schemas.microsoft.com/office/drawing/2014/main" id="{551EFBCF-33E1-4E5C-B186-1C4F72B5A9C4}"/>
              </a:ext>
            </a:extLst>
          </p:cNvPr>
          <p:cNvSpPr/>
          <p:nvPr/>
        </p:nvSpPr>
        <p:spPr>
          <a:xfrm>
            <a:off x="1689234" y="2657050"/>
            <a:ext cx="4406766" cy="309644"/>
          </a:xfrm>
          <a:prstGeom prst="rect">
            <a:avLst/>
          </a:prstGeom>
          <a:solidFill>
            <a:srgbClr val="F3D8CD">
              <a:alpha val="25098"/>
            </a:srgbClr>
          </a:solidFill>
          <a:ln>
            <a:solidFill>
              <a:srgbClr val="E2A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Rectangle 44">
            <a:extLst>
              <a:ext uri="{FF2B5EF4-FFF2-40B4-BE49-F238E27FC236}">
                <a16:creationId xmlns:a16="http://schemas.microsoft.com/office/drawing/2014/main" id="{381059BF-EDBB-4DFC-9D01-32BF2FE02A04}"/>
              </a:ext>
            </a:extLst>
          </p:cNvPr>
          <p:cNvSpPr/>
          <p:nvPr/>
        </p:nvSpPr>
        <p:spPr>
          <a:xfrm>
            <a:off x="3225108" y="6066652"/>
            <a:ext cx="1651692" cy="319524"/>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356D2B03-1F2E-426E-B12F-C47EA24051A0}"/>
              </a:ext>
            </a:extLst>
          </p:cNvPr>
          <p:cNvSpPr/>
          <p:nvPr/>
        </p:nvSpPr>
        <p:spPr>
          <a:xfrm>
            <a:off x="1689234" y="4876875"/>
            <a:ext cx="3372623" cy="337149"/>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4D5E1DD8-3696-48B1-B265-EB0D2A107F04}"/>
              </a:ext>
            </a:extLst>
          </p:cNvPr>
          <p:cNvSpPr/>
          <p:nvPr/>
        </p:nvSpPr>
        <p:spPr>
          <a:xfrm>
            <a:off x="6966617" y="5400227"/>
            <a:ext cx="1686368" cy="285229"/>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501F1421-6410-4CFF-94D0-C978782BADE3}"/>
              </a:ext>
            </a:extLst>
          </p:cNvPr>
          <p:cNvSpPr/>
          <p:nvPr/>
        </p:nvSpPr>
        <p:spPr>
          <a:xfrm>
            <a:off x="517501" y="5634312"/>
            <a:ext cx="625499" cy="218770"/>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911AFA50-9876-429C-AFB4-2EC5EB35E943}"/>
              </a:ext>
            </a:extLst>
          </p:cNvPr>
          <p:cNvSpPr/>
          <p:nvPr/>
        </p:nvSpPr>
        <p:spPr>
          <a:xfrm>
            <a:off x="5630156" y="4208127"/>
            <a:ext cx="2683665" cy="208863"/>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C95ACB81-B38D-45E2-A1A5-17F6024D67B4}"/>
              </a:ext>
            </a:extLst>
          </p:cNvPr>
          <p:cNvSpPr/>
          <p:nvPr/>
        </p:nvSpPr>
        <p:spPr>
          <a:xfrm>
            <a:off x="540849" y="2244608"/>
            <a:ext cx="885179" cy="276225"/>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959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animBg="1"/>
      <p:bldP spid="35" grpId="0" animBg="1"/>
      <p:bldP spid="36" grpId="0" animBg="1"/>
      <p:bldP spid="37" grpId="0" animBg="1"/>
      <p:bldP spid="40" grpId="0" animBg="1"/>
      <p:bldP spid="41" grpId="0" animBg="1"/>
      <p:bldP spid="42" grpId="0" animBg="1"/>
      <p:bldP spid="45" grpId="0" animBg="1"/>
      <p:bldP spid="48" grpId="0" animBg="1"/>
      <p:bldP spid="49" grpId="0" animBg="1"/>
      <p:bldP spid="50"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2" y="442642"/>
            <a:ext cx="11334309" cy="1186228"/>
          </a:xfrm>
          <a:prstGeom prst="rect">
            <a:avLst/>
          </a:prstGeom>
          <a:noFill/>
          <a:effectLst/>
        </p:spPr>
        <p:txBody>
          <a:bodyPr vert="horz" lIns="91440" tIns="45720" rIns="91440" bIns="45720" rtlCol="0" anchor="ctr">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500" dirty="0"/>
              <a:t>AE2: 	</a:t>
            </a:r>
            <a:r>
              <a:rPr lang="en-AU" sz="2500" b="1" dirty="0"/>
              <a:t>Reflection</a:t>
            </a:r>
            <a:r>
              <a:rPr lang="en-AU" sz="2500" dirty="0"/>
              <a:t> on and </a:t>
            </a:r>
            <a:r>
              <a:rPr lang="en-AU" sz="2500" b="1" dirty="0"/>
              <a:t>evaluation</a:t>
            </a:r>
            <a:r>
              <a:rPr lang="en-AU" sz="2500" dirty="0"/>
              <a:t> of participation and/or 						performance improvement.</a:t>
            </a:r>
          </a:p>
        </p:txBody>
      </p:sp>
      <p:sp>
        <p:nvSpPr>
          <p:cNvPr id="7" name="Subtitle 2">
            <a:extLst>
              <a:ext uri="{FF2B5EF4-FFF2-40B4-BE49-F238E27FC236}">
                <a16:creationId xmlns:a16="http://schemas.microsoft.com/office/drawing/2014/main" id="{9CFAFAFB-A3DD-4625-BF4D-A09CE85C12EF}"/>
              </a:ext>
            </a:extLst>
          </p:cNvPr>
          <p:cNvSpPr>
            <a:spLocks noGrp="1"/>
          </p:cNvSpPr>
          <p:nvPr>
            <p:ph type="body" idx="1"/>
          </p:nvPr>
        </p:nvSpPr>
        <p:spPr>
          <a:xfrm>
            <a:off x="581191" y="2250891"/>
            <a:ext cx="5194769" cy="557784"/>
          </a:xfrm>
        </p:spPr>
        <p:txBody>
          <a:bodyPr>
            <a:normAutofit fontScale="92500" lnSpcReduction="10000"/>
          </a:bodyPr>
          <a:lstStyle/>
          <a:p>
            <a:pPr algn="ctr"/>
            <a:r>
              <a:rPr lang="en-AU" sz="3200" b="1" dirty="0"/>
              <a:t>REFLECTION</a:t>
            </a:r>
          </a:p>
        </p:txBody>
      </p:sp>
      <p:sp>
        <p:nvSpPr>
          <p:cNvPr id="8" name="Content Placeholder 4">
            <a:extLst>
              <a:ext uri="{FF2B5EF4-FFF2-40B4-BE49-F238E27FC236}">
                <a16:creationId xmlns:a16="http://schemas.microsoft.com/office/drawing/2014/main" id="{2974C4BE-1E7E-4A42-AF23-619A9D3F9D88}"/>
              </a:ext>
            </a:extLst>
          </p:cNvPr>
          <p:cNvSpPr>
            <a:spLocks noGrp="1"/>
          </p:cNvSpPr>
          <p:nvPr>
            <p:ph sz="half" idx="2"/>
          </p:nvPr>
        </p:nvSpPr>
        <p:spPr>
          <a:xfrm>
            <a:off x="581194" y="3429000"/>
            <a:ext cx="5194766" cy="2432051"/>
          </a:xfrm>
        </p:spPr>
        <p:txBody>
          <a:bodyPr>
            <a:normAutofit/>
          </a:bodyPr>
          <a:lstStyle/>
          <a:p>
            <a:r>
              <a:rPr lang="en-AU" sz="2400" dirty="0"/>
              <a:t>Look back:</a:t>
            </a:r>
          </a:p>
          <a:p>
            <a:pPr lvl="1"/>
            <a:r>
              <a:rPr lang="en-AU" sz="2200" dirty="0"/>
              <a:t>What happened?</a:t>
            </a:r>
          </a:p>
          <a:p>
            <a:pPr lvl="1"/>
            <a:r>
              <a:rPr lang="en-AU" sz="2200" dirty="0"/>
              <a:t>How did it happen?</a:t>
            </a:r>
          </a:p>
          <a:p>
            <a:pPr lvl="1"/>
            <a:r>
              <a:rPr lang="en-AU" sz="2200" dirty="0"/>
              <a:t>What was the outcome?</a:t>
            </a:r>
          </a:p>
        </p:txBody>
      </p:sp>
      <p:sp>
        <p:nvSpPr>
          <p:cNvPr id="9" name="Text Placeholder 5">
            <a:extLst>
              <a:ext uri="{FF2B5EF4-FFF2-40B4-BE49-F238E27FC236}">
                <a16:creationId xmlns:a16="http://schemas.microsoft.com/office/drawing/2014/main" id="{75003D9E-6B7F-4EF5-9F03-93B3A2C06FB3}"/>
              </a:ext>
            </a:extLst>
          </p:cNvPr>
          <p:cNvSpPr>
            <a:spLocks noGrp="1"/>
          </p:cNvSpPr>
          <p:nvPr>
            <p:ph type="body" sz="quarter" idx="3"/>
          </p:nvPr>
        </p:nvSpPr>
        <p:spPr>
          <a:xfrm>
            <a:off x="6095999" y="2250892"/>
            <a:ext cx="5667151" cy="553373"/>
          </a:xfrm>
        </p:spPr>
        <p:txBody>
          <a:bodyPr/>
          <a:lstStyle/>
          <a:p>
            <a:pPr algn="ctr"/>
            <a:r>
              <a:rPr lang="en-AU" sz="3200" b="1" dirty="0"/>
              <a:t>EVALUATION</a:t>
            </a:r>
          </a:p>
        </p:txBody>
      </p:sp>
      <p:sp>
        <p:nvSpPr>
          <p:cNvPr id="10" name="Content Placeholder 6">
            <a:extLst>
              <a:ext uri="{FF2B5EF4-FFF2-40B4-BE49-F238E27FC236}">
                <a16:creationId xmlns:a16="http://schemas.microsoft.com/office/drawing/2014/main" id="{449EF606-FD04-49B3-8A84-FE562B2F4135}"/>
              </a:ext>
            </a:extLst>
          </p:cNvPr>
          <p:cNvSpPr>
            <a:spLocks noGrp="1"/>
          </p:cNvSpPr>
          <p:nvPr>
            <p:ph sz="quarter" idx="4"/>
          </p:nvPr>
        </p:nvSpPr>
        <p:spPr>
          <a:xfrm>
            <a:off x="6416037" y="3428999"/>
            <a:ext cx="5656220" cy="3320143"/>
          </a:xfrm>
        </p:spPr>
        <p:txBody>
          <a:bodyPr>
            <a:normAutofit/>
          </a:bodyPr>
          <a:lstStyle/>
          <a:p>
            <a:r>
              <a:rPr lang="en-AU" sz="2400" dirty="0"/>
              <a:t>Judge the Value</a:t>
            </a:r>
          </a:p>
          <a:p>
            <a:pPr lvl="1"/>
            <a:r>
              <a:rPr lang="en-AU" sz="2200" dirty="0"/>
              <a:t>Measure </a:t>
            </a:r>
            <a:r>
              <a:rPr lang="en-AU" sz="2200" i="1" dirty="0"/>
              <a:t>the amount of </a:t>
            </a:r>
            <a:r>
              <a:rPr lang="en-AU" sz="2200" dirty="0"/>
              <a:t>improvement or lack of</a:t>
            </a:r>
          </a:p>
          <a:p>
            <a:pPr lvl="1"/>
            <a:r>
              <a:rPr lang="en-AU" sz="2200" dirty="0"/>
              <a:t>Needs a starting value</a:t>
            </a:r>
          </a:p>
          <a:p>
            <a:r>
              <a:rPr lang="en-AU" sz="2400" dirty="0"/>
              <a:t>Based on criteria</a:t>
            </a:r>
          </a:p>
          <a:p>
            <a:pPr lvl="1"/>
            <a:r>
              <a:rPr lang="en-AU" sz="2200" dirty="0"/>
              <a:t>Use </a:t>
            </a:r>
            <a:r>
              <a:rPr lang="en-AU" sz="2200" i="1" dirty="0"/>
              <a:t>evidence</a:t>
            </a:r>
            <a:r>
              <a:rPr lang="en-AU" sz="2200" dirty="0"/>
              <a:t>: pre-, during &amp; post- implementation of strategies</a:t>
            </a:r>
          </a:p>
        </p:txBody>
      </p:sp>
      <p:sp>
        <p:nvSpPr>
          <p:cNvPr id="11" name="Content Placeholder 4">
            <a:extLst>
              <a:ext uri="{FF2B5EF4-FFF2-40B4-BE49-F238E27FC236}">
                <a16:creationId xmlns:a16="http://schemas.microsoft.com/office/drawing/2014/main" id="{E8895427-86ED-4DE1-8FBF-D8B3F657084C}"/>
              </a:ext>
            </a:extLst>
          </p:cNvPr>
          <p:cNvSpPr txBox="1">
            <a:spLocks/>
          </p:cNvSpPr>
          <p:nvPr/>
        </p:nvSpPr>
        <p:spPr>
          <a:xfrm>
            <a:off x="581194" y="2833301"/>
            <a:ext cx="5194766"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‘look back’</a:t>
            </a:r>
          </a:p>
        </p:txBody>
      </p:sp>
      <p:sp>
        <p:nvSpPr>
          <p:cNvPr id="12" name="Content Placeholder 4">
            <a:extLst>
              <a:ext uri="{FF2B5EF4-FFF2-40B4-BE49-F238E27FC236}">
                <a16:creationId xmlns:a16="http://schemas.microsoft.com/office/drawing/2014/main" id="{AAC336DD-0646-45CB-92F2-234C03A837DE}"/>
              </a:ext>
            </a:extLst>
          </p:cNvPr>
          <p:cNvSpPr txBox="1">
            <a:spLocks/>
          </p:cNvSpPr>
          <p:nvPr/>
        </p:nvSpPr>
        <p:spPr>
          <a:xfrm>
            <a:off x="6095999" y="2832681"/>
            <a:ext cx="5667151"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“E-</a:t>
            </a:r>
            <a:r>
              <a:rPr lang="en-AU" sz="1800" dirty="0" err="1">
                <a:solidFill>
                  <a:schemeClr val="accent4">
                    <a:lumMod val="75000"/>
                  </a:schemeClr>
                </a:solidFill>
              </a:rPr>
              <a:t>Valu</a:t>
            </a:r>
            <a:r>
              <a:rPr lang="en-AU" sz="1800" dirty="0">
                <a:solidFill>
                  <a:schemeClr val="accent4">
                    <a:lumMod val="75000"/>
                  </a:schemeClr>
                </a:solidFill>
              </a:rPr>
              <a:t>”: give Evidence for the VALUE of something</a:t>
            </a:r>
          </a:p>
        </p:txBody>
      </p:sp>
    </p:spTree>
    <p:extLst>
      <p:ext uri="{BB962C8B-B14F-4D97-AF65-F5344CB8AC3E}">
        <p14:creationId xmlns:p14="http://schemas.microsoft.com/office/powerpoint/2010/main" val="203304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2" y="442642"/>
            <a:ext cx="11334309" cy="1186228"/>
          </a:xfrm>
          <a:prstGeom prst="rect">
            <a:avLst/>
          </a:prstGeom>
          <a:noFill/>
          <a:effectLst/>
        </p:spPr>
        <p:txBody>
          <a:bodyPr vert="horz" lIns="91440" tIns="45720" rIns="91440" bIns="45720" rtlCol="0" anchor="ctr">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500" dirty="0"/>
              <a:t>AE2: 	</a:t>
            </a:r>
            <a:r>
              <a:rPr lang="en-AU" sz="2500" b="1" dirty="0"/>
              <a:t>Reflection</a:t>
            </a:r>
            <a:r>
              <a:rPr lang="en-AU" sz="2500" dirty="0"/>
              <a:t> on and </a:t>
            </a:r>
            <a:r>
              <a:rPr lang="en-AU" sz="2500" b="1" dirty="0"/>
              <a:t>evaluation</a:t>
            </a:r>
            <a:r>
              <a:rPr lang="en-AU" sz="2500" dirty="0"/>
              <a:t> of participation and/or 						performance improvement.</a:t>
            </a:r>
          </a:p>
        </p:txBody>
      </p:sp>
      <p:sp>
        <p:nvSpPr>
          <p:cNvPr id="22" name="Subtitle 2">
            <a:extLst>
              <a:ext uri="{FF2B5EF4-FFF2-40B4-BE49-F238E27FC236}">
                <a16:creationId xmlns:a16="http://schemas.microsoft.com/office/drawing/2014/main" id="{55869A89-EC9C-4029-BA52-A4014396D6D0}"/>
              </a:ext>
            </a:extLst>
          </p:cNvPr>
          <p:cNvSpPr>
            <a:spLocks noGrp="1"/>
          </p:cNvSpPr>
          <p:nvPr>
            <p:ph type="body" idx="1"/>
          </p:nvPr>
        </p:nvSpPr>
        <p:spPr>
          <a:xfrm>
            <a:off x="581191" y="1891653"/>
            <a:ext cx="5194769" cy="557784"/>
          </a:xfrm>
        </p:spPr>
        <p:txBody>
          <a:bodyPr>
            <a:normAutofit fontScale="92500" lnSpcReduction="10000"/>
          </a:bodyPr>
          <a:lstStyle/>
          <a:p>
            <a:pPr algn="ctr"/>
            <a:r>
              <a:rPr lang="en-AU" sz="3200" b="1" dirty="0"/>
              <a:t>PARTICIPATION</a:t>
            </a:r>
          </a:p>
        </p:txBody>
      </p:sp>
      <p:sp>
        <p:nvSpPr>
          <p:cNvPr id="23" name="Content Placeholder 4">
            <a:extLst>
              <a:ext uri="{FF2B5EF4-FFF2-40B4-BE49-F238E27FC236}">
                <a16:creationId xmlns:a16="http://schemas.microsoft.com/office/drawing/2014/main" id="{CA7EA2C1-69C0-461E-BDAD-C033C72F2F01}"/>
              </a:ext>
            </a:extLst>
          </p:cNvPr>
          <p:cNvSpPr>
            <a:spLocks noGrp="1"/>
          </p:cNvSpPr>
          <p:nvPr>
            <p:ph sz="half" idx="2"/>
          </p:nvPr>
        </p:nvSpPr>
        <p:spPr>
          <a:xfrm>
            <a:off x="581191" y="2841023"/>
            <a:ext cx="5194766" cy="3853065"/>
          </a:xfrm>
        </p:spPr>
        <p:txBody>
          <a:bodyPr>
            <a:normAutofit/>
          </a:bodyPr>
          <a:lstStyle/>
          <a:p>
            <a:r>
              <a:rPr lang="en-AU" sz="2400" dirty="0"/>
              <a:t>Action taken</a:t>
            </a:r>
          </a:p>
          <a:p>
            <a:r>
              <a:rPr lang="en-AU" sz="2400" dirty="0"/>
              <a:t>Attempted action</a:t>
            </a:r>
          </a:p>
          <a:p>
            <a:r>
              <a:rPr lang="en-AU" sz="2400" dirty="0"/>
              <a:t>Engagement</a:t>
            </a:r>
          </a:p>
          <a:p>
            <a:r>
              <a:rPr lang="en-AU" sz="2400" dirty="0"/>
              <a:t>Contribution</a:t>
            </a:r>
          </a:p>
          <a:p>
            <a:r>
              <a:rPr lang="en-AU" sz="2200" dirty="0"/>
              <a:t>‘on-field’ or ‘off-field’</a:t>
            </a:r>
          </a:p>
          <a:p>
            <a:r>
              <a:rPr lang="en-AU" sz="2200" dirty="0"/>
              <a:t>- could relate to performance measures, but don’t have to</a:t>
            </a:r>
          </a:p>
        </p:txBody>
      </p:sp>
      <p:sp>
        <p:nvSpPr>
          <p:cNvPr id="24" name="Text Placeholder 5">
            <a:extLst>
              <a:ext uri="{FF2B5EF4-FFF2-40B4-BE49-F238E27FC236}">
                <a16:creationId xmlns:a16="http://schemas.microsoft.com/office/drawing/2014/main" id="{5B7663E8-ADD0-4ADF-A597-314630689404}"/>
              </a:ext>
            </a:extLst>
          </p:cNvPr>
          <p:cNvSpPr>
            <a:spLocks noGrp="1"/>
          </p:cNvSpPr>
          <p:nvPr>
            <p:ph type="body" sz="quarter" idx="3"/>
          </p:nvPr>
        </p:nvSpPr>
        <p:spPr>
          <a:xfrm>
            <a:off x="6095999" y="1891654"/>
            <a:ext cx="5667151" cy="553373"/>
          </a:xfrm>
        </p:spPr>
        <p:txBody>
          <a:bodyPr/>
          <a:lstStyle/>
          <a:p>
            <a:pPr algn="ctr"/>
            <a:r>
              <a:rPr lang="en-AU" sz="3200" b="1" dirty="0"/>
              <a:t>PERFORMANCE</a:t>
            </a:r>
          </a:p>
        </p:txBody>
      </p:sp>
      <p:sp>
        <p:nvSpPr>
          <p:cNvPr id="25" name="Content Placeholder 6">
            <a:extLst>
              <a:ext uri="{FF2B5EF4-FFF2-40B4-BE49-F238E27FC236}">
                <a16:creationId xmlns:a16="http://schemas.microsoft.com/office/drawing/2014/main" id="{EF5DDEF3-C34D-4F43-A29C-202839F0F3B3}"/>
              </a:ext>
            </a:extLst>
          </p:cNvPr>
          <p:cNvSpPr>
            <a:spLocks noGrp="1"/>
          </p:cNvSpPr>
          <p:nvPr>
            <p:ph sz="quarter" idx="4"/>
          </p:nvPr>
        </p:nvSpPr>
        <p:spPr>
          <a:xfrm>
            <a:off x="6416034" y="2836614"/>
            <a:ext cx="5656220" cy="3858099"/>
          </a:xfrm>
        </p:spPr>
        <p:txBody>
          <a:bodyPr>
            <a:normAutofit/>
          </a:bodyPr>
          <a:lstStyle/>
          <a:p>
            <a:r>
              <a:rPr lang="en-AU" sz="2400" dirty="0"/>
              <a:t>Movement Concepts: Body Awareness, Movement Quality, Spatial Awareness, Relationships</a:t>
            </a:r>
          </a:p>
          <a:p>
            <a:r>
              <a:rPr lang="en-AU" sz="2400" dirty="0"/>
              <a:t>Movement Strategies: Movement Execution, Exploiting Space, Decision Making, Interactions</a:t>
            </a:r>
          </a:p>
          <a:p>
            <a:r>
              <a:rPr lang="en-AU" sz="2400" dirty="0"/>
              <a:t>Results / outcomes</a:t>
            </a:r>
          </a:p>
          <a:p>
            <a:r>
              <a:rPr lang="en-AU" sz="2400" dirty="0"/>
              <a:t>Fitness measures</a:t>
            </a:r>
          </a:p>
          <a:p>
            <a:endParaRPr lang="en-AU" sz="2200" dirty="0"/>
          </a:p>
        </p:txBody>
      </p:sp>
      <p:sp>
        <p:nvSpPr>
          <p:cNvPr id="26" name="Content Placeholder 4">
            <a:extLst>
              <a:ext uri="{FF2B5EF4-FFF2-40B4-BE49-F238E27FC236}">
                <a16:creationId xmlns:a16="http://schemas.microsoft.com/office/drawing/2014/main" id="{3629EC12-3AE4-4379-A420-F45A3D2E35C8}"/>
              </a:ext>
            </a:extLst>
          </p:cNvPr>
          <p:cNvSpPr txBox="1">
            <a:spLocks/>
          </p:cNvSpPr>
          <p:nvPr/>
        </p:nvSpPr>
        <p:spPr>
          <a:xfrm>
            <a:off x="581194" y="2474063"/>
            <a:ext cx="5194766"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‘taking part in’</a:t>
            </a:r>
          </a:p>
        </p:txBody>
      </p:sp>
      <p:sp>
        <p:nvSpPr>
          <p:cNvPr id="27" name="Content Placeholder 4">
            <a:extLst>
              <a:ext uri="{FF2B5EF4-FFF2-40B4-BE49-F238E27FC236}">
                <a16:creationId xmlns:a16="http://schemas.microsoft.com/office/drawing/2014/main" id="{51D16B99-9A36-415B-98B4-BA454357C4D8}"/>
              </a:ext>
            </a:extLst>
          </p:cNvPr>
          <p:cNvSpPr txBox="1">
            <a:spLocks/>
          </p:cNvSpPr>
          <p:nvPr/>
        </p:nvSpPr>
        <p:spPr>
          <a:xfrm>
            <a:off x="6095999" y="2473443"/>
            <a:ext cx="5667151"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Success resulting from skilfulness</a:t>
            </a:r>
          </a:p>
        </p:txBody>
      </p:sp>
      <p:sp>
        <p:nvSpPr>
          <p:cNvPr id="30" name="TextBox 29">
            <a:extLst>
              <a:ext uri="{FF2B5EF4-FFF2-40B4-BE49-F238E27FC236}">
                <a16:creationId xmlns:a16="http://schemas.microsoft.com/office/drawing/2014/main" id="{36E6DBC3-08E6-452A-B0CF-5A100B4E5758}"/>
              </a:ext>
            </a:extLst>
          </p:cNvPr>
          <p:cNvSpPr txBox="1"/>
          <p:nvPr/>
        </p:nvSpPr>
        <p:spPr>
          <a:xfrm>
            <a:off x="5284139" y="2164081"/>
            <a:ext cx="1623714" cy="369332"/>
          </a:xfrm>
          <a:prstGeom prst="rect">
            <a:avLst/>
          </a:prstGeom>
          <a:noFill/>
        </p:spPr>
        <p:txBody>
          <a:bodyPr wrap="none" rtlCol="0">
            <a:spAutoFit/>
          </a:bodyPr>
          <a:lstStyle/>
          <a:p>
            <a:r>
              <a:rPr lang="en-AU" i="1" dirty="0">
                <a:solidFill>
                  <a:srgbClr val="FF0000"/>
                </a:solidFill>
              </a:rPr>
              <a:t>Some examples</a:t>
            </a:r>
          </a:p>
        </p:txBody>
      </p:sp>
    </p:spTree>
    <p:extLst>
      <p:ext uri="{BB962C8B-B14F-4D97-AF65-F5344CB8AC3E}">
        <p14:creationId xmlns:p14="http://schemas.microsoft.com/office/powerpoint/2010/main" val="4171093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2" y="442642"/>
            <a:ext cx="11334309" cy="1186228"/>
          </a:xfrm>
          <a:prstGeom prst="rect">
            <a:avLst/>
          </a:prstGeom>
          <a:noFill/>
          <a:effectLst/>
        </p:spPr>
        <p:txBody>
          <a:bodyPr vert="horz" lIns="91440" tIns="45720" rIns="91440" bIns="45720" rtlCol="0" anchor="ctr">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500" dirty="0"/>
              <a:t>AE2: 	</a:t>
            </a:r>
            <a:r>
              <a:rPr lang="en-AU" sz="2500" b="1" dirty="0"/>
              <a:t>Reflection</a:t>
            </a:r>
            <a:r>
              <a:rPr lang="en-AU" sz="2500" dirty="0"/>
              <a:t> on and </a:t>
            </a:r>
            <a:r>
              <a:rPr lang="en-AU" sz="2500" b="1" dirty="0"/>
              <a:t>evaluation</a:t>
            </a:r>
            <a:r>
              <a:rPr lang="en-AU" sz="2500" dirty="0"/>
              <a:t> of participation and/or 						performance improvement.</a:t>
            </a:r>
          </a:p>
        </p:txBody>
      </p:sp>
      <p:sp>
        <p:nvSpPr>
          <p:cNvPr id="24" name="Text Placeholder 5">
            <a:extLst>
              <a:ext uri="{FF2B5EF4-FFF2-40B4-BE49-F238E27FC236}">
                <a16:creationId xmlns:a16="http://schemas.microsoft.com/office/drawing/2014/main" id="{5B7663E8-ADD0-4ADF-A597-314630689404}"/>
              </a:ext>
            </a:extLst>
          </p:cNvPr>
          <p:cNvSpPr>
            <a:spLocks noGrp="1"/>
          </p:cNvSpPr>
          <p:nvPr>
            <p:ph type="body" sz="quarter" idx="3"/>
          </p:nvPr>
        </p:nvSpPr>
        <p:spPr>
          <a:xfrm>
            <a:off x="428842" y="1932422"/>
            <a:ext cx="7746329" cy="553373"/>
          </a:xfrm>
        </p:spPr>
        <p:txBody>
          <a:bodyPr/>
          <a:lstStyle/>
          <a:p>
            <a:pPr algn="ctr"/>
            <a:r>
              <a:rPr lang="en-AU" sz="3200" b="1" dirty="0"/>
              <a:t>Reflect on &amp; Evaluate IMPROVEMENT</a:t>
            </a:r>
          </a:p>
        </p:txBody>
      </p:sp>
      <p:sp>
        <p:nvSpPr>
          <p:cNvPr id="25" name="Content Placeholder 6">
            <a:extLst>
              <a:ext uri="{FF2B5EF4-FFF2-40B4-BE49-F238E27FC236}">
                <a16:creationId xmlns:a16="http://schemas.microsoft.com/office/drawing/2014/main" id="{EF5DDEF3-C34D-4F43-A29C-202839F0F3B3}"/>
              </a:ext>
            </a:extLst>
          </p:cNvPr>
          <p:cNvSpPr>
            <a:spLocks noGrp="1"/>
          </p:cNvSpPr>
          <p:nvPr>
            <p:ph sz="quarter" idx="4"/>
          </p:nvPr>
        </p:nvSpPr>
        <p:spPr>
          <a:xfrm>
            <a:off x="748876" y="2877382"/>
            <a:ext cx="7729129" cy="3858099"/>
          </a:xfrm>
        </p:spPr>
        <p:txBody>
          <a:bodyPr>
            <a:normAutofit/>
          </a:bodyPr>
          <a:lstStyle/>
          <a:p>
            <a:r>
              <a:rPr lang="en-AU" sz="2400" dirty="0"/>
              <a:t>In what ways did the participation or performance CHANGE? Did it go up or down? (Reflection)</a:t>
            </a:r>
          </a:p>
          <a:p>
            <a:r>
              <a:rPr lang="en-AU" sz="2400" dirty="0"/>
              <a:t>To what extent was there change? (Evaluation)</a:t>
            </a:r>
          </a:p>
        </p:txBody>
      </p:sp>
      <p:sp>
        <p:nvSpPr>
          <p:cNvPr id="27" name="Content Placeholder 4">
            <a:extLst>
              <a:ext uri="{FF2B5EF4-FFF2-40B4-BE49-F238E27FC236}">
                <a16:creationId xmlns:a16="http://schemas.microsoft.com/office/drawing/2014/main" id="{51D16B99-9A36-415B-98B4-BA454357C4D8}"/>
              </a:ext>
            </a:extLst>
          </p:cNvPr>
          <p:cNvSpPr txBox="1">
            <a:spLocks/>
          </p:cNvSpPr>
          <p:nvPr/>
        </p:nvSpPr>
        <p:spPr>
          <a:xfrm>
            <a:off x="428842" y="2514211"/>
            <a:ext cx="7746329"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endParaRPr lang="en-AU" sz="1800" dirty="0">
              <a:solidFill>
                <a:schemeClr val="accent4">
                  <a:lumMod val="75000"/>
                </a:schemeClr>
              </a:solidFill>
            </a:endParaRPr>
          </a:p>
        </p:txBody>
      </p:sp>
      <p:pic>
        <p:nvPicPr>
          <p:cNvPr id="8" name="Picture 7">
            <a:extLst>
              <a:ext uri="{FF2B5EF4-FFF2-40B4-BE49-F238E27FC236}">
                <a16:creationId xmlns:a16="http://schemas.microsoft.com/office/drawing/2014/main" id="{B510C681-6B4D-4E10-B712-64EDF63F03FC}"/>
              </a:ext>
            </a:extLst>
          </p:cNvPr>
          <p:cNvPicPr>
            <a:picLocks noChangeAspect="1"/>
          </p:cNvPicPr>
          <p:nvPr/>
        </p:nvPicPr>
        <p:blipFill rotWithShape="1">
          <a:blip r:embed="rId4"/>
          <a:srcRect r="51699"/>
          <a:stretch/>
        </p:blipFill>
        <p:spPr>
          <a:xfrm>
            <a:off x="8566071" y="1725283"/>
            <a:ext cx="3109015" cy="2647690"/>
          </a:xfrm>
          <a:prstGeom prst="rect">
            <a:avLst/>
          </a:prstGeom>
        </p:spPr>
      </p:pic>
      <p:pic>
        <p:nvPicPr>
          <p:cNvPr id="16" name="Picture 15">
            <a:extLst>
              <a:ext uri="{FF2B5EF4-FFF2-40B4-BE49-F238E27FC236}">
                <a16:creationId xmlns:a16="http://schemas.microsoft.com/office/drawing/2014/main" id="{6B99E7C7-9CE5-4722-8F04-E00D7BEEDA44}"/>
              </a:ext>
            </a:extLst>
          </p:cNvPr>
          <p:cNvPicPr>
            <a:picLocks noChangeAspect="1"/>
          </p:cNvPicPr>
          <p:nvPr/>
        </p:nvPicPr>
        <p:blipFill rotWithShape="1">
          <a:blip r:embed="rId4"/>
          <a:srcRect l="50331"/>
          <a:stretch/>
        </p:blipFill>
        <p:spPr>
          <a:xfrm>
            <a:off x="8566071" y="4210310"/>
            <a:ext cx="3197080" cy="2647690"/>
          </a:xfrm>
          <a:prstGeom prst="rect">
            <a:avLst/>
          </a:prstGeom>
        </p:spPr>
      </p:pic>
      <p:sp>
        <p:nvSpPr>
          <p:cNvPr id="18" name="TextBox 17">
            <a:extLst>
              <a:ext uri="{FF2B5EF4-FFF2-40B4-BE49-F238E27FC236}">
                <a16:creationId xmlns:a16="http://schemas.microsoft.com/office/drawing/2014/main" id="{1D722503-E92C-49D2-B5A9-9D015EF6F304}"/>
              </a:ext>
            </a:extLst>
          </p:cNvPr>
          <p:cNvSpPr txBox="1"/>
          <p:nvPr/>
        </p:nvSpPr>
        <p:spPr>
          <a:xfrm>
            <a:off x="428842" y="5114836"/>
            <a:ext cx="7746328" cy="1200329"/>
          </a:xfrm>
          <a:prstGeom prst="rect">
            <a:avLst/>
          </a:prstGeom>
          <a:noFill/>
        </p:spPr>
        <p:txBody>
          <a:bodyPr wrap="square">
            <a:spAutoFit/>
          </a:bodyPr>
          <a:lstStyle/>
          <a:p>
            <a:pPr algn="just"/>
            <a:r>
              <a:rPr lang="en-AU" sz="2400" i="1" dirty="0">
                <a:solidFill>
                  <a:schemeClr val="accent3">
                    <a:lumMod val="75000"/>
                  </a:schemeClr>
                </a:solidFill>
              </a:rPr>
              <a:t>Students needs to be clear on what measure/s they are using to show improvement (or lack of) and how the evidence shows changes to this measure.</a:t>
            </a:r>
          </a:p>
        </p:txBody>
      </p:sp>
    </p:spTree>
    <p:extLst>
      <p:ext uri="{BB962C8B-B14F-4D97-AF65-F5344CB8AC3E}">
        <p14:creationId xmlns:p14="http://schemas.microsoft.com/office/powerpoint/2010/main" val="345801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344670"/>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000" b="1" dirty="0">
                <a:solidFill>
                  <a:schemeClr val="accent6">
                    <a:lumMod val="50000"/>
                  </a:schemeClr>
                </a:solidFill>
              </a:rPr>
              <a:t>example of AE2 - evaluation of performance improvement</a:t>
            </a:r>
          </a:p>
        </p:txBody>
      </p:sp>
      <p:sp>
        <p:nvSpPr>
          <p:cNvPr id="2" name="TextBox 1">
            <a:extLst>
              <a:ext uri="{FF2B5EF4-FFF2-40B4-BE49-F238E27FC236}">
                <a16:creationId xmlns:a16="http://schemas.microsoft.com/office/drawing/2014/main" id="{F8108595-BF5C-44FF-A949-3189E5B23D66}"/>
              </a:ext>
            </a:extLst>
          </p:cNvPr>
          <p:cNvSpPr txBox="1"/>
          <p:nvPr/>
        </p:nvSpPr>
        <p:spPr>
          <a:xfrm>
            <a:off x="5096492" y="1161566"/>
            <a:ext cx="1999009" cy="369332"/>
          </a:xfrm>
          <a:prstGeom prst="rect">
            <a:avLst/>
          </a:prstGeom>
          <a:noFill/>
        </p:spPr>
        <p:txBody>
          <a:bodyPr wrap="none" rtlCol="0">
            <a:spAutoFit/>
          </a:bodyPr>
          <a:lstStyle/>
          <a:p>
            <a:pPr algn="ctr"/>
            <a:r>
              <a:rPr lang="en-AU" i="1" dirty="0"/>
              <a:t>(Example from AT2)</a:t>
            </a:r>
          </a:p>
        </p:txBody>
      </p:sp>
      <p:pic>
        <p:nvPicPr>
          <p:cNvPr id="3" name="Picture 2">
            <a:hlinkClick r:id="rId4"/>
            <a:extLst>
              <a:ext uri="{FF2B5EF4-FFF2-40B4-BE49-F238E27FC236}">
                <a16:creationId xmlns:a16="http://schemas.microsoft.com/office/drawing/2014/main" id="{D03FEA9C-FE61-44F9-BD78-79A18DB7D4FC}"/>
              </a:ext>
            </a:extLst>
          </p:cNvPr>
          <p:cNvPicPr>
            <a:picLocks noChangeAspect="1"/>
          </p:cNvPicPr>
          <p:nvPr/>
        </p:nvPicPr>
        <p:blipFill>
          <a:blip r:embed="rId5"/>
          <a:stretch>
            <a:fillRect/>
          </a:stretch>
        </p:blipFill>
        <p:spPr>
          <a:xfrm>
            <a:off x="2282825" y="1977602"/>
            <a:ext cx="7394575" cy="4144730"/>
          </a:xfrm>
          <a:prstGeom prst="rect">
            <a:avLst/>
          </a:prstGeom>
          <a:ln>
            <a:solidFill>
              <a:schemeClr val="accent1"/>
            </a:solidFill>
          </a:ln>
        </p:spPr>
      </p:pic>
    </p:spTree>
    <p:extLst>
      <p:ext uri="{BB962C8B-B14F-4D97-AF65-F5344CB8AC3E}">
        <p14:creationId xmlns:p14="http://schemas.microsoft.com/office/powerpoint/2010/main" val="8487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428843" y="1726843"/>
            <a:ext cx="8791357" cy="5131158"/>
          </a:xfrm>
        </p:spPr>
        <p:txBody>
          <a:bodyPr>
            <a:normAutofit/>
          </a:bodyPr>
          <a:lstStyle/>
          <a:p>
            <a:pPr marL="0" indent="0" algn="jus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 have achieved performance improvement of my skill in competition 1.</a:t>
            </a: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I am now experiencing more degrees of freedom as I have learnt to adapt some stable movement patterns by not falling off the board when skating in a straight line. My movement quality looks less rigid and smoother compared to my initial performance as I am able to move further on the board whilst maintaining balance and composure. I also have faster pattern recognition as I am able to anticipate the execution of each push when moving on the board, thus affording me the opportunity to successfully skate from one end to the other. After completion of competition 1, I have overcome various rate limiters such as my lack of balance and coordination on the board, and I have now achieved my first short term goal of being able to skate from one end of the basketball court to the other. However, my movement quality &amp; execution still required further improvement when attempting to execute a turn on the skateboard to change directions, my movements were rigid and awkward, seeking for stability. Due to my rigid and awkward movements, I froze, resisting movements, thus losing balance and falling off my board when trying to turn.</a:t>
            </a:r>
            <a:r>
              <a:rPr lang="en-AU" sz="1800" b="1"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My speed and power whilst moving on the board also requires further improvement as I am still moving at a moderately slow pace.</a:t>
            </a:r>
          </a:p>
        </p:txBody>
      </p:sp>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344670"/>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000" b="1" dirty="0">
                <a:solidFill>
                  <a:schemeClr val="accent6">
                    <a:lumMod val="50000"/>
                  </a:schemeClr>
                </a:solidFill>
              </a:rPr>
              <a:t>example of AE2 - evaluation of performance improvement</a:t>
            </a:r>
          </a:p>
        </p:txBody>
      </p:sp>
      <p:sp>
        <p:nvSpPr>
          <p:cNvPr id="2" name="TextBox 1">
            <a:extLst>
              <a:ext uri="{FF2B5EF4-FFF2-40B4-BE49-F238E27FC236}">
                <a16:creationId xmlns:a16="http://schemas.microsoft.com/office/drawing/2014/main" id="{F8108595-BF5C-44FF-A949-3189E5B23D66}"/>
              </a:ext>
            </a:extLst>
          </p:cNvPr>
          <p:cNvSpPr txBox="1"/>
          <p:nvPr/>
        </p:nvSpPr>
        <p:spPr>
          <a:xfrm>
            <a:off x="5096492" y="1161566"/>
            <a:ext cx="1999009" cy="369332"/>
          </a:xfrm>
          <a:prstGeom prst="rect">
            <a:avLst/>
          </a:prstGeom>
          <a:noFill/>
        </p:spPr>
        <p:txBody>
          <a:bodyPr wrap="none" rtlCol="0">
            <a:spAutoFit/>
          </a:bodyPr>
          <a:lstStyle/>
          <a:p>
            <a:pPr algn="ctr"/>
            <a:r>
              <a:rPr lang="en-AU" i="1" dirty="0"/>
              <a:t>(Example from AT2)</a:t>
            </a:r>
          </a:p>
        </p:txBody>
      </p:sp>
      <p:sp>
        <p:nvSpPr>
          <p:cNvPr id="3" name="TextBox 2">
            <a:extLst>
              <a:ext uri="{FF2B5EF4-FFF2-40B4-BE49-F238E27FC236}">
                <a16:creationId xmlns:a16="http://schemas.microsoft.com/office/drawing/2014/main" id="{6844BD26-FAC3-44D3-A6E3-45EBE58A1C23}"/>
              </a:ext>
            </a:extLst>
          </p:cNvPr>
          <p:cNvSpPr txBox="1"/>
          <p:nvPr/>
        </p:nvSpPr>
        <p:spPr>
          <a:xfrm>
            <a:off x="10877972" y="2155372"/>
            <a:ext cx="885179" cy="369332"/>
          </a:xfrm>
          <a:prstGeom prst="rect">
            <a:avLst/>
          </a:prstGeom>
          <a:noFill/>
        </p:spPr>
        <p:txBody>
          <a:bodyPr wrap="none" rtlCol="0">
            <a:spAutoFit/>
          </a:bodyPr>
          <a:lstStyle/>
          <a:p>
            <a:pPr algn="r"/>
            <a:r>
              <a:rPr lang="en-AU" dirty="0"/>
              <a:t>Criteria</a:t>
            </a:r>
          </a:p>
        </p:txBody>
      </p:sp>
      <p:sp>
        <p:nvSpPr>
          <p:cNvPr id="7" name="TextBox 6">
            <a:extLst>
              <a:ext uri="{FF2B5EF4-FFF2-40B4-BE49-F238E27FC236}">
                <a16:creationId xmlns:a16="http://schemas.microsoft.com/office/drawing/2014/main" id="{958B0348-8019-4738-A15C-7C284E35BB6E}"/>
              </a:ext>
            </a:extLst>
          </p:cNvPr>
          <p:cNvSpPr txBox="1"/>
          <p:nvPr/>
        </p:nvSpPr>
        <p:spPr>
          <a:xfrm>
            <a:off x="10047489" y="3059668"/>
            <a:ext cx="1715662" cy="369332"/>
          </a:xfrm>
          <a:prstGeom prst="rect">
            <a:avLst/>
          </a:prstGeom>
          <a:noFill/>
        </p:spPr>
        <p:txBody>
          <a:bodyPr wrap="none" rtlCol="0">
            <a:spAutoFit/>
          </a:bodyPr>
          <a:lstStyle/>
          <a:p>
            <a:pPr algn="r"/>
            <a:r>
              <a:rPr lang="en-AU" dirty="0"/>
              <a:t>Value judgement</a:t>
            </a:r>
          </a:p>
        </p:txBody>
      </p:sp>
      <p:sp>
        <p:nvSpPr>
          <p:cNvPr id="8" name="TextBox 7">
            <a:extLst>
              <a:ext uri="{FF2B5EF4-FFF2-40B4-BE49-F238E27FC236}">
                <a16:creationId xmlns:a16="http://schemas.microsoft.com/office/drawing/2014/main" id="{C3333E50-50FF-49A7-9835-22621955F702}"/>
              </a:ext>
            </a:extLst>
          </p:cNvPr>
          <p:cNvSpPr txBox="1"/>
          <p:nvPr/>
        </p:nvSpPr>
        <p:spPr>
          <a:xfrm>
            <a:off x="9781711" y="3963964"/>
            <a:ext cx="1981440" cy="369332"/>
          </a:xfrm>
          <a:prstGeom prst="rect">
            <a:avLst/>
          </a:prstGeom>
          <a:noFill/>
        </p:spPr>
        <p:txBody>
          <a:bodyPr wrap="none" rtlCol="0">
            <a:spAutoFit/>
          </a:bodyPr>
          <a:lstStyle/>
          <a:p>
            <a:pPr algn="r"/>
            <a:r>
              <a:rPr lang="en-AU" dirty="0"/>
              <a:t>Evidence to support</a:t>
            </a:r>
          </a:p>
        </p:txBody>
      </p:sp>
      <p:sp>
        <p:nvSpPr>
          <p:cNvPr id="6" name="Rectangle 5">
            <a:extLst>
              <a:ext uri="{FF2B5EF4-FFF2-40B4-BE49-F238E27FC236}">
                <a16:creationId xmlns:a16="http://schemas.microsoft.com/office/drawing/2014/main" id="{491442AF-12E5-405D-AB11-6C069A3BA728}"/>
              </a:ext>
            </a:extLst>
          </p:cNvPr>
          <p:cNvSpPr/>
          <p:nvPr/>
        </p:nvSpPr>
        <p:spPr>
          <a:xfrm>
            <a:off x="1752600" y="2079170"/>
            <a:ext cx="2558143" cy="304968"/>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140E16C-A077-43FB-8A93-0A0C00AFF5FC}"/>
              </a:ext>
            </a:extLst>
          </p:cNvPr>
          <p:cNvSpPr/>
          <p:nvPr/>
        </p:nvSpPr>
        <p:spPr>
          <a:xfrm>
            <a:off x="10877972" y="2187554"/>
            <a:ext cx="885179" cy="337150"/>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3BA35253-48FF-4343-ACDD-23AB357A8411}"/>
              </a:ext>
            </a:extLst>
          </p:cNvPr>
          <p:cNvSpPr/>
          <p:nvPr/>
        </p:nvSpPr>
        <p:spPr>
          <a:xfrm>
            <a:off x="7380515" y="2365340"/>
            <a:ext cx="1839686" cy="304968"/>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4DD43AF-DEFD-4264-849D-BE07B698B6A0}"/>
              </a:ext>
            </a:extLst>
          </p:cNvPr>
          <p:cNvSpPr/>
          <p:nvPr/>
        </p:nvSpPr>
        <p:spPr>
          <a:xfrm>
            <a:off x="7815943" y="3003837"/>
            <a:ext cx="1338943" cy="304968"/>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29C4338-592A-46E9-88AC-8C397B37628F}"/>
              </a:ext>
            </a:extLst>
          </p:cNvPr>
          <p:cNvSpPr/>
          <p:nvPr/>
        </p:nvSpPr>
        <p:spPr>
          <a:xfrm>
            <a:off x="428843" y="3276516"/>
            <a:ext cx="1160472" cy="304968"/>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A9EB7CA-7178-42A1-8CE0-6DE50529F807}"/>
              </a:ext>
            </a:extLst>
          </p:cNvPr>
          <p:cNvSpPr/>
          <p:nvPr/>
        </p:nvSpPr>
        <p:spPr>
          <a:xfrm>
            <a:off x="9781711" y="3996146"/>
            <a:ext cx="1981440" cy="337150"/>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5A42502-B280-434A-8149-DC5CF697D3AA}"/>
              </a:ext>
            </a:extLst>
          </p:cNvPr>
          <p:cNvSpPr/>
          <p:nvPr/>
        </p:nvSpPr>
        <p:spPr>
          <a:xfrm>
            <a:off x="4789714" y="3581484"/>
            <a:ext cx="4365171" cy="304968"/>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7199E0DA-CCB9-4869-AB0A-106C585017F4}"/>
              </a:ext>
            </a:extLst>
          </p:cNvPr>
          <p:cNvSpPr/>
          <p:nvPr/>
        </p:nvSpPr>
        <p:spPr>
          <a:xfrm>
            <a:off x="10047489" y="3091850"/>
            <a:ext cx="1715662"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506C676C-D2AA-4E25-8156-4E2C647037EF}"/>
              </a:ext>
            </a:extLst>
          </p:cNvPr>
          <p:cNvSpPr/>
          <p:nvPr/>
        </p:nvSpPr>
        <p:spPr>
          <a:xfrm>
            <a:off x="3646688" y="4797628"/>
            <a:ext cx="3450797" cy="304968"/>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36629DE3-2EE9-45B5-8AD5-3C39BA8A8CDC}"/>
              </a:ext>
            </a:extLst>
          </p:cNvPr>
          <p:cNvSpPr/>
          <p:nvPr/>
        </p:nvSpPr>
        <p:spPr>
          <a:xfrm>
            <a:off x="3777343" y="5994974"/>
            <a:ext cx="3309256" cy="304968"/>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00B1DABD-55DE-4CA7-B2AF-F6982418DA11}"/>
              </a:ext>
            </a:extLst>
          </p:cNvPr>
          <p:cNvSpPr/>
          <p:nvPr/>
        </p:nvSpPr>
        <p:spPr>
          <a:xfrm>
            <a:off x="6095879" y="5122524"/>
            <a:ext cx="3059006" cy="304968"/>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EF04B5EF-4C63-4EBF-8C47-B5FF256A067D}"/>
              </a:ext>
            </a:extLst>
          </p:cNvPr>
          <p:cNvSpPr/>
          <p:nvPr/>
        </p:nvSpPr>
        <p:spPr>
          <a:xfrm>
            <a:off x="428841" y="5391466"/>
            <a:ext cx="2968321" cy="304968"/>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D3992B3D-578D-49B2-8D54-8933F9229B2E}"/>
              </a:ext>
            </a:extLst>
          </p:cNvPr>
          <p:cNvSpPr/>
          <p:nvPr/>
        </p:nvSpPr>
        <p:spPr>
          <a:xfrm>
            <a:off x="7309638" y="2668498"/>
            <a:ext cx="1839686" cy="345504"/>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ADDC137B-FC1E-467A-8C2B-352A0343A965}"/>
              </a:ext>
            </a:extLst>
          </p:cNvPr>
          <p:cNvSpPr/>
          <p:nvPr/>
        </p:nvSpPr>
        <p:spPr>
          <a:xfrm>
            <a:off x="467965" y="2952471"/>
            <a:ext cx="6183206" cy="342843"/>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02387BCF-3E01-4705-B1E7-5999ECC787E4}"/>
              </a:ext>
            </a:extLst>
          </p:cNvPr>
          <p:cNvSpPr/>
          <p:nvPr/>
        </p:nvSpPr>
        <p:spPr>
          <a:xfrm>
            <a:off x="1055169" y="2651425"/>
            <a:ext cx="3397087" cy="300195"/>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A5A3401B-0588-4A40-ACCF-B9E55499B308}"/>
              </a:ext>
            </a:extLst>
          </p:cNvPr>
          <p:cNvSpPr/>
          <p:nvPr/>
        </p:nvSpPr>
        <p:spPr>
          <a:xfrm>
            <a:off x="1632273" y="2359461"/>
            <a:ext cx="2341013" cy="291112"/>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D9CA523F-2924-4A52-B36D-B11E083AA5D6}"/>
              </a:ext>
            </a:extLst>
          </p:cNvPr>
          <p:cNvSpPr/>
          <p:nvPr/>
        </p:nvSpPr>
        <p:spPr>
          <a:xfrm>
            <a:off x="5431971" y="3892996"/>
            <a:ext cx="1948544" cy="357078"/>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A7C3ED82-8BDC-413A-8C1D-ED7C0119990B}"/>
              </a:ext>
            </a:extLst>
          </p:cNvPr>
          <p:cNvSpPr/>
          <p:nvPr/>
        </p:nvSpPr>
        <p:spPr>
          <a:xfrm>
            <a:off x="5848772" y="4216635"/>
            <a:ext cx="3300552" cy="237299"/>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A9834DA-F67D-440A-A97C-5D09A3EF3CA4}"/>
              </a:ext>
            </a:extLst>
          </p:cNvPr>
          <p:cNvSpPr/>
          <p:nvPr/>
        </p:nvSpPr>
        <p:spPr>
          <a:xfrm>
            <a:off x="476791" y="4520942"/>
            <a:ext cx="7339152" cy="237299"/>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B77FBECA-1351-4699-9456-8BF2B61A2635}"/>
              </a:ext>
            </a:extLst>
          </p:cNvPr>
          <p:cNvSpPr/>
          <p:nvPr/>
        </p:nvSpPr>
        <p:spPr>
          <a:xfrm>
            <a:off x="3973285" y="5703010"/>
            <a:ext cx="3766457" cy="304968"/>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6BE7A21D-563E-41D4-AE84-4283B238A3C9}"/>
              </a:ext>
            </a:extLst>
          </p:cNvPr>
          <p:cNvSpPr/>
          <p:nvPr/>
        </p:nvSpPr>
        <p:spPr>
          <a:xfrm>
            <a:off x="8163325" y="5657824"/>
            <a:ext cx="985999" cy="304968"/>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1E00F57-62DD-4EE0-8D17-90A9B7C4BBCE}"/>
              </a:ext>
            </a:extLst>
          </p:cNvPr>
          <p:cNvSpPr/>
          <p:nvPr/>
        </p:nvSpPr>
        <p:spPr>
          <a:xfrm>
            <a:off x="499586" y="5994974"/>
            <a:ext cx="3277756" cy="304968"/>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6E38305F-405E-46C2-8B7B-14797677E693}"/>
              </a:ext>
            </a:extLst>
          </p:cNvPr>
          <p:cNvSpPr/>
          <p:nvPr/>
        </p:nvSpPr>
        <p:spPr>
          <a:xfrm>
            <a:off x="653117" y="6274616"/>
            <a:ext cx="2111853" cy="323866"/>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3319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2" y="442642"/>
            <a:ext cx="11334309" cy="1186228"/>
          </a:xfrm>
          <a:prstGeom prst="rect">
            <a:avLst/>
          </a:prstGeom>
          <a:noFill/>
          <a:effectLst/>
        </p:spPr>
        <p:txBody>
          <a:bodyPr vert="horz" lIns="91440" tIns="45720" rIns="91440" bIns="45720" rtlCol="0" anchor="ctr">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800" dirty="0"/>
              <a:t>AE3	</a:t>
            </a:r>
            <a:r>
              <a:rPr lang="en-AU" sz="2800" b="1" dirty="0"/>
              <a:t>Evaluation</a:t>
            </a:r>
            <a:r>
              <a:rPr lang="en-AU" sz="2800" dirty="0"/>
              <a:t> of implemented strategies.</a:t>
            </a:r>
          </a:p>
        </p:txBody>
      </p:sp>
      <p:sp>
        <p:nvSpPr>
          <p:cNvPr id="9" name="Text Placeholder 5">
            <a:extLst>
              <a:ext uri="{FF2B5EF4-FFF2-40B4-BE49-F238E27FC236}">
                <a16:creationId xmlns:a16="http://schemas.microsoft.com/office/drawing/2014/main" id="{75003D9E-6B7F-4EF5-9F03-93B3A2C06FB3}"/>
              </a:ext>
            </a:extLst>
          </p:cNvPr>
          <p:cNvSpPr>
            <a:spLocks noGrp="1"/>
          </p:cNvSpPr>
          <p:nvPr>
            <p:ph type="body" sz="quarter" idx="3"/>
          </p:nvPr>
        </p:nvSpPr>
        <p:spPr>
          <a:xfrm>
            <a:off x="428849" y="1927994"/>
            <a:ext cx="5667151" cy="553373"/>
          </a:xfrm>
        </p:spPr>
        <p:txBody>
          <a:bodyPr/>
          <a:lstStyle/>
          <a:p>
            <a:pPr algn="ctr"/>
            <a:r>
              <a:rPr lang="en-AU" sz="3200" b="1" dirty="0"/>
              <a:t>EVALUATION</a:t>
            </a:r>
          </a:p>
        </p:txBody>
      </p:sp>
      <p:sp>
        <p:nvSpPr>
          <p:cNvPr id="10" name="Content Placeholder 6">
            <a:extLst>
              <a:ext uri="{FF2B5EF4-FFF2-40B4-BE49-F238E27FC236}">
                <a16:creationId xmlns:a16="http://schemas.microsoft.com/office/drawing/2014/main" id="{449EF606-FD04-49B3-8A84-FE562B2F4135}"/>
              </a:ext>
            </a:extLst>
          </p:cNvPr>
          <p:cNvSpPr>
            <a:spLocks noGrp="1"/>
          </p:cNvSpPr>
          <p:nvPr>
            <p:ph sz="quarter" idx="4"/>
          </p:nvPr>
        </p:nvSpPr>
        <p:spPr>
          <a:xfrm>
            <a:off x="748887" y="3106101"/>
            <a:ext cx="11014264" cy="3320143"/>
          </a:xfrm>
        </p:spPr>
        <p:txBody>
          <a:bodyPr>
            <a:normAutofit/>
          </a:bodyPr>
          <a:lstStyle/>
          <a:p>
            <a:r>
              <a:rPr lang="en-AU" sz="2400" dirty="0"/>
              <a:t>Judge the Value</a:t>
            </a:r>
          </a:p>
          <a:p>
            <a:pPr lvl="1"/>
            <a:r>
              <a:rPr lang="en-AU" sz="2200" dirty="0"/>
              <a:t>Were the strategies effective?</a:t>
            </a:r>
          </a:p>
          <a:p>
            <a:pPr lvl="1"/>
            <a:r>
              <a:rPr lang="en-AU" sz="2200" dirty="0"/>
              <a:t>To what extent?</a:t>
            </a:r>
          </a:p>
          <a:p>
            <a:r>
              <a:rPr lang="en-AU" sz="2400" dirty="0"/>
              <a:t>Based on criteria</a:t>
            </a:r>
          </a:p>
          <a:p>
            <a:pPr lvl="1"/>
            <a:r>
              <a:rPr lang="en-AU" sz="2200" dirty="0"/>
              <a:t>Why were the strategies selected?</a:t>
            </a:r>
          </a:p>
          <a:p>
            <a:pPr lvl="1"/>
            <a:r>
              <a:rPr lang="en-AU" sz="2200" dirty="0"/>
              <a:t>Did the strategies achieve this intended purpose?</a:t>
            </a:r>
          </a:p>
        </p:txBody>
      </p:sp>
      <p:sp>
        <p:nvSpPr>
          <p:cNvPr id="12" name="Content Placeholder 4">
            <a:extLst>
              <a:ext uri="{FF2B5EF4-FFF2-40B4-BE49-F238E27FC236}">
                <a16:creationId xmlns:a16="http://schemas.microsoft.com/office/drawing/2014/main" id="{AAC336DD-0646-45CB-92F2-234C03A837DE}"/>
              </a:ext>
            </a:extLst>
          </p:cNvPr>
          <p:cNvSpPr txBox="1">
            <a:spLocks/>
          </p:cNvSpPr>
          <p:nvPr/>
        </p:nvSpPr>
        <p:spPr>
          <a:xfrm>
            <a:off x="428849" y="2509783"/>
            <a:ext cx="5667151"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“E-</a:t>
            </a:r>
            <a:r>
              <a:rPr lang="en-AU" sz="1800" dirty="0" err="1">
                <a:solidFill>
                  <a:schemeClr val="accent4">
                    <a:lumMod val="75000"/>
                  </a:schemeClr>
                </a:solidFill>
              </a:rPr>
              <a:t>Valu</a:t>
            </a:r>
            <a:r>
              <a:rPr lang="en-AU" sz="1800" dirty="0">
                <a:solidFill>
                  <a:schemeClr val="accent4">
                    <a:lumMod val="75000"/>
                  </a:schemeClr>
                </a:solidFill>
              </a:rPr>
              <a:t>”: give Evidence for the VALUE of something</a:t>
            </a:r>
          </a:p>
        </p:txBody>
      </p:sp>
    </p:spTree>
    <p:extLst>
      <p:ext uri="{BB962C8B-B14F-4D97-AF65-F5344CB8AC3E}">
        <p14:creationId xmlns:p14="http://schemas.microsoft.com/office/powerpoint/2010/main" val="100650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2" y="442642"/>
            <a:ext cx="11334309" cy="1186228"/>
          </a:xfrm>
          <a:prstGeom prst="rect">
            <a:avLst/>
          </a:prstGeom>
          <a:noFill/>
          <a:effectLst/>
        </p:spPr>
        <p:txBody>
          <a:bodyPr vert="horz" lIns="91440" tIns="45720" rIns="91440" bIns="45720" rtlCol="0" anchor="ctr">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2800" dirty="0"/>
              <a:t>AE3	</a:t>
            </a:r>
            <a:r>
              <a:rPr lang="en-AU" sz="2800" b="1" dirty="0"/>
              <a:t>Evaluation</a:t>
            </a:r>
            <a:r>
              <a:rPr lang="en-AU" sz="2800" dirty="0"/>
              <a:t> of implemented strategies.</a:t>
            </a:r>
          </a:p>
        </p:txBody>
      </p:sp>
      <p:sp>
        <p:nvSpPr>
          <p:cNvPr id="10" name="Content Placeholder 6">
            <a:extLst>
              <a:ext uri="{FF2B5EF4-FFF2-40B4-BE49-F238E27FC236}">
                <a16:creationId xmlns:a16="http://schemas.microsoft.com/office/drawing/2014/main" id="{449EF606-FD04-49B3-8A84-FE562B2F4135}"/>
              </a:ext>
            </a:extLst>
          </p:cNvPr>
          <p:cNvSpPr>
            <a:spLocks noGrp="1"/>
          </p:cNvSpPr>
          <p:nvPr>
            <p:ph sz="quarter" idx="4"/>
          </p:nvPr>
        </p:nvSpPr>
        <p:spPr>
          <a:xfrm>
            <a:off x="748887" y="3180845"/>
            <a:ext cx="11014264" cy="3245400"/>
          </a:xfrm>
        </p:spPr>
        <p:txBody>
          <a:bodyPr>
            <a:normAutofit/>
          </a:bodyPr>
          <a:lstStyle/>
          <a:p>
            <a:r>
              <a:rPr lang="en-AU" sz="2200" dirty="0"/>
              <a:t>Strategies are implemented outside of the game/performance situation to impact the performance situation</a:t>
            </a:r>
          </a:p>
          <a:p>
            <a:endParaRPr lang="en-AU" sz="2200" dirty="0"/>
          </a:p>
          <a:p>
            <a:r>
              <a:rPr lang="en-AU" sz="2200" dirty="0"/>
              <a:t>Think broadly &amp; creatively, but </a:t>
            </a:r>
            <a:r>
              <a:rPr lang="en-AU" sz="2200" b="1" i="1" dirty="0"/>
              <a:t>strategically</a:t>
            </a:r>
            <a:r>
              <a:rPr lang="en-AU" sz="2200" dirty="0"/>
              <a:t> &amp; purposefully (link to AC3)</a:t>
            </a:r>
          </a:p>
          <a:p>
            <a:pPr lvl="1"/>
            <a:r>
              <a:rPr lang="en-AU" sz="2000" dirty="0"/>
              <a:t>ANY training, practice, coaching methodologies</a:t>
            </a:r>
          </a:p>
        </p:txBody>
      </p:sp>
      <p:sp>
        <p:nvSpPr>
          <p:cNvPr id="12" name="Content Placeholder 4">
            <a:extLst>
              <a:ext uri="{FF2B5EF4-FFF2-40B4-BE49-F238E27FC236}">
                <a16:creationId xmlns:a16="http://schemas.microsoft.com/office/drawing/2014/main" id="{AAC336DD-0646-45CB-92F2-234C03A837DE}"/>
              </a:ext>
            </a:extLst>
          </p:cNvPr>
          <p:cNvSpPr txBox="1">
            <a:spLocks/>
          </p:cNvSpPr>
          <p:nvPr/>
        </p:nvSpPr>
        <p:spPr>
          <a:xfrm>
            <a:off x="261258" y="2509782"/>
            <a:ext cx="11702142" cy="647075"/>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The means used to gain the improvement in the performance or participation.</a:t>
            </a:r>
          </a:p>
        </p:txBody>
      </p:sp>
      <p:sp>
        <p:nvSpPr>
          <p:cNvPr id="11" name="Text Placeholder 5">
            <a:extLst>
              <a:ext uri="{FF2B5EF4-FFF2-40B4-BE49-F238E27FC236}">
                <a16:creationId xmlns:a16="http://schemas.microsoft.com/office/drawing/2014/main" id="{0F64B40D-EF03-4B79-A2A7-C7BC34404DB1}"/>
              </a:ext>
            </a:extLst>
          </p:cNvPr>
          <p:cNvSpPr txBox="1">
            <a:spLocks/>
          </p:cNvSpPr>
          <p:nvPr/>
        </p:nvSpPr>
        <p:spPr>
          <a:xfrm>
            <a:off x="428842" y="1932422"/>
            <a:ext cx="11334302" cy="553373"/>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kern="1200">
                <a:solidFill>
                  <a:schemeClr val="tx1">
                    <a:lumMod val="75000"/>
                    <a:lumOff val="25000"/>
                  </a:schemeClr>
                </a:solidFill>
                <a:latin typeface="+mn-lt"/>
                <a:ea typeface="+mn-ea"/>
                <a:cs typeface="+mn-cs"/>
              </a:defRPr>
            </a:lvl1pPr>
            <a:lvl2pPr marL="4572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en-AU" sz="3200" b="1" dirty="0"/>
              <a:t>Evaluate IMPLEMENTED STRATEGIES</a:t>
            </a:r>
          </a:p>
        </p:txBody>
      </p:sp>
    </p:spTree>
    <p:extLst>
      <p:ext uri="{BB962C8B-B14F-4D97-AF65-F5344CB8AC3E}">
        <p14:creationId xmlns:p14="http://schemas.microsoft.com/office/powerpoint/2010/main" val="115378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344670"/>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example of AE3 - evaluation of strategies</a:t>
            </a:r>
          </a:p>
        </p:txBody>
      </p:sp>
      <p:sp>
        <p:nvSpPr>
          <p:cNvPr id="6" name="TextBox 5">
            <a:extLst>
              <a:ext uri="{FF2B5EF4-FFF2-40B4-BE49-F238E27FC236}">
                <a16:creationId xmlns:a16="http://schemas.microsoft.com/office/drawing/2014/main" id="{4E6B2150-144B-4F6B-9342-5EFED25B0FB9}"/>
              </a:ext>
            </a:extLst>
          </p:cNvPr>
          <p:cNvSpPr txBox="1"/>
          <p:nvPr/>
        </p:nvSpPr>
        <p:spPr>
          <a:xfrm>
            <a:off x="5096492" y="1161566"/>
            <a:ext cx="1999009" cy="369332"/>
          </a:xfrm>
          <a:prstGeom prst="rect">
            <a:avLst/>
          </a:prstGeom>
          <a:noFill/>
        </p:spPr>
        <p:txBody>
          <a:bodyPr wrap="none" rtlCol="0">
            <a:spAutoFit/>
          </a:bodyPr>
          <a:lstStyle/>
          <a:p>
            <a:pPr algn="ctr"/>
            <a:r>
              <a:rPr lang="en-AU" i="1" dirty="0"/>
              <a:t>(Example from AT2)</a:t>
            </a:r>
          </a:p>
        </p:txBody>
      </p:sp>
      <p:pic>
        <p:nvPicPr>
          <p:cNvPr id="2" name="Picture 1">
            <a:hlinkClick r:id="rId4"/>
            <a:extLst>
              <a:ext uri="{FF2B5EF4-FFF2-40B4-BE49-F238E27FC236}">
                <a16:creationId xmlns:a16="http://schemas.microsoft.com/office/drawing/2014/main" id="{3543E7C5-E135-452C-B1C3-E126D9AA8E51}"/>
              </a:ext>
            </a:extLst>
          </p:cNvPr>
          <p:cNvPicPr>
            <a:picLocks noChangeAspect="1"/>
          </p:cNvPicPr>
          <p:nvPr/>
        </p:nvPicPr>
        <p:blipFill>
          <a:blip r:embed="rId5"/>
          <a:stretch>
            <a:fillRect/>
          </a:stretch>
        </p:blipFill>
        <p:spPr>
          <a:xfrm>
            <a:off x="2419352" y="2062485"/>
            <a:ext cx="7353296" cy="4147815"/>
          </a:xfrm>
          <a:prstGeom prst="rect">
            <a:avLst/>
          </a:prstGeom>
          <a:ln>
            <a:solidFill>
              <a:schemeClr val="accent1"/>
            </a:solidFill>
          </a:ln>
        </p:spPr>
      </p:pic>
    </p:spTree>
    <p:extLst>
      <p:ext uri="{BB962C8B-B14F-4D97-AF65-F5344CB8AC3E}">
        <p14:creationId xmlns:p14="http://schemas.microsoft.com/office/powerpoint/2010/main" val="330354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CF542-289B-4C4D-8310-06C348AE2D6A}"/>
              </a:ext>
            </a:extLst>
          </p:cNvPr>
          <p:cNvSpPr>
            <a:spLocks noGrp="1"/>
          </p:cNvSpPr>
          <p:nvPr>
            <p:ph type="title"/>
          </p:nvPr>
        </p:nvSpPr>
        <p:spPr>
          <a:xfrm>
            <a:off x="1031631" y="224268"/>
            <a:ext cx="10978662" cy="1325563"/>
          </a:xfrm>
          <a:solidFill>
            <a:srgbClr val="92D050"/>
          </a:solidFill>
        </p:spPr>
        <p:txBody>
          <a:bodyPr/>
          <a:lstStyle/>
          <a:p>
            <a:r>
              <a:rPr lang="en-AU"/>
              <a:t>Session Outline</a:t>
            </a:r>
          </a:p>
        </p:txBody>
      </p:sp>
      <p:sp>
        <p:nvSpPr>
          <p:cNvPr id="3" name="Content Placeholder 2">
            <a:extLst>
              <a:ext uri="{FF2B5EF4-FFF2-40B4-BE49-F238E27FC236}">
                <a16:creationId xmlns:a16="http://schemas.microsoft.com/office/drawing/2014/main" id="{D38500FF-BE60-4D77-B603-12F552E640B5}"/>
              </a:ext>
            </a:extLst>
          </p:cNvPr>
          <p:cNvSpPr>
            <a:spLocks noGrp="1"/>
          </p:cNvSpPr>
          <p:nvPr>
            <p:ph idx="1"/>
          </p:nvPr>
        </p:nvSpPr>
        <p:spPr>
          <a:xfrm>
            <a:off x="1473200" y="1549831"/>
            <a:ext cx="10212522" cy="4879998"/>
          </a:xfrm>
        </p:spPr>
        <p:txBody>
          <a:bodyPr>
            <a:normAutofit/>
          </a:bodyPr>
          <a:lstStyle/>
          <a:p>
            <a:r>
              <a:rPr lang="en-AU" dirty="0"/>
              <a:t>Welcome</a:t>
            </a:r>
          </a:p>
          <a:p>
            <a:endParaRPr lang="en-AU" sz="1100" dirty="0"/>
          </a:p>
          <a:p>
            <a:r>
              <a:rPr lang="en-AU" dirty="0"/>
              <a:t>Part 1: What is Evaluation?</a:t>
            </a:r>
          </a:p>
          <a:p>
            <a:pPr lvl="1"/>
            <a:r>
              <a:rPr lang="en-AU" dirty="0"/>
              <a:t>Comparing evaluation, analysis and reflection. </a:t>
            </a:r>
          </a:p>
          <a:p>
            <a:pPr lvl="1"/>
            <a:r>
              <a:rPr lang="en-AU" dirty="0"/>
              <a:t>How do students demonstrate each of these?</a:t>
            </a:r>
          </a:p>
          <a:p>
            <a:pPr lvl="1"/>
            <a:endParaRPr lang="en-AU" sz="1100" dirty="0"/>
          </a:p>
          <a:p>
            <a:r>
              <a:rPr lang="en-AU" dirty="0"/>
              <a:t>Part 2: Evaluating Evaluation</a:t>
            </a:r>
          </a:p>
          <a:p>
            <a:pPr lvl="1"/>
            <a:r>
              <a:rPr lang="en-AU" dirty="0"/>
              <a:t>Applying the performance standards to the assessment of AE1, AE2 and AE3</a:t>
            </a:r>
          </a:p>
          <a:p>
            <a:pPr lvl="1"/>
            <a:endParaRPr lang="en-AU" sz="1100" dirty="0"/>
          </a:p>
          <a:p>
            <a:r>
              <a:rPr lang="en-AU" dirty="0"/>
              <a:t>Future Sessions Overview</a:t>
            </a:r>
          </a:p>
          <a:p>
            <a:r>
              <a:rPr lang="en-AU" dirty="0"/>
              <a:t>Word count PE illustrative example</a:t>
            </a:r>
          </a:p>
        </p:txBody>
      </p:sp>
    </p:spTree>
    <p:extLst>
      <p:ext uri="{BB962C8B-B14F-4D97-AF65-F5344CB8AC3E}">
        <p14:creationId xmlns:p14="http://schemas.microsoft.com/office/powerpoint/2010/main" val="113143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428843" y="1726842"/>
            <a:ext cx="8878443" cy="5033187"/>
          </a:xfrm>
        </p:spPr>
        <p:txBody>
          <a:bodyPr>
            <a:normAutofit fontScale="92500" lnSpcReduction="10000"/>
          </a:bodyPr>
          <a:lstStyle/>
          <a:p>
            <a:pPr marL="0" indent="0" algn="jus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first session was effective due to the simplification of the strategy, allowing me to only focus on the movements needed to balance on a skateboard.  Whilst session 1 allowed me to develop my balance on the board, the strategy implemented also included elements of ineffectiveness as the task wasn’t very representative of a street skating environment. Due to this unrepresentativeness, this constraint had a negative transfer of skill on my perception and action capabilities as the environment used was not the same of a street environment. Consequently, I was adapting my actions to what I perceived when moving from side to side on the bottle, which is not a surface I will be exposed to when skating on the street. </a:t>
            </a:r>
          </a:p>
          <a:p>
            <a:pPr marL="0" indent="0" algn="just">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However, session 1 still allowed for exploration and discovery in my movement execution of balancing on the skateboard as the scoring system implemented encouraged me to move from side to side on the board, hence increasing my chances of losing balance and experiencing moments of destabilisation. This allowed for variability in my movements as I was forced to find my own movement solutions in order to maintain balance and stay on the board in response to these moments of destabilisation. I was able to experience success by obtaining a high amount of points through all three progressions without falling off my board as shown table 1, hence improving my balance on the skateboard. The use of carpet allowed me to overcome my rate limiter of fear, thus affording me a greater opportunity to improve my balance because I was more likely to take risks and find more successful movement solutions to score.  </a:t>
            </a:r>
          </a:p>
        </p:txBody>
      </p:sp>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344670"/>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example of AE3 - evaluation of strategies</a:t>
            </a:r>
          </a:p>
        </p:txBody>
      </p:sp>
      <p:sp>
        <p:nvSpPr>
          <p:cNvPr id="6" name="TextBox 5">
            <a:extLst>
              <a:ext uri="{FF2B5EF4-FFF2-40B4-BE49-F238E27FC236}">
                <a16:creationId xmlns:a16="http://schemas.microsoft.com/office/drawing/2014/main" id="{4E6B2150-144B-4F6B-9342-5EFED25B0FB9}"/>
              </a:ext>
            </a:extLst>
          </p:cNvPr>
          <p:cNvSpPr txBox="1"/>
          <p:nvPr/>
        </p:nvSpPr>
        <p:spPr>
          <a:xfrm>
            <a:off x="5096492" y="1161566"/>
            <a:ext cx="1999009" cy="369332"/>
          </a:xfrm>
          <a:prstGeom prst="rect">
            <a:avLst/>
          </a:prstGeom>
          <a:noFill/>
        </p:spPr>
        <p:txBody>
          <a:bodyPr wrap="none" rtlCol="0">
            <a:spAutoFit/>
          </a:bodyPr>
          <a:lstStyle/>
          <a:p>
            <a:pPr algn="ctr"/>
            <a:r>
              <a:rPr lang="en-AU" i="1" dirty="0"/>
              <a:t>(Example from AT2)</a:t>
            </a:r>
          </a:p>
        </p:txBody>
      </p:sp>
      <p:sp>
        <p:nvSpPr>
          <p:cNvPr id="10" name="TextBox 9">
            <a:extLst>
              <a:ext uri="{FF2B5EF4-FFF2-40B4-BE49-F238E27FC236}">
                <a16:creationId xmlns:a16="http://schemas.microsoft.com/office/drawing/2014/main" id="{662FAA55-8168-41BF-A512-7FFD1C9F6A8D}"/>
              </a:ext>
            </a:extLst>
          </p:cNvPr>
          <p:cNvSpPr txBox="1"/>
          <p:nvPr/>
        </p:nvSpPr>
        <p:spPr>
          <a:xfrm>
            <a:off x="10877972" y="2155372"/>
            <a:ext cx="885179" cy="369332"/>
          </a:xfrm>
          <a:prstGeom prst="rect">
            <a:avLst/>
          </a:prstGeom>
          <a:noFill/>
        </p:spPr>
        <p:txBody>
          <a:bodyPr wrap="none" rtlCol="0">
            <a:spAutoFit/>
          </a:bodyPr>
          <a:lstStyle/>
          <a:p>
            <a:pPr algn="r"/>
            <a:r>
              <a:rPr lang="en-AU" dirty="0"/>
              <a:t>Criteria</a:t>
            </a:r>
          </a:p>
        </p:txBody>
      </p:sp>
      <p:sp>
        <p:nvSpPr>
          <p:cNvPr id="11" name="TextBox 10">
            <a:extLst>
              <a:ext uri="{FF2B5EF4-FFF2-40B4-BE49-F238E27FC236}">
                <a16:creationId xmlns:a16="http://schemas.microsoft.com/office/drawing/2014/main" id="{AA6BA157-6E93-4546-994F-B55186C57AA3}"/>
              </a:ext>
            </a:extLst>
          </p:cNvPr>
          <p:cNvSpPr txBox="1"/>
          <p:nvPr/>
        </p:nvSpPr>
        <p:spPr>
          <a:xfrm>
            <a:off x="10047489" y="3059668"/>
            <a:ext cx="1715662" cy="369332"/>
          </a:xfrm>
          <a:prstGeom prst="rect">
            <a:avLst/>
          </a:prstGeom>
          <a:noFill/>
        </p:spPr>
        <p:txBody>
          <a:bodyPr wrap="none" rtlCol="0">
            <a:spAutoFit/>
          </a:bodyPr>
          <a:lstStyle/>
          <a:p>
            <a:pPr algn="r"/>
            <a:r>
              <a:rPr lang="en-AU" dirty="0"/>
              <a:t>Value judgement</a:t>
            </a:r>
          </a:p>
        </p:txBody>
      </p:sp>
      <p:sp>
        <p:nvSpPr>
          <p:cNvPr id="12" name="TextBox 11">
            <a:extLst>
              <a:ext uri="{FF2B5EF4-FFF2-40B4-BE49-F238E27FC236}">
                <a16:creationId xmlns:a16="http://schemas.microsoft.com/office/drawing/2014/main" id="{B82A62A5-FBE9-4D05-BFAA-775777ECF787}"/>
              </a:ext>
            </a:extLst>
          </p:cNvPr>
          <p:cNvSpPr txBox="1"/>
          <p:nvPr/>
        </p:nvSpPr>
        <p:spPr>
          <a:xfrm>
            <a:off x="9781711" y="3963964"/>
            <a:ext cx="1981440" cy="369332"/>
          </a:xfrm>
          <a:prstGeom prst="rect">
            <a:avLst/>
          </a:prstGeom>
          <a:noFill/>
        </p:spPr>
        <p:txBody>
          <a:bodyPr wrap="none" rtlCol="0">
            <a:spAutoFit/>
          </a:bodyPr>
          <a:lstStyle/>
          <a:p>
            <a:pPr algn="r"/>
            <a:r>
              <a:rPr lang="en-AU" dirty="0"/>
              <a:t>Evidence to support</a:t>
            </a:r>
          </a:p>
        </p:txBody>
      </p:sp>
      <p:sp>
        <p:nvSpPr>
          <p:cNvPr id="13" name="Rectangle 12">
            <a:extLst>
              <a:ext uri="{FF2B5EF4-FFF2-40B4-BE49-F238E27FC236}">
                <a16:creationId xmlns:a16="http://schemas.microsoft.com/office/drawing/2014/main" id="{34E1AB6E-8113-4A45-9D31-DCCC12BFD210}"/>
              </a:ext>
            </a:extLst>
          </p:cNvPr>
          <p:cNvSpPr/>
          <p:nvPr/>
        </p:nvSpPr>
        <p:spPr>
          <a:xfrm>
            <a:off x="10877972" y="2187554"/>
            <a:ext cx="885179" cy="337150"/>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C0B20C80-BFDF-49B9-AC4A-0CE43947F94B}"/>
              </a:ext>
            </a:extLst>
          </p:cNvPr>
          <p:cNvSpPr/>
          <p:nvPr/>
        </p:nvSpPr>
        <p:spPr>
          <a:xfrm>
            <a:off x="9781711" y="3996146"/>
            <a:ext cx="1981440" cy="337150"/>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9964CA87-CEDB-4EA3-97AE-6F9D28CE406F}"/>
              </a:ext>
            </a:extLst>
          </p:cNvPr>
          <p:cNvSpPr/>
          <p:nvPr/>
        </p:nvSpPr>
        <p:spPr>
          <a:xfrm>
            <a:off x="10047489" y="3091850"/>
            <a:ext cx="1715662" cy="33715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BFC9334-1066-416C-BE4C-F05BE297596C}"/>
              </a:ext>
            </a:extLst>
          </p:cNvPr>
          <p:cNvSpPr/>
          <p:nvPr/>
        </p:nvSpPr>
        <p:spPr>
          <a:xfrm>
            <a:off x="2026883" y="1751682"/>
            <a:ext cx="1195288" cy="316604"/>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64DDB7CA-C328-4762-BDBB-DC02DA2EC36D}"/>
              </a:ext>
            </a:extLst>
          </p:cNvPr>
          <p:cNvSpPr/>
          <p:nvPr/>
        </p:nvSpPr>
        <p:spPr>
          <a:xfrm>
            <a:off x="4259458" y="1728526"/>
            <a:ext cx="1195288" cy="339760"/>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E49C73D9-749C-49CB-8FE4-5BFAB52E2910}"/>
              </a:ext>
            </a:extLst>
          </p:cNvPr>
          <p:cNvSpPr/>
          <p:nvPr/>
        </p:nvSpPr>
        <p:spPr>
          <a:xfrm>
            <a:off x="5238165" y="2275116"/>
            <a:ext cx="3775205" cy="339760"/>
          </a:xfrm>
          <a:prstGeom prst="rect">
            <a:avLst/>
          </a:prstGeom>
          <a:solidFill>
            <a:srgbClr val="CCCCFF">
              <a:alpha val="24706"/>
            </a:srgbClr>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4582490C-C614-4E5F-BC77-86F76C7F10C2}"/>
              </a:ext>
            </a:extLst>
          </p:cNvPr>
          <p:cNvSpPr/>
          <p:nvPr/>
        </p:nvSpPr>
        <p:spPr>
          <a:xfrm>
            <a:off x="1505736" y="2524704"/>
            <a:ext cx="2753722" cy="316604"/>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FEFDB8C6-8C29-472E-B792-0678986F3E57}"/>
              </a:ext>
            </a:extLst>
          </p:cNvPr>
          <p:cNvSpPr/>
          <p:nvPr/>
        </p:nvSpPr>
        <p:spPr>
          <a:xfrm>
            <a:off x="2336992" y="3906285"/>
            <a:ext cx="3987608" cy="336840"/>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9CB969A4-48D3-43DB-9E84-32F541B51C0C}"/>
              </a:ext>
            </a:extLst>
          </p:cNvPr>
          <p:cNvSpPr/>
          <p:nvPr/>
        </p:nvSpPr>
        <p:spPr>
          <a:xfrm>
            <a:off x="6977743" y="4506883"/>
            <a:ext cx="2329541" cy="283872"/>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F2079E61-02D1-4CD3-8EED-242D04AB0974}"/>
              </a:ext>
            </a:extLst>
          </p:cNvPr>
          <p:cNvSpPr/>
          <p:nvPr/>
        </p:nvSpPr>
        <p:spPr>
          <a:xfrm>
            <a:off x="428843" y="4770024"/>
            <a:ext cx="1438817" cy="283872"/>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B2C21262-46C9-4F5C-89FE-F3061003B7BE}"/>
              </a:ext>
            </a:extLst>
          </p:cNvPr>
          <p:cNvSpPr/>
          <p:nvPr/>
        </p:nvSpPr>
        <p:spPr>
          <a:xfrm>
            <a:off x="7260771" y="5269667"/>
            <a:ext cx="2046513" cy="283872"/>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394FE73F-5A6C-4C4C-B61F-E952237F6971}"/>
              </a:ext>
            </a:extLst>
          </p:cNvPr>
          <p:cNvSpPr/>
          <p:nvPr/>
        </p:nvSpPr>
        <p:spPr>
          <a:xfrm>
            <a:off x="5882010" y="5785109"/>
            <a:ext cx="2195190" cy="283872"/>
          </a:xfrm>
          <a:prstGeom prst="rect">
            <a:avLst/>
          </a:prstGeom>
          <a:solidFill>
            <a:srgbClr val="FFFF99">
              <a:alpha val="25098"/>
            </a:srgb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C6C722A-F7E8-49DD-AFFE-20E5A9ECC1F3}"/>
              </a:ext>
            </a:extLst>
          </p:cNvPr>
          <p:cNvSpPr/>
          <p:nvPr/>
        </p:nvSpPr>
        <p:spPr>
          <a:xfrm>
            <a:off x="2231450" y="3031747"/>
            <a:ext cx="5528917" cy="283872"/>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F87A708D-4F83-4468-B548-DD254773ADAA}"/>
              </a:ext>
            </a:extLst>
          </p:cNvPr>
          <p:cNvSpPr/>
          <p:nvPr/>
        </p:nvSpPr>
        <p:spPr>
          <a:xfrm>
            <a:off x="7787484" y="4243125"/>
            <a:ext cx="1416674" cy="263757"/>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D56585D7-AA3A-4962-8163-7C0AE98DD8DD}"/>
              </a:ext>
            </a:extLst>
          </p:cNvPr>
          <p:cNvSpPr/>
          <p:nvPr/>
        </p:nvSpPr>
        <p:spPr>
          <a:xfrm>
            <a:off x="587862" y="4485417"/>
            <a:ext cx="1749129" cy="283872"/>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C6187A33-2F2B-439C-8000-FFE71CE48989}"/>
              </a:ext>
            </a:extLst>
          </p:cNvPr>
          <p:cNvSpPr/>
          <p:nvPr/>
        </p:nvSpPr>
        <p:spPr>
          <a:xfrm>
            <a:off x="3462462" y="4750359"/>
            <a:ext cx="2775078" cy="283872"/>
          </a:xfrm>
          <a:prstGeom prst="rect">
            <a:avLst/>
          </a:prstGeom>
          <a:solidFill>
            <a:schemeClr val="accent5">
              <a:lumMod val="40000"/>
              <a:lumOff val="60000"/>
              <a:alpha val="25098"/>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3695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2"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4"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useBgFill="1">
        <p:nvSpPr>
          <p:cNvPr id="25" name="Rectangle 16">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cubes background">
            <a:extLst>
              <a:ext uri="{FF2B5EF4-FFF2-40B4-BE49-F238E27FC236}">
                <a16:creationId xmlns:a16="http://schemas.microsoft.com/office/drawing/2014/main" id="{76916977-BA7B-494F-B490-EDA10809038C}"/>
              </a:ext>
            </a:extLst>
          </p:cNvPr>
          <p:cNvPicPr>
            <a:picLocks noChangeAspect="1"/>
          </p:cNvPicPr>
          <p:nvPr/>
        </p:nvPicPr>
        <p:blipFill rotWithShape="1">
          <a:blip r:embed="rId3">
            <a:alphaModFix/>
          </a:blip>
          <a:srcRect t="10359"/>
          <a:stretch/>
        </p:blipFill>
        <p:spPr>
          <a:xfrm>
            <a:off x="20" y="10"/>
            <a:ext cx="12191980" cy="6857990"/>
          </a:xfrm>
          <a:prstGeom prst="rect">
            <a:avLst/>
          </a:prstGeom>
        </p:spPr>
      </p:pic>
      <p:sp>
        <p:nvSpPr>
          <p:cNvPr id="26" name="Rectangle 18">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486C4-DEF3-4255-942B-49AB82FB1687}"/>
              </a:ext>
            </a:extLst>
          </p:cNvPr>
          <p:cNvSpPr>
            <a:spLocks noGrp="1"/>
          </p:cNvSpPr>
          <p:nvPr>
            <p:ph type="title"/>
          </p:nvPr>
        </p:nvSpPr>
        <p:spPr>
          <a:xfrm>
            <a:off x="965201" y="1020431"/>
            <a:ext cx="10225530" cy="1475013"/>
          </a:xfrm>
        </p:spPr>
        <p:txBody>
          <a:bodyPr vert="horz" lIns="91440" tIns="45720" rIns="91440" bIns="45720" rtlCol="0" anchor="b">
            <a:normAutofit/>
          </a:bodyPr>
          <a:lstStyle/>
          <a:p>
            <a:r>
              <a:rPr lang="en-US" sz="4000">
                <a:solidFill>
                  <a:schemeClr val="bg1"/>
                </a:solidFill>
              </a:rPr>
              <a:t>What else did you notice?</a:t>
            </a:r>
          </a:p>
        </p:txBody>
      </p:sp>
      <p:sp>
        <p:nvSpPr>
          <p:cNvPr id="3" name="Text Placeholder 2">
            <a:extLst>
              <a:ext uri="{FF2B5EF4-FFF2-40B4-BE49-F238E27FC236}">
                <a16:creationId xmlns:a16="http://schemas.microsoft.com/office/drawing/2014/main" id="{FAAC0390-7F8E-43A2-8CC3-FE556D9D04B1}"/>
              </a:ext>
            </a:extLst>
          </p:cNvPr>
          <p:cNvSpPr>
            <a:spLocks noGrp="1"/>
          </p:cNvSpPr>
          <p:nvPr>
            <p:ph type="body" idx="1"/>
          </p:nvPr>
        </p:nvSpPr>
        <p:spPr>
          <a:xfrm>
            <a:off x="965200" y="2495445"/>
            <a:ext cx="10225530" cy="590321"/>
          </a:xfrm>
        </p:spPr>
        <p:txBody>
          <a:bodyPr vert="horz" lIns="91440" tIns="45720" rIns="91440" bIns="45720" rtlCol="0" anchor="t">
            <a:normAutofit/>
          </a:bodyPr>
          <a:lstStyle/>
          <a:p>
            <a:endParaRPr lang="en-US" sz="1600">
              <a:solidFill>
                <a:schemeClr val="bg1"/>
              </a:solidFill>
            </a:endParaRPr>
          </a:p>
        </p:txBody>
      </p:sp>
    </p:spTree>
    <p:extLst>
      <p:ext uri="{BB962C8B-B14F-4D97-AF65-F5344CB8AC3E}">
        <p14:creationId xmlns:p14="http://schemas.microsoft.com/office/powerpoint/2010/main" val="172838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A80927-6F26-43C4-A74F-6C907890661F}"/>
              </a:ext>
            </a:extLst>
          </p:cNvPr>
          <p:cNvPicPr>
            <a:picLocks noChangeAspect="1"/>
          </p:cNvPicPr>
          <p:nvPr/>
        </p:nvPicPr>
        <p:blipFill>
          <a:blip r:embed="rId3"/>
          <a:stretch>
            <a:fillRect/>
          </a:stretch>
        </p:blipFill>
        <p:spPr>
          <a:xfrm>
            <a:off x="0" y="0"/>
            <a:ext cx="6096528" cy="3429297"/>
          </a:xfrm>
          <a:prstGeom prst="rect">
            <a:avLst/>
          </a:prstGeom>
        </p:spPr>
      </p:pic>
      <p:pic>
        <p:nvPicPr>
          <p:cNvPr id="3" name="Picture 2">
            <a:extLst>
              <a:ext uri="{FF2B5EF4-FFF2-40B4-BE49-F238E27FC236}">
                <a16:creationId xmlns:a16="http://schemas.microsoft.com/office/drawing/2014/main" id="{7011BB14-FC1E-476E-A6E8-BC6B640BBA3F}"/>
              </a:ext>
            </a:extLst>
          </p:cNvPr>
          <p:cNvPicPr>
            <a:picLocks noChangeAspect="1"/>
          </p:cNvPicPr>
          <p:nvPr/>
        </p:nvPicPr>
        <p:blipFill>
          <a:blip r:embed="rId4"/>
          <a:stretch>
            <a:fillRect/>
          </a:stretch>
        </p:blipFill>
        <p:spPr>
          <a:xfrm>
            <a:off x="-528" y="3271009"/>
            <a:ext cx="6096528" cy="3429297"/>
          </a:xfrm>
          <a:prstGeom prst="rect">
            <a:avLst/>
          </a:prstGeom>
        </p:spPr>
      </p:pic>
      <p:sp>
        <p:nvSpPr>
          <p:cNvPr id="4" name="TextBox 3">
            <a:extLst>
              <a:ext uri="{FF2B5EF4-FFF2-40B4-BE49-F238E27FC236}">
                <a16:creationId xmlns:a16="http://schemas.microsoft.com/office/drawing/2014/main" id="{D7BC740D-4B7B-4FF7-9E00-E27059C1E696}"/>
              </a:ext>
            </a:extLst>
          </p:cNvPr>
          <p:cNvSpPr txBox="1"/>
          <p:nvPr/>
        </p:nvSpPr>
        <p:spPr>
          <a:xfrm>
            <a:off x="5943600" y="157694"/>
            <a:ext cx="6248400" cy="6126805"/>
          </a:xfrm>
          <a:prstGeom prst="rect">
            <a:avLst/>
          </a:prstGeom>
          <a:solidFill>
            <a:schemeClr val="bg1"/>
          </a:solidFill>
        </p:spPr>
        <p:txBody>
          <a:bodyPr wrap="square" rtlCol="0">
            <a:spAutoFit/>
          </a:bodyPr>
          <a:lstStyle/>
          <a:p>
            <a:pPr>
              <a:lnSpc>
                <a:spcPct val="150000"/>
              </a:lnSpc>
            </a:pPr>
            <a:r>
              <a:rPr lang="en-AU" sz="2400" dirty="0"/>
              <a:t>Each of the ‘criteria’ used by the student is also evidence of AC1 and AC4. </a:t>
            </a:r>
            <a:r>
              <a:rPr lang="en-AU" sz="2400" i="1" dirty="0"/>
              <a:t>The application of knowledge &amp; understanding facilitates evaluation. </a:t>
            </a:r>
          </a:p>
          <a:p>
            <a:pPr>
              <a:lnSpc>
                <a:spcPct val="150000"/>
              </a:lnSpc>
            </a:pPr>
            <a:endParaRPr lang="en-AU" sz="2400" dirty="0"/>
          </a:p>
          <a:p>
            <a:pPr>
              <a:lnSpc>
                <a:spcPct val="150000"/>
              </a:lnSpc>
            </a:pPr>
            <a:r>
              <a:rPr lang="en-AU" sz="2400" dirty="0"/>
              <a:t>Skill Acquisition (Ecological Dynamics) Principles:</a:t>
            </a:r>
          </a:p>
          <a:p>
            <a:pPr marL="285750" indent="-285750">
              <a:lnSpc>
                <a:spcPct val="150000"/>
              </a:lnSpc>
              <a:buFont typeface="Arial" panose="020B0604020202020204" pitchFamily="34" charset="0"/>
              <a:buChar char="•"/>
            </a:pPr>
            <a:r>
              <a:rPr lang="en-AU" sz="2400" dirty="0"/>
              <a:t>Practice Environments should be </a:t>
            </a:r>
            <a:r>
              <a:rPr lang="en-AU" sz="2400" i="1" dirty="0"/>
              <a:t>representative</a:t>
            </a:r>
            <a:r>
              <a:rPr lang="en-AU" sz="2400" dirty="0"/>
              <a:t>, </a:t>
            </a:r>
            <a:r>
              <a:rPr lang="en-AU" sz="2400" i="1" dirty="0"/>
              <a:t>variable</a:t>
            </a:r>
            <a:r>
              <a:rPr lang="en-AU" sz="2400" dirty="0"/>
              <a:t> and </a:t>
            </a:r>
            <a:r>
              <a:rPr lang="en-AU" sz="2400" i="1" dirty="0"/>
              <a:t>simplified</a:t>
            </a:r>
          </a:p>
          <a:p>
            <a:pPr marL="285750" indent="-285750">
              <a:lnSpc>
                <a:spcPct val="150000"/>
              </a:lnSpc>
              <a:buFont typeface="Arial" panose="020B0604020202020204" pitchFamily="34" charset="0"/>
              <a:buChar char="•"/>
            </a:pPr>
            <a:r>
              <a:rPr lang="en-AU" sz="2400" dirty="0"/>
              <a:t>Learners should experience opportunities for </a:t>
            </a:r>
            <a:r>
              <a:rPr lang="en-AU" sz="2400" i="1" dirty="0"/>
              <a:t>movement exploration </a:t>
            </a:r>
            <a:r>
              <a:rPr lang="en-AU" sz="2400" dirty="0"/>
              <a:t>and therefore </a:t>
            </a:r>
            <a:r>
              <a:rPr lang="en-AU" sz="2400" i="1" dirty="0"/>
              <a:t>destabilisation</a:t>
            </a:r>
          </a:p>
          <a:p>
            <a:pPr marL="285750" indent="-285750">
              <a:lnSpc>
                <a:spcPct val="150000"/>
              </a:lnSpc>
              <a:buFont typeface="Arial" panose="020B0604020202020204" pitchFamily="34" charset="0"/>
              <a:buChar char="•"/>
            </a:pPr>
            <a:r>
              <a:rPr lang="en-AU" sz="2400" i="1" dirty="0"/>
              <a:t>Constraints</a:t>
            </a:r>
            <a:r>
              <a:rPr lang="en-AU" sz="2400" dirty="0"/>
              <a:t> should </a:t>
            </a:r>
            <a:r>
              <a:rPr lang="en-AU" sz="2400" i="1" dirty="0"/>
              <a:t>emphasise affordances</a:t>
            </a:r>
          </a:p>
        </p:txBody>
      </p:sp>
    </p:spTree>
    <p:extLst>
      <p:ext uri="{BB962C8B-B14F-4D97-AF65-F5344CB8AC3E}">
        <p14:creationId xmlns:p14="http://schemas.microsoft.com/office/powerpoint/2010/main" val="16408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2" y="442642"/>
            <a:ext cx="11334309" cy="1186228"/>
          </a:xfrm>
          <a:prstGeom prst="rect">
            <a:avLst/>
          </a:prstGeom>
          <a:noFill/>
          <a:effectLst/>
        </p:spPr>
        <p:txBody>
          <a:bodyPr vert="horz" lIns="91440" tIns="45720" rIns="91440" bIns="45720" rtlCol="0" anchor="ctr">
            <a:no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2800" dirty="0"/>
              <a:t>COMPARING AE2 &amp; AE3</a:t>
            </a:r>
          </a:p>
        </p:txBody>
      </p:sp>
      <p:sp>
        <p:nvSpPr>
          <p:cNvPr id="17" name="Subtitle 2">
            <a:extLst>
              <a:ext uri="{FF2B5EF4-FFF2-40B4-BE49-F238E27FC236}">
                <a16:creationId xmlns:a16="http://schemas.microsoft.com/office/drawing/2014/main" id="{EA661DC3-BAD9-4CCC-AB9C-4A34019CB0C1}"/>
              </a:ext>
            </a:extLst>
          </p:cNvPr>
          <p:cNvSpPr>
            <a:spLocks noGrp="1"/>
          </p:cNvSpPr>
          <p:nvPr>
            <p:ph type="body" idx="1"/>
          </p:nvPr>
        </p:nvSpPr>
        <p:spPr>
          <a:xfrm>
            <a:off x="428841" y="1628870"/>
            <a:ext cx="11334309" cy="1403088"/>
          </a:xfrm>
        </p:spPr>
        <p:txBody>
          <a:bodyPr>
            <a:normAutofit/>
          </a:bodyPr>
          <a:lstStyle/>
          <a:p>
            <a:pPr algn="ctr">
              <a:lnSpc>
                <a:spcPct val="100000"/>
              </a:lnSpc>
            </a:pPr>
            <a:r>
              <a:rPr lang="en-AU" sz="2400" b="1" dirty="0"/>
              <a:t>Both require EVALUATION</a:t>
            </a:r>
          </a:p>
          <a:p>
            <a:pPr algn="ctr">
              <a:lnSpc>
                <a:spcPct val="100000"/>
              </a:lnSpc>
            </a:pPr>
            <a:r>
              <a:rPr lang="en-AU" sz="2400" b="1" dirty="0"/>
              <a:t>Both require supporting EVIDENCE</a:t>
            </a:r>
          </a:p>
        </p:txBody>
      </p:sp>
      <p:sp>
        <p:nvSpPr>
          <p:cNvPr id="26" name="Content Placeholder 25">
            <a:extLst>
              <a:ext uri="{FF2B5EF4-FFF2-40B4-BE49-F238E27FC236}">
                <a16:creationId xmlns:a16="http://schemas.microsoft.com/office/drawing/2014/main" id="{6153C702-CB1D-4E0A-95D1-36CABC1488F1}"/>
              </a:ext>
            </a:extLst>
          </p:cNvPr>
          <p:cNvSpPr>
            <a:spLocks noGrp="1"/>
          </p:cNvSpPr>
          <p:nvPr>
            <p:ph sz="half" idx="2"/>
          </p:nvPr>
        </p:nvSpPr>
        <p:spPr>
          <a:xfrm>
            <a:off x="428841" y="3923001"/>
            <a:ext cx="5358008" cy="2934999"/>
          </a:xfrm>
        </p:spPr>
        <p:txBody>
          <a:bodyPr/>
          <a:lstStyle/>
          <a:p>
            <a:r>
              <a:rPr lang="en-AU" dirty="0"/>
              <a:t>Also requires reflection – being able to identify if there was improvement and what impact this had</a:t>
            </a:r>
          </a:p>
          <a:p>
            <a:r>
              <a:rPr lang="en-AU" dirty="0"/>
              <a:t>May include evaluation of tactics or strategies IN GAME situations as these are evidence of SKILFULNESS (Performance)</a:t>
            </a:r>
          </a:p>
          <a:p>
            <a:endParaRPr lang="en-AU" dirty="0"/>
          </a:p>
        </p:txBody>
      </p:sp>
      <p:sp>
        <p:nvSpPr>
          <p:cNvPr id="27" name="Content Placeholder 25">
            <a:extLst>
              <a:ext uri="{FF2B5EF4-FFF2-40B4-BE49-F238E27FC236}">
                <a16:creationId xmlns:a16="http://schemas.microsoft.com/office/drawing/2014/main" id="{605A3DE0-9C1C-48D7-B27C-242F2173FB16}"/>
              </a:ext>
            </a:extLst>
          </p:cNvPr>
          <p:cNvSpPr txBox="1">
            <a:spLocks/>
          </p:cNvSpPr>
          <p:nvPr/>
        </p:nvSpPr>
        <p:spPr>
          <a:xfrm>
            <a:off x="6568387" y="3923001"/>
            <a:ext cx="5194766" cy="2934999"/>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AU" dirty="0"/>
              <a:t>Does NOT require reflection – therefore whether a student enjoyed a session or faced difficulties or found it challenging is not evidence of AE3</a:t>
            </a:r>
          </a:p>
          <a:p>
            <a:r>
              <a:rPr lang="en-AU" dirty="0"/>
              <a:t>Evaluation of strategies implemented OUTSIDE of the game/performance situation (but may still be on ‘game day’)</a:t>
            </a:r>
          </a:p>
        </p:txBody>
      </p:sp>
      <p:sp>
        <p:nvSpPr>
          <p:cNvPr id="28" name="Text Placeholder 5">
            <a:extLst>
              <a:ext uri="{FF2B5EF4-FFF2-40B4-BE49-F238E27FC236}">
                <a16:creationId xmlns:a16="http://schemas.microsoft.com/office/drawing/2014/main" id="{1F77765A-49D2-4EDE-B405-E987F5321949}"/>
              </a:ext>
            </a:extLst>
          </p:cNvPr>
          <p:cNvSpPr>
            <a:spLocks noGrp="1"/>
          </p:cNvSpPr>
          <p:nvPr>
            <p:ph type="body" sz="quarter" idx="3"/>
          </p:nvPr>
        </p:nvSpPr>
        <p:spPr>
          <a:xfrm>
            <a:off x="428847" y="3395453"/>
            <a:ext cx="5667151" cy="553373"/>
          </a:xfrm>
        </p:spPr>
        <p:txBody>
          <a:bodyPr/>
          <a:lstStyle/>
          <a:p>
            <a:pPr algn="ctr"/>
            <a:r>
              <a:rPr lang="en-AU" sz="3200" b="1" dirty="0"/>
              <a:t>AE2</a:t>
            </a:r>
          </a:p>
        </p:txBody>
      </p:sp>
      <p:sp>
        <p:nvSpPr>
          <p:cNvPr id="29" name="Text Placeholder 5">
            <a:extLst>
              <a:ext uri="{FF2B5EF4-FFF2-40B4-BE49-F238E27FC236}">
                <a16:creationId xmlns:a16="http://schemas.microsoft.com/office/drawing/2014/main" id="{AAAC5304-660F-4C0A-BAF7-FFF2460B435D}"/>
              </a:ext>
            </a:extLst>
          </p:cNvPr>
          <p:cNvSpPr txBox="1">
            <a:spLocks/>
          </p:cNvSpPr>
          <p:nvPr/>
        </p:nvSpPr>
        <p:spPr>
          <a:xfrm>
            <a:off x="6096002" y="3395453"/>
            <a:ext cx="5667151" cy="553373"/>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kern="1200">
                <a:solidFill>
                  <a:schemeClr val="tx1">
                    <a:lumMod val="75000"/>
                    <a:lumOff val="25000"/>
                  </a:schemeClr>
                </a:solidFill>
                <a:latin typeface="+mn-lt"/>
                <a:ea typeface="+mn-ea"/>
                <a:cs typeface="+mn-cs"/>
              </a:defRPr>
            </a:lvl1pPr>
            <a:lvl2pPr marL="4572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pPr algn="ctr"/>
            <a:r>
              <a:rPr lang="en-AU" sz="3200" b="1" dirty="0"/>
              <a:t>AE3</a:t>
            </a:r>
          </a:p>
        </p:txBody>
      </p:sp>
      <p:cxnSp>
        <p:nvCxnSpPr>
          <p:cNvPr id="31" name="Straight Connector 30">
            <a:extLst>
              <a:ext uri="{FF2B5EF4-FFF2-40B4-BE49-F238E27FC236}">
                <a16:creationId xmlns:a16="http://schemas.microsoft.com/office/drawing/2014/main" id="{B8E59F20-43F6-4998-A2C9-3C35444ED5CB}"/>
              </a:ext>
            </a:extLst>
          </p:cNvPr>
          <p:cNvCxnSpPr>
            <a:cxnSpLocks/>
            <a:stCxn id="29" idx="1"/>
          </p:cNvCxnSpPr>
          <p:nvPr/>
        </p:nvCxnSpPr>
        <p:spPr>
          <a:xfrm>
            <a:off x="6096002" y="3672140"/>
            <a:ext cx="0" cy="2536861"/>
          </a:xfrm>
          <a:prstGeom prst="line">
            <a:avLst/>
          </a:prstGeom>
          <a:ln w="38100">
            <a:solidFill>
              <a:srgbClr val="E2AE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48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10359"/>
          <a:stretch/>
        </p:blipFill>
        <p:spPr>
          <a:xfrm>
            <a:off x="20" y="10"/>
            <a:ext cx="12191980" cy="6857990"/>
          </a:xfrm>
          <a:prstGeom prst="rect">
            <a:avLst/>
          </a:prstGeom>
        </p:spPr>
      </p:pic>
      <p:sp>
        <p:nvSpPr>
          <p:cNvPr id="6" name="Subtitle 5">
            <a:extLst>
              <a:ext uri="{FF2B5EF4-FFF2-40B4-BE49-F238E27FC236}">
                <a16:creationId xmlns:a16="http://schemas.microsoft.com/office/drawing/2014/main" id="{3166CB9E-8506-475C-9A79-CECFFB3ED3BE}"/>
              </a:ext>
            </a:extLst>
          </p:cNvPr>
          <p:cNvSpPr>
            <a:spLocks noGrp="1"/>
          </p:cNvSpPr>
          <p:nvPr>
            <p:ph type="subTitle" idx="1"/>
          </p:nvPr>
        </p:nvSpPr>
        <p:spPr/>
        <p:txBody>
          <a:bodyPr>
            <a:normAutofit/>
          </a:bodyPr>
          <a:lstStyle/>
          <a:p>
            <a:r>
              <a:rPr lang="en-AU" sz="2000" b="1" dirty="0">
                <a:solidFill>
                  <a:schemeClr val="accent3">
                    <a:lumMod val="75000"/>
                  </a:schemeClr>
                </a:solidFill>
              </a:rPr>
              <a:t>Applying the performance standards to THE ASSESSMENT OF AE1, AE2 AND AE3</a:t>
            </a:r>
          </a:p>
        </p:txBody>
      </p:sp>
      <p:sp>
        <p:nvSpPr>
          <p:cNvPr id="8" name="Title 7">
            <a:extLst>
              <a:ext uri="{FF2B5EF4-FFF2-40B4-BE49-F238E27FC236}">
                <a16:creationId xmlns:a16="http://schemas.microsoft.com/office/drawing/2014/main" id="{4FDDD362-E9D3-4D1D-A8E0-BFC4EE627382}"/>
              </a:ext>
            </a:extLst>
          </p:cNvPr>
          <p:cNvSpPr>
            <a:spLocks noGrp="1"/>
          </p:cNvSpPr>
          <p:nvPr>
            <p:ph type="ctrTitle"/>
          </p:nvPr>
        </p:nvSpPr>
        <p:spPr/>
        <p:txBody>
          <a:bodyPr/>
          <a:lstStyle/>
          <a:p>
            <a:r>
              <a:rPr lang="en-AU" dirty="0"/>
              <a:t>Part 2: evaluating evaluation</a:t>
            </a:r>
          </a:p>
        </p:txBody>
      </p:sp>
    </p:spTree>
    <p:extLst>
      <p:ext uri="{BB962C8B-B14F-4D97-AF65-F5344CB8AC3E}">
        <p14:creationId xmlns:p14="http://schemas.microsoft.com/office/powerpoint/2010/main" val="985690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1" name="Rectangle 10">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3" name="Rectangle 12">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5" name="Rectangle 1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graphicFrame>
        <p:nvGraphicFramePr>
          <p:cNvPr id="2" name="Table 1">
            <a:extLst>
              <a:ext uri="{FF2B5EF4-FFF2-40B4-BE49-F238E27FC236}">
                <a16:creationId xmlns:a16="http://schemas.microsoft.com/office/drawing/2014/main" id="{0373625F-D2DC-3A13-480C-52261F358B5D}"/>
              </a:ext>
            </a:extLst>
          </p:cNvPr>
          <p:cNvGraphicFramePr>
            <a:graphicFrameLocks noGrp="1"/>
          </p:cNvGraphicFramePr>
          <p:nvPr>
            <p:extLst>
              <p:ext uri="{D42A27DB-BD31-4B8C-83A1-F6EECF244321}">
                <p14:modId xmlns:p14="http://schemas.microsoft.com/office/powerpoint/2010/main" val="516805772"/>
              </p:ext>
            </p:extLst>
          </p:nvPr>
        </p:nvGraphicFramePr>
        <p:xfrm>
          <a:off x="446532" y="796394"/>
          <a:ext cx="11292147" cy="5767960"/>
        </p:xfrm>
        <a:graphic>
          <a:graphicData uri="http://schemas.openxmlformats.org/drawingml/2006/table">
            <a:tbl>
              <a:tblPr firstRow="1" firstCol="1" bandRow="1">
                <a:tableStyleId>{5C22544A-7EE6-4342-B048-85BDC9FD1C3A}</a:tableStyleId>
              </a:tblPr>
              <a:tblGrid>
                <a:gridCol w="1878657">
                  <a:extLst>
                    <a:ext uri="{9D8B030D-6E8A-4147-A177-3AD203B41FA5}">
                      <a16:colId xmlns:a16="http://schemas.microsoft.com/office/drawing/2014/main" val="1959959244"/>
                    </a:ext>
                  </a:extLst>
                </a:gridCol>
                <a:gridCol w="1679242">
                  <a:extLst>
                    <a:ext uri="{9D8B030D-6E8A-4147-A177-3AD203B41FA5}">
                      <a16:colId xmlns:a16="http://schemas.microsoft.com/office/drawing/2014/main" val="4137017"/>
                    </a:ext>
                  </a:extLst>
                </a:gridCol>
                <a:gridCol w="2077773">
                  <a:extLst>
                    <a:ext uri="{9D8B030D-6E8A-4147-A177-3AD203B41FA5}">
                      <a16:colId xmlns:a16="http://schemas.microsoft.com/office/drawing/2014/main" val="2495181334"/>
                    </a:ext>
                  </a:extLst>
                </a:gridCol>
                <a:gridCol w="1924578">
                  <a:extLst>
                    <a:ext uri="{9D8B030D-6E8A-4147-A177-3AD203B41FA5}">
                      <a16:colId xmlns:a16="http://schemas.microsoft.com/office/drawing/2014/main" val="2163096394"/>
                    </a:ext>
                  </a:extLst>
                </a:gridCol>
                <a:gridCol w="1824340">
                  <a:extLst>
                    <a:ext uri="{9D8B030D-6E8A-4147-A177-3AD203B41FA5}">
                      <a16:colId xmlns:a16="http://schemas.microsoft.com/office/drawing/2014/main" val="1679693021"/>
                    </a:ext>
                  </a:extLst>
                </a:gridCol>
                <a:gridCol w="1907557">
                  <a:extLst>
                    <a:ext uri="{9D8B030D-6E8A-4147-A177-3AD203B41FA5}">
                      <a16:colId xmlns:a16="http://schemas.microsoft.com/office/drawing/2014/main" val="3476824549"/>
                    </a:ext>
                  </a:extLst>
                </a:gridCol>
              </a:tblGrid>
              <a:tr h="1686503">
                <a:tc>
                  <a:txBody>
                    <a:bodyPr/>
                    <a:lstStyle/>
                    <a:p>
                      <a:pPr algn="ctr">
                        <a:lnSpc>
                          <a:spcPct val="107000"/>
                        </a:lnSpc>
                        <a:spcAft>
                          <a:spcPts val="800"/>
                        </a:spcAft>
                      </a:pPr>
                      <a:r>
                        <a:rPr lang="en-AU" sz="1800" dirty="0">
                          <a:effectLst/>
                        </a:rPr>
                        <a:t> </a:t>
                      </a:r>
                      <a:endParaRPr lang="en-AU" sz="2400" dirty="0">
                        <a:effectLst/>
                      </a:endParaRPr>
                    </a:p>
                    <a:p>
                      <a:pPr algn="ctr">
                        <a:lnSpc>
                          <a:spcPct val="107000"/>
                        </a:lnSpc>
                        <a:spcAft>
                          <a:spcPts val="800"/>
                        </a:spcAft>
                      </a:pPr>
                      <a:r>
                        <a:rPr lang="en-AU" sz="1800" dirty="0">
                          <a:effectLst/>
                        </a:rPr>
                        <a:t>AE1 - </a:t>
                      </a:r>
                      <a:r>
                        <a:rPr lang="en-AU" sz="2000" dirty="0">
                          <a:effectLst/>
                        </a:rPr>
                        <a:t> </a:t>
                      </a:r>
                      <a:r>
                        <a:rPr lang="en-AU" sz="1800" dirty="0">
                          <a:effectLst/>
                        </a:rPr>
                        <a:t>Analysis and evaluation of evidence relating to physical activity.</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1704" marR="81704" marT="0" marB="0"/>
                </a:tc>
                <a:tc>
                  <a:txBody>
                    <a:bodyPr/>
                    <a:lstStyle/>
                    <a:p>
                      <a:pPr algn="ctr">
                        <a:spcBef>
                          <a:spcPts val="600"/>
                        </a:spcBef>
                      </a:pPr>
                      <a:r>
                        <a:rPr lang="en-AU" sz="1800" b="1" dirty="0">
                          <a:solidFill>
                            <a:schemeClr val="tx1"/>
                          </a:solidFill>
                          <a:effectLst/>
                        </a:rPr>
                        <a:t>Critical analysis </a:t>
                      </a:r>
                      <a:r>
                        <a:rPr lang="en-AU" sz="1800" b="0" dirty="0">
                          <a:solidFill>
                            <a:schemeClr val="tx1"/>
                          </a:solidFill>
                          <a:effectLst/>
                        </a:rPr>
                        <a:t>and perceptive evaluation of evidence relating to physical activity.</a:t>
                      </a:r>
                      <a:endParaRPr lang="en-AU" sz="1800" b="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solidFill>
                            <a:schemeClr val="tx1"/>
                          </a:solidFill>
                          <a:effectLst/>
                        </a:rPr>
                        <a:t>Thoughtful analysis </a:t>
                      </a:r>
                      <a:r>
                        <a:rPr lang="en-AU" sz="1800" b="0" dirty="0">
                          <a:solidFill>
                            <a:schemeClr val="tx1"/>
                          </a:solidFill>
                          <a:effectLst/>
                        </a:rPr>
                        <a:t>and evaluation of evidence relating to physical activity.</a:t>
                      </a:r>
                      <a:endParaRPr lang="en-AU" sz="1800" b="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a:solidFill>
                            <a:schemeClr val="tx1"/>
                          </a:solidFill>
                          <a:effectLst/>
                        </a:rPr>
                        <a:t>Competent analysis</a:t>
                      </a:r>
                      <a:r>
                        <a:rPr lang="en-AU" sz="1800" b="0">
                          <a:solidFill>
                            <a:schemeClr val="tx1"/>
                          </a:solidFill>
                          <a:effectLst/>
                        </a:rPr>
                        <a:t>, with some evaluation, of evidence relating to physical activity.</a:t>
                      </a:r>
                      <a:endParaRPr lang="en-AU" sz="1800" b="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solidFill>
                            <a:schemeClr val="tx1"/>
                          </a:solidFill>
                          <a:effectLst/>
                        </a:rPr>
                        <a:t>Basic analysis </a:t>
                      </a:r>
                      <a:r>
                        <a:rPr lang="en-AU" sz="1800" b="0" dirty="0">
                          <a:solidFill>
                            <a:schemeClr val="tx1"/>
                          </a:solidFill>
                          <a:effectLst/>
                        </a:rPr>
                        <a:t>and description of evidence relating to physical activity.</a:t>
                      </a:r>
                      <a:endParaRPr lang="en-AU" sz="1800" b="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solidFill>
                            <a:schemeClr val="tx1"/>
                          </a:solidFill>
                          <a:effectLst/>
                        </a:rPr>
                        <a:t>Attempted</a:t>
                      </a:r>
                      <a:r>
                        <a:rPr lang="en-AU" sz="1800" b="0" dirty="0">
                          <a:solidFill>
                            <a:schemeClr val="tx1"/>
                          </a:solidFill>
                          <a:effectLst/>
                        </a:rPr>
                        <a:t> </a:t>
                      </a:r>
                      <a:r>
                        <a:rPr lang="en-AU" sz="1800" b="1" dirty="0">
                          <a:solidFill>
                            <a:schemeClr val="tx1"/>
                          </a:solidFill>
                          <a:effectLst/>
                        </a:rPr>
                        <a:t>description</a:t>
                      </a:r>
                      <a:r>
                        <a:rPr lang="en-AU" sz="1800" b="0" dirty="0">
                          <a:solidFill>
                            <a:schemeClr val="tx1"/>
                          </a:solidFill>
                          <a:effectLst/>
                        </a:rPr>
                        <a:t> of evidence relating to physical activity.</a:t>
                      </a:r>
                    </a:p>
                    <a:p>
                      <a:pPr algn="ctr">
                        <a:spcBef>
                          <a:spcPts val="600"/>
                        </a:spcBef>
                      </a:pPr>
                      <a:r>
                        <a:rPr lang="en-AU" sz="1600" b="0" dirty="0">
                          <a:solidFill>
                            <a:schemeClr val="tx1"/>
                          </a:solidFill>
                          <a:effectLst/>
                        </a:rPr>
                        <a:t> </a:t>
                      </a:r>
                      <a:endParaRPr lang="en-AU" sz="1800" b="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extLst>
                  <a:ext uri="{0D108BD9-81ED-4DB2-BD59-A6C34878D82A}">
                    <a16:rowId xmlns:a16="http://schemas.microsoft.com/office/drawing/2014/main" val="3128648733"/>
                  </a:ext>
                </a:extLst>
              </a:tr>
              <a:tr h="1939028">
                <a:tc>
                  <a:txBody>
                    <a:bodyPr/>
                    <a:lstStyle/>
                    <a:p>
                      <a:pPr algn="ctr">
                        <a:lnSpc>
                          <a:spcPct val="107000"/>
                        </a:lnSpc>
                        <a:spcAft>
                          <a:spcPts val="800"/>
                        </a:spcAft>
                      </a:pPr>
                      <a:r>
                        <a:rPr lang="en-AU" sz="1800" dirty="0">
                          <a:effectLst/>
                        </a:rPr>
                        <a:t> </a:t>
                      </a:r>
                      <a:endParaRPr lang="en-AU" sz="2400" dirty="0">
                        <a:effectLst/>
                      </a:endParaRPr>
                    </a:p>
                    <a:p>
                      <a:pPr algn="ctr">
                        <a:lnSpc>
                          <a:spcPct val="107000"/>
                        </a:lnSpc>
                        <a:spcAft>
                          <a:spcPts val="800"/>
                        </a:spcAft>
                      </a:pPr>
                      <a:r>
                        <a:rPr lang="en-AU" sz="1800" dirty="0">
                          <a:effectLst/>
                        </a:rPr>
                        <a:t>AE2 - </a:t>
                      </a:r>
                      <a:r>
                        <a:rPr lang="en-AU" sz="2000" dirty="0">
                          <a:effectLst/>
                        </a:rPr>
                        <a:t> </a:t>
                      </a:r>
                      <a:r>
                        <a:rPr lang="en-AU" sz="1800" dirty="0">
                          <a:effectLst/>
                        </a:rPr>
                        <a:t>Reflection on and evaluation of participation and/or performance improvement.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1704" marR="81704" marT="0" marB="0"/>
                </a:tc>
                <a:tc>
                  <a:txBody>
                    <a:bodyPr/>
                    <a:lstStyle/>
                    <a:p>
                      <a:pPr algn="ctr">
                        <a:spcBef>
                          <a:spcPts val="600"/>
                        </a:spcBef>
                      </a:pPr>
                      <a:r>
                        <a:rPr lang="en-AU" sz="1800" b="1" dirty="0">
                          <a:effectLst/>
                        </a:rPr>
                        <a:t>Insightful reflection </a:t>
                      </a:r>
                      <a:r>
                        <a:rPr lang="en-AU" sz="1800" dirty="0">
                          <a:effectLst/>
                        </a:rPr>
                        <a:t>on and evaluation of participation and/or performance improvement.</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Considered reflection </a:t>
                      </a:r>
                      <a:r>
                        <a:rPr lang="en-AU" sz="1800" dirty="0">
                          <a:effectLst/>
                        </a:rPr>
                        <a:t>on and evaluation of participation and/or performance improvement with </a:t>
                      </a:r>
                      <a:r>
                        <a:rPr lang="en-AU" sz="1800" b="1" dirty="0">
                          <a:effectLst/>
                        </a:rPr>
                        <a:t>some insights</a:t>
                      </a:r>
                      <a:r>
                        <a:rPr lang="en-AU" sz="1800" dirty="0">
                          <a:effectLst/>
                        </a:rPr>
                        <a:t>.</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Competent reflection </a:t>
                      </a:r>
                      <a:r>
                        <a:rPr lang="en-AU" sz="1800" dirty="0">
                          <a:effectLst/>
                        </a:rPr>
                        <a:t>on, with some evaluation, of participation and/or performance improvement.</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Basic reflection </a:t>
                      </a:r>
                      <a:r>
                        <a:rPr lang="en-AU" sz="1800" dirty="0">
                          <a:effectLst/>
                        </a:rPr>
                        <a:t>on and </a:t>
                      </a:r>
                      <a:r>
                        <a:rPr lang="en-AU" sz="1800" b="1" dirty="0">
                          <a:effectLst/>
                        </a:rPr>
                        <a:t>description</a:t>
                      </a:r>
                      <a:r>
                        <a:rPr lang="en-AU" sz="1800" dirty="0">
                          <a:effectLst/>
                        </a:rPr>
                        <a:t> of participation and/or performance improvement.</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Attempted reflection </a:t>
                      </a:r>
                      <a:r>
                        <a:rPr lang="en-AU" sz="1800" dirty="0">
                          <a:effectLst/>
                        </a:rPr>
                        <a:t>on and description of participation and/or performance improvement.</a:t>
                      </a:r>
                    </a:p>
                    <a:p>
                      <a:pPr algn="ctr">
                        <a:spcBef>
                          <a:spcPts val="600"/>
                        </a:spcBef>
                      </a:pPr>
                      <a:r>
                        <a:rPr lang="en-AU" sz="1600" dirty="0">
                          <a:effectLst/>
                        </a:rPr>
                        <a:t> </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extLst>
                  <a:ext uri="{0D108BD9-81ED-4DB2-BD59-A6C34878D82A}">
                    <a16:rowId xmlns:a16="http://schemas.microsoft.com/office/drawing/2014/main" val="3924610917"/>
                  </a:ext>
                </a:extLst>
              </a:tr>
              <a:tr h="1181453">
                <a:tc>
                  <a:txBody>
                    <a:bodyPr/>
                    <a:lstStyle/>
                    <a:p>
                      <a:pPr algn="ctr">
                        <a:lnSpc>
                          <a:spcPct val="107000"/>
                        </a:lnSpc>
                        <a:spcAft>
                          <a:spcPts val="800"/>
                        </a:spcAft>
                      </a:pPr>
                      <a:r>
                        <a:rPr lang="en-AU" sz="1800" dirty="0">
                          <a:effectLst/>
                        </a:rPr>
                        <a:t> </a:t>
                      </a:r>
                      <a:endParaRPr lang="en-AU" sz="2400" dirty="0">
                        <a:effectLst/>
                      </a:endParaRPr>
                    </a:p>
                    <a:p>
                      <a:pPr algn="ctr">
                        <a:lnSpc>
                          <a:spcPct val="107000"/>
                        </a:lnSpc>
                        <a:spcAft>
                          <a:spcPts val="800"/>
                        </a:spcAft>
                      </a:pPr>
                      <a:r>
                        <a:rPr lang="en-AU" sz="1800" dirty="0">
                          <a:effectLst/>
                        </a:rPr>
                        <a:t>AE3 - </a:t>
                      </a:r>
                      <a:r>
                        <a:rPr lang="en-AU" sz="2000" dirty="0">
                          <a:effectLst/>
                        </a:rPr>
                        <a:t> </a:t>
                      </a:r>
                      <a:r>
                        <a:rPr lang="en-AU" sz="1800" dirty="0">
                          <a:effectLst/>
                        </a:rPr>
                        <a:t>Evaluation of implemented strategies.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1704" marR="81704" marT="0" marB="0"/>
                </a:tc>
                <a:tc>
                  <a:txBody>
                    <a:bodyPr/>
                    <a:lstStyle/>
                    <a:p>
                      <a:pPr algn="ctr">
                        <a:spcBef>
                          <a:spcPts val="600"/>
                        </a:spcBef>
                      </a:pPr>
                      <a:r>
                        <a:rPr lang="en-AU" sz="1800" b="1" dirty="0">
                          <a:effectLst/>
                        </a:rPr>
                        <a:t>Perceptive evaluation </a:t>
                      </a:r>
                      <a:r>
                        <a:rPr lang="en-AU" sz="1800" dirty="0">
                          <a:effectLst/>
                        </a:rPr>
                        <a:t>of implemented strategies.</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Thoughtful evaluation </a:t>
                      </a:r>
                      <a:r>
                        <a:rPr lang="en-AU" sz="1800" dirty="0">
                          <a:effectLst/>
                        </a:rPr>
                        <a:t>of implemented strategies.</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Description, </a:t>
                      </a:r>
                      <a:r>
                        <a:rPr lang="en-AU" sz="1800" dirty="0">
                          <a:effectLst/>
                        </a:rPr>
                        <a:t>with </a:t>
                      </a:r>
                      <a:r>
                        <a:rPr lang="en-AU" sz="1800" b="1" dirty="0">
                          <a:effectLst/>
                        </a:rPr>
                        <a:t>some evaluation</a:t>
                      </a:r>
                      <a:r>
                        <a:rPr lang="en-AU" sz="1800" dirty="0">
                          <a:effectLst/>
                        </a:rPr>
                        <a:t>, of implemented strategies.</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Description</a:t>
                      </a:r>
                      <a:r>
                        <a:rPr lang="en-AU" sz="1800" dirty="0">
                          <a:effectLst/>
                        </a:rPr>
                        <a:t> of implemented strategies.</a:t>
                      </a:r>
                    </a:p>
                    <a:p>
                      <a:pPr algn="ctr">
                        <a:spcBef>
                          <a:spcPts val="600"/>
                        </a:spcBef>
                      </a:pPr>
                      <a:r>
                        <a:rPr lang="en-AU" sz="1600" dirty="0">
                          <a:effectLst/>
                        </a:rPr>
                        <a:t> </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tc>
                  <a:txBody>
                    <a:bodyPr/>
                    <a:lstStyle/>
                    <a:p>
                      <a:pPr algn="ctr">
                        <a:spcBef>
                          <a:spcPts val="600"/>
                        </a:spcBef>
                      </a:pPr>
                      <a:r>
                        <a:rPr lang="en-AU" sz="1800" b="1" dirty="0">
                          <a:effectLst/>
                        </a:rPr>
                        <a:t>Attempted description </a:t>
                      </a:r>
                      <a:r>
                        <a:rPr lang="en-AU" sz="1800" dirty="0">
                          <a:effectLst/>
                        </a:rPr>
                        <a:t>of implemented strategies.</a:t>
                      </a:r>
                    </a:p>
                    <a:p>
                      <a:pPr algn="ctr">
                        <a:spcBef>
                          <a:spcPts val="600"/>
                        </a:spcBef>
                      </a:pPr>
                      <a:r>
                        <a:rPr lang="en-AU" sz="1600" dirty="0">
                          <a:effectLst/>
                        </a:rPr>
                        <a:t> </a:t>
                      </a:r>
                      <a:endParaRPr lang="en-AU" sz="1800" dirty="0">
                        <a:effectLst/>
                        <a:latin typeface="Arial" panose="020B0604020202020204" pitchFamily="34" charset="0"/>
                        <a:ea typeface="SimSun" panose="02010600030101010101" pitchFamily="2" charset="-122"/>
                        <a:cs typeface="Times New Roman" panose="02020603050405020304" pitchFamily="18" charset="0"/>
                      </a:endParaRPr>
                    </a:p>
                  </a:txBody>
                  <a:tcPr marL="81704" marR="81704" marT="0" marB="0">
                    <a:solidFill>
                      <a:schemeClr val="accent1">
                        <a:lumMod val="40000"/>
                        <a:lumOff val="60000"/>
                      </a:schemeClr>
                    </a:solidFill>
                  </a:tcPr>
                </a:tc>
                <a:extLst>
                  <a:ext uri="{0D108BD9-81ED-4DB2-BD59-A6C34878D82A}">
                    <a16:rowId xmlns:a16="http://schemas.microsoft.com/office/drawing/2014/main" val="1999275658"/>
                  </a:ext>
                </a:extLst>
              </a:tr>
            </a:tbl>
          </a:graphicData>
        </a:graphic>
      </p:graphicFrame>
    </p:spTree>
    <p:extLst>
      <p:ext uri="{BB962C8B-B14F-4D97-AF65-F5344CB8AC3E}">
        <p14:creationId xmlns:p14="http://schemas.microsoft.com/office/powerpoint/2010/main" val="3051027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F84AAD-71BE-4933-84F5-108820C8CE4F}"/>
              </a:ext>
            </a:extLst>
          </p:cNvPr>
          <p:cNvGraphicFramePr>
            <a:graphicFrameLocks noGrp="1"/>
          </p:cNvGraphicFramePr>
          <p:nvPr/>
        </p:nvGraphicFramePr>
        <p:xfrm>
          <a:off x="147128" y="405302"/>
          <a:ext cx="11897743" cy="6362925"/>
        </p:xfrm>
        <a:graphic>
          <a:graphicData uri="http://schemas.openxmlformats.org/drawingml/2006/table">
            <a:tbl>
              <a:tblPr firstRow="1" firstCol="1" bandRow="1">
                <a:tableStyleId>{21E4AEA4-8DFA-4A89-87EB-49C32662AFE0}</a:tableStyleId>
              </a:tblPr>
              <a:tblGrid>
                <a:gridCol w="821334">
                  <a:extLst>
                    <a:ext uri="{9D8B030D-6E8A-4147-A177-3AD203B41FA5}">
                      <a16:colId xmlns:a16="http://schemas.microsoft.com/office/drawing/2014/main" val="667729081"/>
                    </a:ext>
                  </a:extLst>
                </a:gridCol>
                <a:gridCol w="1709424">
                  <a:extLst>
                    <a:ext uri="{9D8B030D-6E8A-4147-A177-3AD203B41FA5}">
                      <a16:colId xmlns:a16="http://schemas.microsoft.com/office/drawing/2014/main" val="1110788285"/>
                    </a:ext>
                  </a:extLst>
                </a:gridCol>
                <a:gridCol w="9366985">
                  <a:extLst>
                    <a:ext uri="{9D8B030D-6E8A-4147-A177-3AD203B41FA5}">
                      <a16:colId xmlns:a16="http://schemas.microsoft.com/office/drawing/2014/main" val="1998152066"/>
                    </a:ext>
                  </a:extLst>
                </a:gridCol>
              </a:tblGrid>
              <a:tr h="586125">
                <a:tc>
                  <a:txBody>
                    <a:bodyPr/>
                    <a:lstStyle/>
                    <a:p>
                      <a:pPr marL="270510" indent="-270510">
                        <a:spcAft>
                          <a:spcPts val="600"/>
                        </a:spcAft>
                      </a:pPr>
                      <a:r>
                        <a:rPr lang="en-AU" sz="1800" dirty="0">
                          <a:effectLst/>
                        </a:rPr>
                        <a:t> AE1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ctr">
                        <a:spcAft>
                          <a:spcPts val="600"/>
                        </a:spcAft>
                      </a:pPr>
                      <a:r>
                        <a:rPr lang="en-AU" sz="1800" dirty="0">
                          <a:effectLst/>
                        </a:rPr>
                        <a:t>Performance Standard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800" dirty="0">
                          <a:effectLst/>
                        </a:rPr>
                        <a:t>Some examples of how students may demonstrate this.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864934641"/>
                  </a:ext>
                </a:extLst>
              </a:tr>
              <a:tr h="2347191">
                <a:tc>
                  <a:txBody>
                    <a:bodyPr/>
                    <a:lstStyle/>
                    <a:p>
                      <a:pPr algn="ctr">
                        <a:spcAft>
                          <a:spcPts val="600"/>
                        </a:spcAft>
                      </a:pPr>
                      <a:r>
                        <a:rPr lang="en-AU" sz="1800" dirty="0">
                          <a:effectLst/>
                        </a:rPr>
                        <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Critical</a:t>
                      </a:r>
                      <a:r>
                        <a:rPr lang="en-AU" sz="1800" dirty="0">
                          <a:effectLst/>
                        </a:rPr>
                        <a:t> analysis and </a:t>
                      </a:r>
                      <a:r>
                        <a:rPr lang="en-AU" sz="1800" b="1" dirty="0">
                          <a:effectLst/>
                        </a:rPr>
                        <a:t>perceptive</a:t>
                      </a:r>
                      <a:r>
                        <a:rPr lang="en-AU" sz="1800" dirty="0">
                          <a:effectLst/>
                        </a:rPr>
                        <a:t>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examines parts of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and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draws out relationships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(trends, connections, comparisons, contrasts, causation, correlation) between different types or parts of evidence.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is synthesised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where possible, contrasted to determine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how evidence could be interpreted and what this says about the participation or performance.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used to support other points being made is consistently highly relevant. There is nuanced appreciation for the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validity and reliability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when using the evidence, which may look like a student demonstrating possible shortcomings when using the evidence. (At an upper A level, there may be intentional, targeted selection of evidence to support the point i.e. not an abundance of all evidence that has been collected being included within the response).</a:t>
                      </a:r>
                      <a:endParaRPr lang="en-AU" sz="1600" dirty="0"/>
                    </a:p>
                  </a:txBody>
                  <a:tcPr marL="53880" marR="53880" marT="0" marB="0" anchor="ctr"/>
                </a:tc>
                <a:extLst>
                  <a:ext uri="{0D108BD9-81ED-4DB2-BD59-A6C34878D82A}">
                    <a16:rowId xmlns:a16="http://schemas.microsoft.com/office/drawing/2014/main" val="4046447960"/>
                  </a:ext>
                </a:extLst>
              </a:tr>
              <a:tr h="1031882">
                <a:tc>
                  <a:txBody>
                    <a:bodyPr/>
                    <a:lstStyle/>
                    <a:p>
                      <a:pPr algn="ctr">
                        <a:spcAft>
                          <a:spcPts val="600"/>
                        </a:spcAft>
                      </a:pPr>
                      <a:r>
                        <a:rPr lang="en-AU" sz="1800" dirty="0">
                          <a:effectLst/>
                        </a:rPr>
                        <a:t>B</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Thoughtful </a:t>
                      </a:r>
                      <a:r>
                        <a:rPr lang="en-AU" sz="1800" dirty="0">
                          <a:effectLst/>
                        </a:rPr>
                        <a:t>analysis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breaks down evidence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into parts and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identifies relationships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(trends, connections, comparisons, contrasts) between different types or parts of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to examine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 it says about participation or performance. There may be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given on how evidence could be interpreted and what this says about the participation or performance. Evidence used to support other points being made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relevant</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lang="en-AU" sz="1600" dirty="0"/>
                    </a:p>
                  </a:txBody>
                  <a:tcPr marL="53880" marR="53880" marT="0" marB="0" anchor="ctr"/>
                </a:tc>
                <a:extLst>
                  <a:ext uri="{0D108BD9-81ED-4DB2-BD59-A6C34878D82A}">
                    <a16:rowId xmlns:a16="http://schemas.microsoft.com/office/drawing/2014/main" val="2015481064"/>
                  </a:ext>
                </a:extLst>
              </a:tr>
              <a:tr h="921926">
                <a:tc>
                  <a:txBody>
                    <a:bodyPr/>
                    <a:lstStyle/>
                    <a:p>
                      <a:pPr algn="ctr">
                        <a:spcAft>
                          <a:spcPts val="600"/>
                        </a:spcAft>
                      </a:pPr>
                      <a:r>
                        <a:rPr lang="en-AU" sz="1800" dirty="0">
                          <a:effectLst/>
                        </a:rPr>
                        <a:t>C</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 </a:t>
                      </a:r>
                      <a:r>
                        <a:rPr lang="en-AU" sz="1800" dirty="0">
                          <a:effectLst/>
                        </a:rPr>
                        <a:t>analysis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break down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evidence into parts and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relationships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(trends, connections, comparisons, contrasts) between types or parts of evidence are identified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links made to participation or performance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Evidence used to support other points being made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mostly relevant</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txBody>
                  <a:tcPr marL="53880" marR="53880" marT="0" marB="0" anchor="ctr"/>
                </a:tc>
                <a:extLst>
                  <a:ext uri="{0D108BD9-81ED-4DB2-BD59-A6C34878D82A}">
                    <a16:rowId xmlns:a16="http://schemas.microsoft.com/office/drawing/2014/main" val="3979384671"/>
                  </a:ext>
                </a:extLst>
              </a:tr>
              <a:tr h="623653">
                <a:tc>
                  <a:txBody>
                    <a:bodyPr/>
                    <a:lstStyle/>
                    <a:p>
                      <a:pPr algn="ctr">
                        <a:spcAft>
                          <a:spcPts val="600"/>
                        </a:spcAft>
                      </a:pPr>
                      <a:r>
                        <a:rPr lang="en-AU" sz="1800" dirty="0">
                          <a:effectLst/>
                        </a:rPr>
                        <a:t>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Basic</a:t>
                      </a:r>
                      <a:r>
                        <a:rPr lang="en-AU" sz="1800" dirty="0">
                          <a:effectLst/>
                        </a:rPr>
                        <a:t> analysis and </a:t>
                      </a:r>
                      <a:r>
                        <a:rPr lang="en-AU" sz="1800" b="1" dirty="0">
                          <a:effectLst/>
                        </a:rPr>
                        <a:t>description</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The evidence is </a:t>
                      </a:r>
                      <a:r>
                        <a:rPr lang="en-AU" sz="1600" b="1" dirty="0">
                          <a:effectLst/>
                        </a:rPr>
                        <a:t>explained, recounted or stated </a:t>
                      </a:r>
                      <a:r>
                        <a:rPr lang="en-AU" sz="1600" dirty="0">
                          <a:effectLst/>
                        </a:rPr>
                        <a:t>as presented. There is a </a:t>
                      </a:r>
                      <a:r>
                        <a:rPr lang="en-AU" sz="1600" b="1" dirty="0">
                          <a:effectLst/>
                        </a:rPr>
                        <a:t>basic attempt to breakdown </a:t>
                      </a:r>
                      <a:r>
                        <a:rPr lang="en-AU" sz="1600" dirty="0">
                          <a:effectLst/>
                        </a:rPr>
                        <a:t>evidence and/or </a:t>
                      </a:r>
                      <a:r>
                        <a:rPr lang="en-AU" sz="1600" b="1" dirty="0">
                          <a:effectLst/>
                        </a:rPr>
                        <a:t>identify a relationship </a:t>
                      </a:r>
                      <a:r>
                        <a:rPr lang="en-AU" sz="1600" dirty="0">
                          <a:effectLst/>
                        </a:rPr>
                        <a:t>between pieces of evidence. The process of collecting evidence may be outlined.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2350349226"/>
                  </a:ext>
                </a:extLst>
              </a:tr>
              <a:tr h="852148">
                <a:tc>
                  <a:txBody>
                    <a:bodyPr/>
                    <a:lstStyle/>
                    <a:p>
                      <a:pPr algn="ctr">
                        <a:spcAft>
                          <a:spcPts val="600"/>
                        </a:spcAft>
                      </a:pPr>
                      <a:r>
                        <a:rPr lang="en-AU" sz="1800" dirty="0">
                          <a:effectLst/>
                        </a:rPr>
                        <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Attempted</a:t>
                      </a:r>
                      <a:r>
                        <a:rPr lang="en-AU" sz="1800" dirty="0">
                          <a:effectLst/>
                        </a:rPr>
                        <a:t> 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Student </a:t>
                      </a:r>
                      <a:r>
                        <a:rPr lang="en-AU" sz="1600" b="1" dirty="0">
                          <a:effectLst/>
                        </a:rPr>
                        <a:t>identifies or outlines what evidence they have</a:t>
                      </a:r>
                      <a:r>
                        <a:rPr lang="en-AU" sz="1600" dirty="0">
                          <a:effectLst/>
                        </a:rPr>
                        <a:t>. There may be some reference to parts of the evidence in isolation from other parts. The process of collecting evidence may be outlined.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3643636040"/>
                  </a:ext>
                </a:extLst>
              </a:tr>
            </a:tbl>
          </a:graphicData>
        </a:graphic>
      </p:graphicFrame>
      <p:sp>
        <p:nvSpPr>
          <p:cNvPr id="6" name="TextBox 5">
            <a:extLst>
              <a:ext uri="{FF2B5EF4-FFF2-40B4-BE49-F238E27FC236}">
                <a16:creationId xmlns:a16="http://schemas.microsoft.com/office/drawing/2014/main" id="{AEF76F27-A48E-4466-9732-D4B128618DBE}"/>
              </a:ext>
            </a:extLst>
          </p:cNvPr>
          <p:cNvSpPr txBox="1"/>
          <p:nvPr/>
        </p:nvSpPr>
        <p:spPr>
          <a:xfrm>
            <a:off x="125341" y="28639"/>
            <a:ext cx="11919528" cy="369332"/>
          </a:xfrm>
          <a:prstGeom prst="rect">
            <a:avLst/>
          </a:prstGeom>
          <a:noFill/>
        </p:spPr>
        <p:txBody>
          <a:bodyPr wrap="square">
            <a:spAutoFit/>
          </a:bodyPr>
          <a:lstStyle/>
          <a:p>
            <a:pPr>
              <a:spcAft>
                <a:spcPts val="600"/>
              </a:spcAft>
            </a:pPr>
            <a:r>
              <a:rPr lang="en-AU" sz="1800" dirty="0">
                <a:effectLst/>
              </a:rPr>
              <a:t>AE1: Analysis and evaluation of evidence relating to physical activity.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154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F84AAD-71BE-4933-84F5-108820C8CE4F}"/>
              </a:ext>
            </a:extLst>
          </p:cNvPr>
          <p:cNvGraphicFramePr>
            <a:graphicFrameLocks noGrp="1"/>
          </p:cNvGraphicFramePr>
          <p:nvPr/>
        </p:nvGraphicFramePr>
        <p:xfrm>
          <a:off x="177567" y="372739"/>
          <a:ext cx="11878196" cy="6378370"/>
        </p:xfrm>
        <a:graphic>
          <a:graphicData uri="http://schemas.openxmlformats.org/drawingml/2006/table">
            <a:tbl>
              <a:tblPr firstRow="1" firstCol="1" bandRow="1">
                <a:tableStyleId>{5C22544A-7EE6-4342-B048-85BDC9FD1C3A}</a:tableStyleId>
              </a:tblPr>
              <a:tblGrid>
                <a:gridCol w="819985">
                  <a:extLst>
                    <a:ext uri="{9D8B030D-6E8A-4147-A177-3AD203B41FA5}">
                      <a16:colId xmlns:a16="http://schemas.microsoft.com/office/drawing/2014/main" val="667729081"/>
                    </a:ext>
                  </a:extLst>
                </a:gridCol>
                <a:gridCol w="2078344">
                  <a:extLst>
                    <a:ext uri="{9D8B030D-6E8A-4147-A177-3AD203B41FA5}">
                      <a16:colId xmlns:a16="http://schemas.microsoft.com/office/drawing/2014/main" val="1110788285"/>
                    </a:ext>
                  </a:extLst>
                </a:gridCol>
                <a:gridCol w="8979867">
                  <a:extLst>
                    <a:ext uri="{9D8B030D-6E8A-4147-A177-3AD203B41FA5}">
                      <a16:colId xmlns:a16="http://schemas.microsoft.com/office/drawing/2014/main" val="1998152066"/>
                    </a:ext>
                  </a:extLst>
                </a:gridCol>
              </a:tblGrid>
              <a:tr h="596060">
                <a:tc>
                  <a:txBody>
                    <a:bodyPr/>
                    <a:lstStyle/>
                    <a:p>
                      <a:pPr marL="270510" indent="-270510">
                        <a:spcAft>
                          <a:spcPts val="600"/>
                        </a:spcAft>
                      </a:pPr>
                      <a:r>
                        <a:rPr lang="en-AU" sz="1800" dirty="0">
                          <a:effectLst/>
                        </a:rPr>
                        <a:t> AE2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ctr">
                        <a:spcAft>
                          <a:spcPts val="600"/>
                        </a:spcAft>
                      </a:pPr>
                      <a:r>
                        <a:rPr lang="en-AU" sz="1800" dirty="0">
                          <a:effectLst/>
                        </a:rPr>
                        <a:t>Performance Standard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800" dirty="0">
                          <a:effectLst/>
                        </a:rPr>
                        <a:t>Some examples of how students may demonstrate this.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864934641"/>
                  </a:ext>
                </a:extLst>
              </a:tr>
              <a:tr h="1352071">
                <a:tc>
                  <a:txBody>
                    <a:bodyPr/>
                    <a:lstStyle/>
                    <a:p>
                      <a:pPr algn="ctr">
                        <a:spcAft>
                          <a:spcPts val="600"/>
                        </a:spcAft>
                      </a:pPr>
                      <a:r>
                        <a:rPr lang="en-AU" sz="1800" dirty="0">
                          <a:effectLst/>
                        </a:rPr>
                        <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Insightful</a:t>
                      </a:r>
                      <a:r>
                        <a:rPr lang="en-AU" sz="1800" dirty="0">
                          <a:effectLst/>
                        </a:rPr>
                        <a:t> reflection on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examines parts or components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the performance or participation improvement (or lack of) </a:t>
                      </a:r>
                      <a:b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consideration given to various factors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influencing the improvement outcomes. The reflection on improvement demonstrates an appreciation for the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complex, multidimensional nature of performance or participation improvement</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Judgments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made about the value or level of improvement are supported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multiple forms of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txBody>
                  <a:tcPr marL="53880" marR="53880" marT="0" marB="0" anchor="ctr"/>
                </a:tc>
                <a:extLst>
                  <a:ext uri="{0D108BD9-81ED-4DB2-BD59-A6C34878D82A}">
                    <a16:rowId xmlns:a16="http://schemas.microsoft.com/office/drawing/2014/main" val="4046447960"/>
                  </a:ext>
                </a:extLst>
              </a:tr>
              <a:tr h="1360714">
                <a:tc>
                  <a:txBody>
                    <a:bodyPr/>
                    <a:lstStyle/>
                    <a:p>
                      <a:pPr algn="ctr">
                        <a:spcAft>
                          <a:spcPts val="600"/>
                        </a:spcAft>
                      </a:pPr>
                      <a:r>
                        <a:rPr lang="en-AU" sz="1800" dirty="0">
                          <a:effectLst/>
                        </a:rPr>
                        <a:t>B</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dirty="0">
                          <a:effectLst/>
                        </a:rPr>
                        <a:t>Considered reflection on and evaluation with </a:t>
                      </a:r>
                      <a:r>
                        <a:rPr lang="en-AU" sz="1800" b="1" dirty="0">
                          <a:effectLst/>
                        </a:rPr>
                        <a:t>some insights</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examines parts or components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the performance or participation improvement (or lack of). There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may be consideration given to different perspectives or other factors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influencing the improvement outcomes.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are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clear judgments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about the value or level of improvement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supported with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Some judgments may be supported with multiple forms of evidence.</a:t>
                      </a:r>
                    </a:p>
                  </a:txBody>
                  <a:tcPr marL="53880" marR="53880" marT="0" marB="0" anchor="ctr"/>
                </a:tc>
                <a:extLst>
                  <a:ext uri="{0D108BD9-81ED-4DB2-BD59-A6C34878D82A}">
                    <a16:rowId xmlns:a16="http://schemas.microsoft.com/office/drawing/2014/main" val="2015481064"/>
                  </a:ext>
                </a:extLst>
              </a:tr>
              <a:tr h="1153885">
                <a:tc>
                  <a:txBody>
                    <a:bodyPr/>
                    <a:lstStyle/>
                    <a:p>
                      <a:pPr algn="ctr">
                        <a:spcAft>
                          <a:spcPts val="600"/>
                        </a:spcAft>
                      </a:pPr>
                      <a:r>
                        <a:rPr lang="en-AU" sz="1800" dirty="0">
                          <a:effectLst/>
                        </a:rPr>
                        <a:t>C</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 </a:t>
                      </a:r>
                      <a:r>
                        <a:rPr lang="en-AU" sz="1800" b="0" dirty="0">
                          <a:effectLst/>
                        </a:rPr>
                        <a:t>r</a:t>
                      </a:r>
                      <a:r>
                        <a:rPr lang="en-AU" sz="1800" dirty="0">
                          <a:effectLst/>
                        </a:rPr>
                        <a:t>eflection on and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identifies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whether there was improvement or not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exploration into different parts or components</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the participation or performance.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is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judgment </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about the value or level of improvement which is supported with </a:t>
                      </a:r>
                      <a:r>
                        <a:rPr kumimoji="0" lang="en-AU"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some evidence</a:t>
                      </a:r>
                      <a:r>
                        <a:rPr kumimoji="0" lang="en-AU"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judgment/s may be general in nature and the evidence used may be broad and superficial.</a:t>
                      </a:r>
                    </a:p>
                  </a:txBody>
                  <a:tcPr marL="53880" marR="53880" marT="0" marB="0" anchor="ctr"/>
                </a:tc>
                <a:extLst>
                  <a:ext uri="{0D108BD9-81ED-4DB2-BD59-A6C34878D82A}">
                    <a16:rowId xmlns:a16="http://schemas.microsoft.com/office/drawing/2014/main" val="3979384671"/>
                  </a:ext>
                </a:extLst>
              </a:tr>
              <a:tr h="1009968">
                <a:tc>
                  <a:txBody>
                    <a:bodyPr/>
                    <a:lstStyle/>
                    <a:p>
                      <a:pPr algn="ctr">
                        <a:spcAft>
                          <a:spcPts val="600"/>
                        </a:spcAft>
                      </a:pPr>
                      <a:r>
                        <a:rPr lang="en-AU" sz="1800" dirty="0">
                          <a:effectLst/>
                        </a:rPr>
                        <a:t>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a:t>
                      </a:r>
                      <a:r>
                        <a:rPr lang="en-AU" sz="1800" dirty="0">
                          <a:effectLst/>
                        </a:rPr>
                        <a:t> reflection on and </a:t>
                      </a:r>
                      <a:r>
                        <a:rPr lang="en-AU" sz="1800" b="1" dirty="0">
                          <a:effectLst/>
                        </a:rPr>
                        <a:t>description</a:t>
                      </a:r>
                      <a:endParaRPr lang="en-AU"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Student </a:t>
                      </a:r>
                      <a:r>
                        <a:rPr lang="en-AU" sz="1600" b="1" dirty="0">
                          <a:effectLst/>
                        </a:rPr>
                        <a:t>identifies</a:t>
                      </a:r>
                      <a:r>
                        <a:rPr lang="en-AU" sz="1600" dirty="0">
                          <a:effectLst/>
                        </a:rPr>
                        <a:t> whether there was improvement or not in performance or participation. </a:t>
                      </a:r>
                    </a:p>
                    <a:p>
                      <a:pPr>
                        <a:spcAft>
                          <a:spcPts val="600"/>
                        </a:spcAft>
                      </a:pPr>
                      <a:r>
                        <a:rPr lang="en-AU" sz="1600" dirty="0">
                          <a:effectLst/>
                        </a:rPr>
                        <a:t>The performance or participation experience is </a:t>
                      </a:r>
                      <a:r>
                        <a:rPr lang="en-AU" sz="1600" b="1" dirty="0">
                          <a:effectLst/>
                        </a:rPr>
                        <a:t>explained</a:t>
                      </a:r>
                      <a:r>
                        <a:rPr lang="en-AU" sz="1600" dirty="0">
                          <a:effectLst/>
                        </a:rPr>
                        <a:t>. There may be information given about how the player felt about the experience or their general strengths and weaknesses rather than on the improvement (or lack of) that was attained.</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2350349226"/>
                  </a:ext>
                </a:extLst>
              </a:tr>
              <a:tr h="864080">
                <a:tc>
                  <a:txBody>
                    <a:bodyPr/>
                    <a:lstStyle/>
                    <a:p>
                      <a:pPr algn="ctr">
                        <a:spcAft>
                          <a:spcPts val="600"/>
                        </a:spcAft>
                      </a:pPr>
                      <a:r>
                        <a:rPr lang="en-AU" sz="1800" dirty="0">
                          <a:effectLst/>
                        </a:rPr>
                        <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Attempted</a:t>
                      </a:r>
                      <a:r>
                        <a:rPr lang="en-AU" sz="1800" dirty="0">
                          <a:effectLst/>
                        </a:rPr>
                        <a:t> reflection on and 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600" dirty="0">
                          <a:effectLst/>
                        </a:rPr>
                        <a:t>Student </a:t>
                      </a:r>
                      <a:r>
                        <a:rPr lang="en-AU" sz="1600" b="1" dirty="0">
                          <a:effectLst/>
                        </a:rPr>
                        <a:t>outlines</a:t>
                      </a:r>
                      <a:r>
                        <a:rPr lang="en-AU" sz="1600" dirty="0">
                          <a:effectLst/>
                        </a:rPr>
                        <a:t> the performance or participation experience with minimal reference to whether there was improvement or not.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3643636040"/>
                  </a:ext>
                </a:extLst>
              </a:tr>
            </a:tbl>
          </a:graphicData>
        </a:graphic>
      </p:graphicFrame>
      <p:sp>
        <p:nvSpPr>
          <p:cNvPr id="6" name="TextBox 5">
            <a:extLst>
              <a:ext uri="{FF2B5EF4-FFF2-40B4-BE49-F238E27FC236}">
                <a16:creationId xmlns:a16="http://schemas.microsoft.com/office/drawing/2014/main" id="{155398A8-4BA9-4593-9335-DEB6DF3BFC7A}"/>
              </a:ext>
            </a:extLst>
          </p:cNvPr>
          <p:cNvSpPr txBox="1"/>
          <p:nvPr/>
        </p:nvSpPr>
        <p:spPr>
          <a:xfrm>
            <a:off x="136236" y="25971"/>
            <a:ext cx="11919528" cy="369332"/>
          </a:xfrm>
          <a:prstGeom prst="rect">
            <a:avLst/>
          </a:prstGeom>
          <a:noFill/>
        </p:spPr>
        <p:txBody>
          <a:bodyPr wrap="square">
            <a:spAutoFit/>
          </a:bodyPr>
          <a:lstStyle/>
          <a:p>
            <a:pPr>
              <a:spcAft>
                <a:spcPts val="600"/>
              </a:spcAft>
            </a:pPr>
            <a:r>
              <a:rPr lang="en-AU" sz="1800" dirty="0">
                <a:effectLst/>
              </a:rPr>
              <a:t>AE2: Reflection on and evaluation of participation and/or performance improvement.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467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F84AAD-71BE-4933-84F5-108820C8CE4F}"/>
              </a:ext>
            </a:extLst>
          </p:cNvPr>
          <p:cNvGraphicFramePr>
            <a:graphicFrameLocks noGrp="1"/>
          </p:cNvGraphicFramePr>
          <p:nvPr/>
        </p:nvGraphicFramePr>
        <p:xfrm>
          <a:off x="134930" y="323264"/>
          <a:ext cx="11922140" cy="6468127"/>
        </p:xfrm>
        <a:graphic>
          <a:graphicData uri="http://schemas.openxmlformats.org/drawingml/2006/table">
            <a:tbl>
              <a:tblPr firstRow="1" firstCol="1" bandRow="1">
                <a:tableStyleId>{F5AB1C69-6EDB-4FF4-983F-18BD219EF322}</a:tableStyleId>
              </a:tblPr>
              <a:tblGrid>
                <a:gridCol w="560059">
                  <a:extLst>
                    <a:ext uri="{9D8B030D-6E8A-4147-A177-3AD203B41FA5}">
                      <a16:colId xmlns:a16="http://schemas.microsoft.com/office/drawing/2014/main" val="667729081"/>
                    </a:ext>
                  </a:extLst>
                </a:gridCol>
                <a:gridCol w="1334814">
                  <a:extLst>
                    <a:ext uri="{9D8B030D-6E8A-4147-A177-3AD203B41FA5}">
                      <a16:colId xmlns:a16="http://schemas.microsoft.com/office/drawing/2014/main" val="1110788285"/>
                    </a:ext>
                  </a:extLst>
                </a:gridCol>
                <a:gridCol w="10027267">
                  <a:extLst>
                    <a:ext uri="{9D8B030D-6E8A-4147-A177-3AD203B41FA5}">
                      <a16:colId xmlns:a16="http://schemas.microsoft.com/office/drawing/2014/main" val="1998152066"/>
                    </a:ext>
                  </a:extLst>
                </a:gridCol>
              </a:tblGrid>
              <a:tr h="560656">
                <a:tc>
                  <a:txBody>
                    <a:bodyPr/>
                    <a:lstStyle/>
                    <a:p>
                      <a:pPr marL="270510" indent="-270510">
                        <a:spcAft>
                          <a:spcPts val="600"/>
                        </a:spcAft>
                      </a:pPr>
                      <a:r>
                        <a:rPr lang="en-AU" sz="1800" dirty="0">
                          <a:effectLst/>
                        </a:rPr>
                        <a:t> AE3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ctr">
                        <a:spcAft>
                          <a:spcPts val="600"/>
                        </a:spcAft>
                      </a:pPr>
                      <a:r>
                        <a:rPr lang="en-AU" sz="1800" dirty="0">
                          <a:effectLst/>
                        </a:rPr>
                        <a:t>Performance Standard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lgn="l">
                        <a:spcAft>
                          <a:spcPts val="600"/>
                        </a:spcAft>
                      </a:pPr>
                      <a:r>
                        <a:rPr lang="en-AU" sz="1800" dirty="0">
                          <a:effectLst/>
                        </a:rPr>
                        <a:t>Some examples of how students may demonstrate this.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864934641"/>
                  </a:ext>
                </a:extLst>
              </a:tr>
              <a:tr h="1761189">
                <a:tc>
                  <a:txBody>
                    <a:bodyPr/>
                    <a:lstStyle/>
                    <a:p>
                      <a:pPr algn="ctr">
                        <a:spcAft>
                          <a:spcPts val="600"/>
                        </a:spcAft>
                      </a:pPr>
                      <a:r>
                        <a:rPr lang="en-AU" sz="1800" dirty="0">
                          <a:effectLst/>
                        </a:rPr>
                        <a:t>A</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Perceptive</a:t>
                      </a:r>
                      <a:r>
                        <a:rPr lang="en-AU" sz="1800" dirty="0">
                          <a:effectLst/>
                        </a:rPr>
                        <a:t>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Evaluates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deeper</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than the obvious,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judgment is nuanced and entirely founded on evidence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(criteria).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uses evidence to inform a judgment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considers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different perspectives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why or how any particular strategy was effective and/or ineffective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whether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strategy achieved its intended outcomes</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These perspectives </a:t>
                      </a:r>
                      <a:r>
                        <a:rPr kumimoji="0" lang="en-AU"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may</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include (but are not limited to) comparing different sources of evidence (examples include evidence collected from training/practice or performance situation or post-training fitness or skills testing), different viewpoints or applying different concepts from K&amp;U to determine a level of value for the strategy. Students may use evidence of transfer from training/practice to the performance situation to support justification for the effective or ineffective aspects of the strategy. </a:t>
                      </a:r>
                    </a:p>
                  </a:txBody>
                  <a:tcPr marL="53880" marR="53880" marT="0" marB="0" anchor="ctr"/>
                </a:tc>
                <a:extLst>
                  <a:ext uri="{0D108BD9-81ED-4DB2-BD59-A6C34878D82A}">
                    <a16:rowId xmlns:a16="http://schemas.microsoft.com/office/drawing/2014/main" val="4046447960"/>
                  </a:ext>
                </a:extLst>
              </a:tr>
              <a:tr h="1279496">
                <a:tc>
                  <a:txBody>
                    <a:bodyPr/>
                    <a:lstStyle/>
                    <a:p>
                      <a:pPr algn="ctr">
                        <a:spcAft>
                          <a:spcPts val="600"/>
                        </a:spcAft>
                      </a:pPr>
                      <a:r>
                        <a:rPr lang="en-AU" sz="1800" dirty="0">
                          <a:effectLst/>
                        </a:rPr>
                        <a:t>B</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Some perceptive </a:t>
                      </a:r>
                      <a:r>
                        <a:rPr lang="en-AU" sz="1800" dirty="0">
                          <a:effectLst/>
                        </a:rPr>
                        <a:t>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Evaluation of strategies, for the most part, is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informed by evidence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(criteria), and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beyond the superficial</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Student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uses evidence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support the reasons for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why a strategy was effective or ineffective </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and whether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strategy achieved its intended outcomes</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Student is able to give a judgment about the value of particular aspects of strategies, perhaps identifying parts that were effective and parts that were ineffective. Evidence may include evidence collected from training/practice or performance situation or post-training fitness or skills testing.</a:t>
                      </a:r>
                    </a:p>
                  </a:txBody>
                  <a:tcPr marL="53880" marR="53880" marT="0" marB="0" anchor="ctr"/>
                </a:tc>
                <a:extLst>
                  <a:ext uri="{0D108BD9-81ED-4DB2-BD59-A6C34878D82A}">
                    <a16:rowId xmlns:a16="http://schemas.microsoft.com/office/drawing/2014/main" val="2015481064"/>
                  </a:ext>
                </a:extLst>
              </a:tr>
              <a:tr h="1279496">
                <a:tc>
                  <a:txBody>
                    <a:bodyPr/>
                    <a:lstStyle/>
                    <a:p>
                      <a:pPr algn="ctr">
                        <a:spcAft>
                          <a:spcPts val="600"/>
                        </a:spcAft>
                      </a:pPr>
                      <a:r>
                        <a:rPr lang="en-AU" sz="1800" dirty="0">
                          <a:effectLst/>
                        </a:rPr>
                        <a:t>C</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Description, </a:t>
                      </a:r>
                      <a:r>
                        <a:rPr lang="en-AU" sz="1800" b="0" dirty="0">
                          <a:effectLst/>
                        </a:rPr>
                        <a:t>with </a:t>
                      </a:r>
                      <a:r>
                        <a:rPr lang="en-AU" sz="1800" b="1" dirty="0">
                          <a:effectLst/>
                        </a:rPr>
                        <a:t>some</a:t>
                      </a:r>
                      <a:r>
                        <a:rPr lang="en-AU" sz="1800" dirty="0">
                          <a:effectLst/>
                        </a:rPr>
                        <a:t> evaluation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needs to be clear evidence of some evaluation of at least one strategy.</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There may be some description. The differentiating factor from a D level is that there is some evaluation – meaning the student provides a </a:t>
                      </a:r>
                      <a:r>
                        <a:rPr kumimoji="0" lang="en-AU"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judgement of the value of the strategy based on one or more criteria</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Evaluation may be superficial. For example, student provides a holistic judgment about the value of a strategy/</a:t>
                      </a:r>
                      <a:r>
                        <a:rPr kumimoji="0" lang="en-AU"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ies</a:t>
                      </a:r>
                      <a:r>
                        <a:rPr kumimoji="0" lang="en-A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This may look like the student identifying that a training session was good/bad and giving some reasons why. Reasons may be general in nature.</a:t>
                      </a:r>
                      <a:endParaRPr lang="en-AU" sz="1400" dirty="0"/>
                    </a:p>
                  </a:txBody>
                  <a:tcPr marL="53880" marR="53880" marT="0" marB="0" anchor="ctr"/>
                </a:tc>
                <a:extLst>
                  <a:ext uri="{0D108BD9-81ED-4DB2-BD59-A6C34878D82A}">
                    <a16:rowId xmlns:a16="http://schemas.microsoft.com/office/drawing/2014/main" val="3979384671"/>
                  </a:ext>
                </a:extLst>
              </a:tr>
              <a:tr h="1038650">
                <a:tc>
                  <a:txBody>
                    <a:bodyPr/>
                    <a:lstStyle/>
                    <a:p>
                      <a:pPr algn="ctr">
                        <a:spcAft>
                          <a:spcPts val="600"/>
                        </a:spcAft>
                      </a:pPr>
                      <a:r>
                        <a:rPr lang="en-AU" sz="1800" dirty="0">
                          <a:effectLst/>
                        </a:rPr>
                        <a:t>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AU" sz="1800" b="1" dirty="0">
                          <a:effectLst/>
                        </a:rPr>
                        <a:t>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400" dirty="0">
                          <a:effectLst/>
                        </a:rPr>
                        <a:t>The experiences of implementing strategies are </a:t>
                      </a:r>
                      <a:r>
                        <a:rPr lang="en-AU" sz="1400" b="1" dirty="0">
                          <a:effectLst/>
                        </a:rPr>
                        <a:t>recounted</a:t>
                      </a:r>
                      <a:r>
                        <a:rPr lang="en-AU" sz="1400" dirty="0">
                          <a:effectLst/>
                        </a:rPr>
                        <a:t>. Student outlines, sometimes in great detail, their strategies (journey/training/practice) without providing a judgement of their value. </a:t>
                      </a:r>
                    </a:p>
                    <a:p>
                      <a:pPr marL="0" marR="0" lvl="0" indent="0" algn="l" defTabSz="457200" rtl="0" eaLnBrk="1" fontAlgn="auto" latinLnBrk="0" hangingPunct="1">
                        <a:lnSpc>
                          <a:spcPct val="100000"/>
                        </a:lnSpc>
                        <a:spcBef>
                          <a:spcPts val="0"/>
                        </a:spcBef>
                        <a:spcAft>
                          <a:spcPts val="600"/>
                        </a:spcAft>
                        <a:buClrTx/>
                        <a:buSzTx/>
                        <a:buFontTx/>
                        <a:buNone/>
                        <a:tabLst/>
                        <a:defRPr/>
                      </a:pPr>
                      <a:r>
                        <a:rPr lang="en-AU" sz="1400" dirty="0">
                          <a:effectLst/>
                        </a:rPr>
                        <a:t>For example, Student talks about how they felt when undertaking practice/training. Information about how the strategies looked and what happened is provided without a judgment given for how valuable these strategies were.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2350349226"/>
                  </a:ext>
                </a:extLst>
              </a:tr>
              <a:tr h="541904">
                <a:tc>
                  <a:txBody>
                    <a:bodyPr/>
                    <a:lstStyle/>
                    <a:p>
                      <a:pPr algn="ctr">
                        <a:spcAft>
                          <a:spcPts val="600"/>
                        </a:spcAft>
                      </a:pPr>
                      <a:r>
                        <a:rPr lang="en-AU" sz="1800" dirty="0">
                          <a:effectLst/>
                        </a:rPr>
                        <a:t>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800" b="1" dirty="0">
                          <a:effectLst/>
                        </a:rPr>
                        <a:t>Attempted</a:t>
                      </a:r>
                      <a:r>
                        <a:rPr lang="en-AU" sz="1800" dirty="0">
                          <a:effectLst/>
                        </a:rPr>
                        <a:t> description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tc>
                  <a:txBody>
                    <a:bodyPr/>
                    <a:lstStyle/>
                    <a:p>
                      <a:pPr>
                        <a:spcAft>
                          <a:spcPts val="600"/>
                        </a:spcAft>
                      </a:pPr>
                      <a:r>
                        <a:rPr lang="en-AU" sz="1400" dirty="0">
                          <a:effectLst/>
                        </a:rPr>
                        <a:t>Student has </a:t>
                      </a:r>
                      <a:r>
                        <a:rPr lang="en-AU" sz="1400" b="1" dirty="0">
                          <a:effectLst/>
                        </a:rPr>
                        <a:t>attempted to outline the strategies </a:t>
                      </a:r>
                      <a:r>
                        <a:rPr lang="en-AU" sz="1400" dirty="0">
                          <a:effectLst/>
                        </a:rPr>
                        <a:t>that they implemented but it is relatively unclear</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880" marR="53880" marT="0" marB="0" anchor="ctr"/>
                </a:tc>
                <a:extLst>
                  <a:ext uri="{0D108BD9-81ED-4DB2-BD59-A6C34878D82A}">
                    <a16:rowId xmlns:a16="http://schemas.microsoft.com/office/drawing/2014/main" val="3643636040"/>
                  </a:ext>
                </a:extLst>
              </a:tr>
            </a:tbl>
          </a:graphicData>
        </a:graphic>
      </p:graphicFrame>
      <p:sp>
        <p:nvSpPr>
          <p:cNvPr id="6" name="TextBox 5">
            <a:extLst>
              <a:ext uri="{FF2B5EF4-FFF2-40B4-BE49-F238E27FC236}">
                <a16:creationId xmlns:a16="http://schemas.microsoft.com/office/drawing/2014/main" id="{27C8A858-8646-45CF-92FD-7CD5147ADCA1}"/>
              </a:ext>
            </a:extLst>
          </p:cNvPr>
          <p:cNvSpPr txBox="1"/>
          <p:nvPr/>
        </p:nvSpPr>
        <p:spPr>
          <a:xfrm>
            <a:off x="137542" y="14437"/>
            <a:ext cx="11919528" cy="369332"/>
          </a:xfrm>
          <a:prstGeom prst="rect">
            <a:avLst/>
          </a:prstGeom>
          <a:noFill/>
        </p:spPr>
        <p:txBody>
          <a:bodyPr wrap="square">
            <a:spAutoFit/>
          </a:bodyPr>
          <a:lstStyle/>
          <a:p>
            <a:pPr>
              <a:spcAft>
                <a:spcPts val="600"/>
              </a:spcAft>
            </a:pPr>
            <a:r>
              <a:rPr lang="en-AU" sz="1800" dirty="0">
                <a:effectLst/>
              </a:rPr>
              <a:t>AE3: Evaluation of implemented strategies.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93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4A229-EE16-4B86-AA7A-12DDFB59DB1A}"/>
              </a:ext>
            </a:extLst>
          </p:cNvPr>
          <p:cNvPicPr>
            <a:picLocks noChangeAspect="1"/>
          </p:cNvPicPr>
          <p:nvPr/>
        </p:nvPicPr>
        <p:blipFill>
          <a:blip r:embed="rId3"/>
          <a:stretch>
            <a:fillRect/>
          </a:stretch>
        </p:blipFill>
        <p:spPr>
          <a:xfrm>
            <a:off x="428844" y="1263743"/>
            <a:ext cx="5798563" cy="2943772"/>
          </a:xfrm>
          <a:prstGeom prst="rect">
            <a:avLst/>
          </a:prstGeom>
        </p:spPr>
      </p:pic>
      <p:pic>
        <p:nvPicPr>
          <p:cNvPr id="5" name="Picture 4">
            <a:extLst>
              <a:ext uri="{FF2B5EF4-FFF2-40B4-BE49-F238E27FC236}">
                <a16:creationId xmlns:a16="http://schemas.microsoft.com/office/drawing/2014/main" id="{D8A606F2-FF74-4598-89F9-9BC894EEABA7}"/>
              </a:ext>
            </a:extLst>
          </p:cNvPr>
          <p:cNvPicPr>
            <a:picLocks noChangeAspect="1"/>
          </p:cNvPicPr>
          <p:nvPr/>
        </p:nvPicPr>
        <p:blipFill>
          <a:blip r:embed="rId4"/>
          <a:stretch>
            <a:fillRect/>
          </a:stretch>
        </p:blipFill>
        <p:spPr>
          <a:xfrm>
            <a:off x="428844" y="3997433"/>
            <a:ext cx="5936753" cy="1724305"/>
          </a:xfrm>
          <a:prstGeom prst="rect">
            <a:avLst/>
          </a:prstGeom>
        </p:spPr>
      </p:pic>
      <p:pic>
        <p:nvPicPr>
          <p:cNvPr id="7" name="Picture 6">
            <a:extLst>
              <a:ext uri="{FF2B5EF4-FFF2-40B4-BE49-F238E27FC236}">
                <a16:creationId xmlns:a16="http://schemas.microsoft.com/office/drawing/2014/main" id="{4E53D320-7E4E-4354-B747-02BBE0775DB1}"/>
              </a:ext>
            </a:extLst>
          </p:cNvPr>
          <p:cNvPicPr>
            <a:picLocks noChangeAspect="1"/>
          </p:cNvPicPr>
          <p:nvPr/>
        </p:nvPicPr>
        <p:blipFill rotWithShape="1">
          <a:blip r:embed="rId5"/>
          <a:srcRect b="49517"/>
          <a:stretch/>
        </p:blipFill>
        <p:spPr>
          <a:xfrm>
            <a:off x="6455731" y="1241434"/>
            <a:ext cx="5073781" cy="1370126"/>
          </a:xfrm>
          <a:prstGeom prst="rect">
            <a:avLst/>
          </a:prstGeom>
        </p:spPr>
      </p:pic>
      <p:pic>
        <p:nvPicPr>
          <p:cNvPr id="9" name="Picture 8">
            <a:extLst>
              <a:ext uri="{FF2B5EF4-FFF2-40B4-BE49-F238E27FC236}">
                <a16:creationId xmlns:a16="http://schemas.microsoft.com/office/drawing/2014/main" id="{278D176E-50EA-463B-8417-7BC65C388FDD}"/>
              </a:ext>
            </a:extLst>
          </p:cNvPr>
          <p:cNvPicPr>
            <a:picLocks noChangeAspect="1"/>
          </p:cNvPicPr>
          <p:nvPr/>
        </p:nvPicPr>
        <p:blipFill>
          <a:blip r:embed="rId6"/>
          <a:stretch>
            <a:fillRect/>
          </a:stretch>
        </p:blipFill>
        <p:spPr>
          <a:xfrm>
            <a:off x="6455730" y="3603673"/>
            <a:ext cx="5073781" cy="2831436"/>
          </a:xfrm>
          <a:prstGeom prst="rect">
            <a:avLst/>
          </a:prstGeom>
        </p:spPr>
      </p:pic>
      <p:pic>
        <p:nvPicPr>
          <p:cNvPr id="10" name="Picture 9" descr="Abstract cubes background">
            <a:extLst>
              <a:ext uri="{FF2B5EF4-FFF2-40B4-BE49-F238E27FC236}">
                <a16:creationId xmlns:a16="http://schemas.microsoft.com/office/drawing/2014/main" id="{085B02AE-41B9-4309-86D0-818D3D4DF077}"/>
              </a:ext>
            </a:extLst>
          </p:cNvPr>
          <p:cNvPicPr>
            <a:picLocks noChangeAspect="1"/>
          </p:cNvPicPr>
          <p:nvPr/>
        </p:nvPicPr>
        <p:blipFill rotWithShape="1">
          <a:blip r:embed="rId7"/>
          <a:srcRect t="36939" b="49598"/>
          <a:stretch/>
        </p:blipFill>
        <p:spPr>
          <a:xfrm>
            <a:off x="428844" y="115147"/>
            <a:ext cx="11334309" cy="791495"/>
          </a:xfrm>
          <a:prstGeom prst="rect">
            <a:avLst/>
          </a:prstGeom>
        </p:spPr>
      </p:pic>
      <p:sp>
        <p:nvSpPr>
          <p:cNvPr id="11" name="Title 1">
            <a:extLst>
              <a:ext uri="{FF2B5EF4-FFF2-40B4-BE49-F238E27FC236}">
                <a16:creationId xmlns:a16="http://schemas.microsoft.com/office/drawing/2014/main" id="{6E28A12C-4C86-4A3F-8CE4-4E94C04F7E6D}"/>
              </a:ext>
            </a:extLst>
          </p:cNvPr>
          <p:cNvSpPr txBox="1">
            <a:spLocks/>
          </p:cNvSpPr>
          <p:nvPr/>
        </p:nvSpPr>
        <p:spPr>
          <a:xfrm>
            <a:off x="428844" y="0"/>
            <a:ext cx="11334308" cy="957522"/>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Sample segment from an at3</a:t>
            </a:r>
          </a:p>
        </p:txBody>
      </p:sp>
      <p:sp>
        <p:nvSpPr>
          <p:cNvPr id="13" name="TextBox 12">
            <a:extLst>
              <a:ext uri="{FF2B5EF4-FFF2-40B4-BE49-F238E27FC236}">
                <a16:creationId xmlns:a16="http://schemas.microsoft.com/office/drawing/2014/main" id="{2FA7BEC1-C82D-4E40-A73F-5FA64FCAF834}"/>
              </a:ext>
            </a:extLst>
          </p:cNvPr>
          <p:cNvSpPr txBox="1"/>
          <p:nvPr/>
        </p:nvSpPr>
        <p:spPr>
          <a:xfrm>
            <a:off x="13367" y="881040"/>
            <a:ext cx="12192000" cy="338554"/>
          </a:xfrm>
          <a:prstGeom prst="rect">
            <a:avLst/>
          </a:prstGeom>
          <a:noFill/>
        </p:spPr>
        <p:txBody>
          <a:bodyPr wrap="square">
            <a:spAutoFit/>
          </a:bodyPr>
          <a:lstStyle/>
          <a:p>
            <a:pPr algn="ctr"/>
            <a:r>
              <a:rPr lang="en-AU" sz="1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feedback related to evidence of the specific features relates solely to the sample provided and not necessarily to the entire response</a:t>
            </a:r>
            <a:endParaRPr lang="en-AU" sz="1600" i="1" dirty="0">
              <a:solidFill>
                <a:srgbClr val="FF0000"/>
              </a:solidFill>
            </a:endParaRPr>
          </a:p>
        </p:txBody>
      </p:sp>
      <p:sp>
        <p:nvSpPr>
          <p:cNvPr id="14" name="TextBox 13">
            <a:extLst>
              <a:ext uri="{FF2B5EF4-FFF2-40B4-BE49-F238E27FC236}">
                <a16:creationId xmlns:a16="http://schemas.microsoft.com/office/drawing/2014/main" id="{D5F412CD-091E-41B4-B4C1-5EA2013E4B3B}"/>
              </a:ext>
            </a:extLst>
          </p:cNvPr>
          <p:cNvSpPr txBox="1"/>
          <p:nvPr/>
        </p:nvSpPr>
        <p:spPr>
          <a:xfrm>
            <a:off x="13368" y="5765887"/>
            <a:ext cx="6442362" cy="669222"/>
          </a:xfrm>
          <a:prstGeom prst="rect">
            <a:avLst/>
          </a:prstGeom>
          <a:noFill/>
        </p:spPr>
        <p:txBody>
          <a:bodyPr wrap="square" rtlCol="0">
            <a:spAutoFit/>
          </a:bodyPr>
          <a:lstStyle/>
          <a:p>
            <a:pPr algn="ctr">
              <a:lnSpc>
                <a:spcPct val="150000"/>
              </a:lnSpc>
            </a:pPr>
            <a:r>
              <a:rPr lang="en-AU" sz="2800" b="1" dirty="0"/>
              <a:t>AE1 – D	AE2 – C	AE3 – D</a:t>
            </a:r>
          </a:p>
        </p:txBody>
      </p:sp>
      <p:pic>
        <p:nvPicPr>
          <p:cNvPr id="15" name="Picture 14">
            <a:extLst>
              <a:ext uri="{FF2B5EF4-FFF2-40B4-BE49-F238E27FC236}">
                <a16:creationId xmlns:a16="http://schemas.microsoft.com/office/drawing/2014/main" id="{9BD65890-95A7-4851-B600-F2AA6CE97718}"/>
              </a:ext>
            </a:extLst>
          </p:cNvPr>
          <p:cNvPicPr>
            <a:picLocks noChangeAspect="1"/>
          </p:cNvPicPr>
          <p:nvPr/>
        </p:nvPicPr>
        <p:blipFill rotWithShape="1">
          <a:blip r:embed="rId5"/>
          <a:srcRect t="59885" b="3409"/>
          <a:stretch/>
        </p:blipFill>
        <p:spPr>
          <a:xfrm>
            <a:off x="6455731" y="2631213"/>
            <a:ext cx="5073781" cy="996212"/>
          </a:xfrm>
          <a:prstGeom prst="rect">
            <a:avLst/>
          </a:prstGeom>
        </p:spPr>
      </p:pic>
      <p:cxnSp>
        <p:nvCxnSpPr>
          <p:cNvPr id="12" name="Straight Connector 11">
            <a:extLst>
              <a:ext uri="{FF2B5EF4-FFF2-40B4-BE49-F238E27FC236}">
                <a16:creationId xmlns:a16="http://schemas.microsoft.com/office/drawing/2014/main" id="{62AA9F5A-D653-40A6-9900-E310B23FB386}"/>
              </a:ext>
            </a:extLst>
          </p:cNvPr>
          <p:cNvCxnSpPr/>
          <p:nvPr/>
        </p:nvCxnSpPr>
        <p:spPr>
          <a:xfrm>
            <a:off x="6347323" y="1219594"/>
            <a:ext cx="0" cy="550398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7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7E2D-54EE-4784-9698-2F27CDD0D52B}"/>
              </a:ext>
            </a:extLst>
          </p:cNvPr>
          <p:cNvSpPr>
            <a:spLocks noGrp="1"/>
          </p:cNvSpPr>
          <p:nvPr>
            <p:ph type="title"/>
          </p:nvPr>
        </p:nvSpPr>
        <p:spPr>
          <a:xfrm>
            <a:off x="1005253" y="224448"/>
            <a:ext cx="10794023" cy="1325563"/>
          </a:xfrm>
          <a:solidFill>
            <a:srgbClr val="92D050"/>
          </a:solidFill>
        </p:spPr>
        <p:txBody>
          <a:bodyPr/>
          <a:lstStyle/>
          <a:p>
            <a:r>
              <a:rPr lang="en-AU"/>
              <a:t>Welcome</a:t>
            </a:r>
          </a:p>
        </p:txBody>
      </p:sp>
      <p:sp>
        <p:nvSpPr>
          <p:cNvPr id="3" name="Content Placeholder 2">
            <a:extLst>
              <a:ext uri="{FF2B5EF4-FFF2-40B4-BE49-F238E27FC236}">
                <a16:creationId xmlns:a16="http://schemas.microsoft.com/office/drawing/2014/main" id="{431ED631-3A07-403F-98A0-3D8AC9FA8492}"/>
              </a:ext>
            </a:extLst>
          </p:cNvPr>
          <p:cNvSpPr>
            <a:spLocks noGrp="1"/>
          </p:cNvSpPr>
          <p:nvPr>
            <p:ph idx="1"/>
          </p:nvPr>
        </p:nvSpPr>
        <p:spPr>
          <a:xfrm>
            <a:off x="1429849" y="1825625"/>
            <a:ext cx="9923951" cy="4351338"/>
          </a:xfrm>
        </p:spPr>
        <p:txBody>
          <a:bodyPr>
            <a:normAutofit/>
          </a:bodyPr>
          <a:lstStyle/>
          <a:p>
            <a:pPr marL="0" indent="0">
              <a:buNone/>
            </a:pPr>
            <a:endParaRPr lang="en-AU" dirty="0"/>
          </a:p>
          <a:p>
            <a:pPr marL="0" indent="0">
              <a:buNone/>
            </a:pPr>
            <a:r>
              <a:rPr lang="en-AU" dirty="0"/>
              <a:t>Purpose of this Session: </a:t>
            </a:r>
          </a:p>
          <a:p>
            <a:pPr marL="514350" indent="-514350">
              <a:buFont typeface="+mj-lt"/>
              <a:buAutoNum type="arabicPeriod"/>
            </a:pPr>
            <a:r>
              <a:rPr lang="en-AU" dirty="0"/>
              <a:t>Develop our understanding of the qualities of analysis, reflection and evaluation in Physical Education</a:t>
            </a:r>
          </a:p>
          <a:p>
            <a:pPr marL="514350" indent="-514350">
              <a:buFont typeface="+mj-lt"/>
              <a:buAutoNum type="arabicPeriod"/>
            </a:pPr>
            <a:r>
              <a:rPr lang="en-AU" dirty="0"/>
              <a:t>Improve how we facilitate student learning and demonstration of analysis, reflection and evaluation</a:t>
            </a:r>
          </a:p>
          <a:p>
            <a:pPr marL="514350" indent="-514350">
              <a:buFont typeface="+mj-lt"/>
              <a:buAutoNum type="arabicPeriod"/>
            </a:pPr>
            <a:r>
              <a:rPr lang="en-AU" dirty="0"/>
              <a:t>Examine the performance standards for AE1, AE2 and AE3</a:t>
            </a:r>
          </a:p>
          <a:p>
            <a:pPr marL="514350" indent="-514350">
              <a:buFont typeface="+mj-lt"/>
              <a:buAutoNum type="arabicPeriod"/>
            </a:pPr>
            <a:endParaRPr lang="en-AU" dirty="0"/>
          </a:p>
          <a:p>
            <a:r>
              <a:rPr lang="en-AU" dirty="0"/>
              <a:t>Lead Practitioners supporting the meeting</a:t>
            </a:r>
          </a:p>
        </p:txBody>
      </p:sp>
    </p:spTree>
    <p:extLst>
      <p:ext uri="{BB962C8B-B14F-4D97-AF65-F5344CB8AC3E}">
        <p14:creationId xmlns:p14="http://schemas.microsoft.com/office/powerpoint/2010/main" val="2419238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bstract cubes background">
            <a:extLst>
              <a:ext uri="{FF2B5EF4-FFF2-40B4-BE49-F238E27FC236}">
                <a16:creationId xmlns:a16="http://schemas.microsoft.com/office/drawing/2014/main" id="{085B02AE-41B9-4309-86D0-818D3D4DF077}"/>
              </a:ext>
            </a:extLst>
          </p:cNvPr>
          <p:cNvPicPr>
            <a:picLocks noChangeAspect="1"/>
          </p:cNvPicPr>
          <p:nvPr/>
        </p:nvPicPr>
        <p:blipFill rotWithShape="1">
          <a:blip r:embed="rId3"/>
          <a:srcRect t="36939" b="49598"/>
          <a:stretch/>
        </p:blipFill>
        <p:spPr>
          <a:xfrm>
            <a:off x="428844" y="115147"/>
            <a:ext cx="11334309" cy="791495"/>
          </a:xfrm>
          <a:prstGeom prst="rect">
            <a:avLst/>
          </a:prstGeom>
        </p:spPr>
      </p:pic>
      <p:sp>
        <p:nvSpPr>
          <p:cNvPr id="11" name="Title 1">
            <a:extLst>
              <a:ext uri="{FF2B5EF4-FFF2-40B4-BE49-F238E27FC236}">
                <a16:creationId xmlns:a16="http://schemas.microsoft.com/office/drawing/2014/main" id="{6E28A12C-4C86-4A3F-8CE4-4E94C04F7E6D}"/>
              </a:ext>
            </a:extLst>
          </p:cNvPr>
          <p:cNvSpPr txBox="1">
            <a:spLocks/>
          </p:cNvSpPr>
          <p:nvPr/>
        </p:nvSpPr>
        <p:spPr>
          <a:xfrm>
            <a:off x="428844" y="0"/>
            <a:ext cx="11334308" cy="957522"/>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Sample segment from an at2</a:t>
            </a:r>
          </a:p>
        </p:txBody>
      </p:sp>
      <p:sp>
        <p:nvSpPr>
          <p:cNvPr id="13" name="TextBox 12">
            <a:extLst>
              <a:ext uri="{FF2B5EF4-FFF2-40B4-BE49-F238E27FC236}">
                <a16:creationId xmlns:a16="http://schemas.microsoft.com/office/drawing/2014/main" id="{2FA7BEC1-C82D-4E40-A73F-5FA64FCAF834}"/>
              </a:ext>
            </a:extLst>
          </p:cNvPr>
          <p:cNvSpPr txBox="1"/>
          <p:nvPr/>
        </p:nvSpPr>
        <p:spPr>
          <a:xfrm>
            <a:off x="13367" y="881040"/>
            <a:ext cx="12192000" cy="338554"/>
          </a:xfrm>
          <a:prstGeom prst="rect">
            <a:avLst/>
          </a:prstGeom>
          <a:noFill/>
        </p:spPr>
        <p:txBody>
          <a:bodyPr wrap="square">
            <a:spAutoFit/>
          </a:bodyPr>
          <a:lstStyle/>
          <a:p>
            <a:pPr algn="ctr"/>
            <a:r>
              <a:rPr lang="en-AU" sz="16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feedback related to evidence of the specific features relates solely to the sample provided and not necessarily to the entire response</a:t>
            </a:r>
            <a:endParaRPr lang="en-AU" sz="1600" i="1" dirty="0">
              <a:solidFill>
                <a:srgbClr val="FF0000"/>
              </a:solidFill>
            </a:endParaRPr>
          </a:p>
        </p:txBody>
      </p:sp>
      <p:pic>
        <p:nvPicPr>
          <p:cNvPr id="3" name="Picture 2">
            <a:extLst>
              <a:ext uri="{FF2B5EF4-FFF2-40B4-BE49-F238E27FC236}">
                <a16:creationId xmlns:a16="http://schemas.microsoft.com/office/drawing/2014/main" id="{9E73CB19-37F1-4D15-BA2A-10EDC76F1D91}"/>
              </a:ext>
            </a:extLst>
          </p:cNvPr>
          <p:cNvPicPr>
            <a:picLocks noChangeAspect="1"/>
          </p:cNvPicPr>
          <p:nvPr/>
        </p:nvPicPr>
        <p:blipFill rotWithShape="1">
          <a:blip r:embed="rId4"/>
          <a:srcRect b="80873"/>
          <a:stretch/>
        </p:blipFill>
        <p:spPr>
          <a:xfrm>
            <a:off x="6266826" y="1170258"/>
            <a:ext cx="5568635" cy="1234847"/>
          </a:xfrm>
          <a:prstGeom prst="rect">
            <a:avLst/>
          </a:prstGeom>
        </p:spPr>
      </p:pic>
      <p:pic>
        <p:nvPicPr>
          <p:cNvPr id="16" name="Picture 15">
            <a:extLst>
              <a:ext uri="{FF2B5EF4-FFF2-40B4-BE49-F238E27FC236}">
                <a16:creationId xmlns:a16="http://schemas.microsoft.com/office/drawing/2014/main" id="{757A5EF8-2F7B-4037-B134-A99DB792830E}"/>
              </a:ext>
            </a:extLst>
          </p:cNvPr>
          <p:cNvPicPr>
            <a:picLocks noChangeAspect="1"/>
          </p:cNvPicPr>
          <p:nvPr/>
        </p:nvPicPr>
        <p:blipFill rotWithShape="1">
          <a:blip r:embed="rId4"/>
          <a:srcRect t="18821" b="24017"/>
          <a:stretch/>
        </p:blipFill>
        <p:spPr>
          <a:xfrm>
            <a:off x="6266826" y="2320158"/>
            <a:ext cx="3708246" cy="2457566"/>
          </a:xfrm>
          <a:prstGeom prst="rect">
            <a:avLst/>
          </a:prstGeom>
        </p:spPr>
      </p:pic>
      <p:pic>
        <p:nvPicPr>
          <p:cNvPr id="7" name="Picture 6">
            <a:extLst>
              <a:ext uri="{FF2B5EF4-FFF2-40B4-BE49-F238E27FC236}">
                <a16:creationId xmlns:a16="http://schemas.microsoft.com/office/drawing/2014/main" id="{237647BB-3219-4F75-9D8B-77AAC0F9747B}"/>
              </a:ext>
            </a:extLst>
          </p:cNvPr>
          <p:cNvPicPr>
            <a:picLocks noChangeAspect="1"/>
          </p:cNvPicPr>
          <p:nvPr/>
        </p:nvPicPr>
        <p:blipFill>
          <a:blip r:embed="rId5"/>
          <a:stretch>
            <a:fillRect/>
          </a:stretch>
        </p:blipFill>
        <p:spPr>
          <a:xfrm>
            <a:off x="148036" y="1239988"/>
            <a:ext cx="5911811" cy="5618012"/>
          </a:xfrm>
          <a:prstGeom prst="rect">
            <a:avLst/>
          </a:prstGeom>
        </p:spPr>
      </p:pic>
      <p:sp>
        <p:nvSpPr>
          <p:cNvPr id="14" name="TextBox 13">
            <a:extLst>
              <a:ext uri="{FF2B5EF4-FFF2-40B4-BE49-F238E27FC236}">
                <a16:creationId xmlns:a16="http://schemas.microsoft.com/office/drawing/2014/main" id="{D5F412CD-091E-41B4-B4C1-5EA2013E4B3B}"/>
              </a:ext>
            </a:extLst>
          </p:cNvPr>
          <p:cNvSpPr txBox="1"/>
          <p:nvPr/>
        </p:nvSpPr>
        <p:spPr>
          <a:xfrm>
            <a:off x="6475329" y="6177970"/>
            <a:ext cx="5568635" cy="523220"/>
          </a:xfrm>
          <a:prstGeom prst="rect">
            <a:avLst/>
          </a:prstGeom>
          <a:solidFill>
            <a:schemeClr val="bg1"/>
          </a:solidFill>
        </p:spPr>
        <p:txBody>
          <a:bodyPr wrap="square" rtlCol="0" anchor="ctr">
            <a:spAutoFit/>
          </a:bodyPr>
          <a:lstStyle/>
          <a:p>
            <a:r>
              <a:rPr lang="en-AU" sz="2800" b="1" dirty="0"/>
              <a:t>AE1 – B	AE2 – A	AE3 – B</a:t>
            </a:r>
          </a:p>
        </p:txBody>
      </p:sp>
      <p:pic>
        <p:nvPicPr>
          <p:cNvPr id="9" name="Picture 8">
            <a:extLst>
              <a:ext uri="{FF2B5EF4-FFF2-40B4-BE49-F238E27FC236}">
                <a16:creationId xmlns:a16="http://schemas.microsoft.com/office/drawing/2014/main" id="{4F2B2E60-487C-46AA-9E42-BDAA72A817B5}"/>
              </a:ext>
            </a:extLst>
          </p:cNvPr>
          <p:cNvPicPr>
            <a:picLocks noChangeAspect="1"/>
          </p:cNvPicPr>
          <p:nvPr/>
        </p:nvPicPr>
        <p:blipFill>
          <a:blip r:embed="rId6"/>
          <a:stretch>
            <a:fillRect/>
          </a:stretch>
        </p:blipFill>
        <p:spPr>
          <a:xfrm>
            <a:off x="6204464" y="4796994"/>
            <a:ext cx="5630997" cy="1221371"/>
          </a:xfrm>
          <a:prstGeom prst="rect">
            <a:avLst/>
          </a:prstGeom>
        </p:spPr>
      </p:pic>
      <p:cxnSp>
        <p:nvCxnSpPr>
          <p:cNvPr id="18" name="Straight Connector 17">
            <a:extLst>
              <a:ext uri="{FF2B5EF4-FFF2-40B4-BE49-F238E27FC236}">
                <a16:creationId xmlns:a16="http://schemas.microsoft.com/office/drawing/2014/main" id="{D8B80CA9-D0C4-49B4-BBBF-EE5362D127CC}"/>
              </a:ext>
            </a:extLst>
          </p:cNvPr>
          <p:cNvCxnSpPr/>
          <p:nvPr/>
        </p:nvCxnSpPr>
        <p:spPr>
          <a:xfrm>
            <a:off x="6132155" y="1238864"/>
            <a:ext cx="0" cy="550398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7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442642"/>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FINAL REFLECTION</a:t>
            </a:r>
          </a:p>
        </p:txBody>
      </p:sp>
      <p:pic>
        <p:nvPicPr>
          <p:cNvPr id="1026" name="Picture 2" descr="Sun Clipart | Decorative Sun clip art - vector clip art online, royalty  free ... | Sun clip art, Free clip art, Cartoon sun">
            <a:extLst>
              <a:ext uri="{FF2B5EF4-FFF2-40B4-BE49-F238E27FC236}">
                <a16:creationId xmlns:a16="http://schemas.microsoft.com/office/drawing/2014/main" id="{87260FD0-0357-41F2-8EEA-3A95A08B6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395" y="2619779"/>
            <a:ext cx="1546171" cy="1546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s clipart clip art, Clouds clip art Transparent FREE for download on  WebStockReview 2021">
            <a:extLst>
              <a:ext uri="{FF2B5EF4-FFF2-40B4-BE49-F238E27FC236}">
                <a16:creationId xmlns:a16="http://schemas.microsoft.com/office/drawing/2014/main" id="{0EA32F54-0D16-4BEF-8766-7A112D28D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503" y="2829913"/>
            <a:ext cx="1965004" cy="11981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BFF032-0C76-4749-B9B5-E4CF85C4B80D}"/>
              </a:ext>
            </a:extLst>
          </p:cNvPr>
          <p:cNvSpPr txBox="1"/>
          <p:nvPr/>
        </p:nvSpPr>
        <p:spPr>
          <a:xfrm>
            <a:off x="1479738" y="4203479"/>
            <a:ext cx="3863486" cy="584775"/>
          </a:xfrm>
          <a:prstGeom prst="rect">
            <a:avLst/>
          </a:prstGeom>
          <a:noFill/>
        </p:spPr>
        <p:txBody>
          <a:bodyPr wrap="square" rtlCol="0">
            <a:spAutoFit/>
          </a:bodyPr>
          <a:lstStyle/>
          <a:p>
            <a:r>
              <a:rPr lang="en-AU" sz="3200" dirty="0"/>
              <a:t>What’s CLEAR for me?</a:t>
            </a:r>
          </a:p>
        </p:txBody>
      </p:sp>
      <p:sp>
        <p:nvSpPr>
          <p:cNvPr id="8" name="TextBox 7">
            <a:extLst>
              <a:ext uri="{FF2B5EF4-FFF2-40B4-BE49-F238E27FC236}">
                <a16:creationId xmlns:a16="http://schemas.microsoft.com/office/drawing/2014/main" id="{90E6F647-396E-42B7-9140-61587A348621}"/>
              </a:ext>
            </a:extLst>
          </p:cNvPr>
          <p:cNvSpPr txBox="1"/>
          <p:nvPr/>
        </p:nvSpPr>
        <p:spPr>
          <a:xfrm>
            <a:off x="6763010" y="4203480"/>
            <a:ext cx="4483990" cy="584775"/>
          </a:xfrm>
          <a:prstGeom prst="rect">
            <a:avLst/>
          </a:prstGeom>
          <a:noFill/>
        </p:spPr>
        <p:txBody>
          <a:bodyPr wrap="square" rtlCol="0">
            <a:spAutoFit/>
          </a:bodyPr>
          <a:lstStyle/>
          <a:p>
            <a:r>
              <a:rPr lang="en-AU" sz="3200" dirty="0"/>
              <a:t>What’s CLOUDY for me?</a:t>
            </a:r>
          </a:p>
        </p:txBody>
      </p:sp>
    </p:spTree>
    <p:extLst>
      <p:ext uri="{BB962C8B-B14F-4D97-AF65-F5344CB8AC3E}">
        <p14:creationId xmlns:p14="http://schemas.microsoft.com/office/powerpoint/2010/main" val="3891031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E764-9CF4-4B3F-ADE2-BF8C5D02BE72}"/>
              </a:ext>
            </a:extLst>
          </p:cNvPr>
          <p:cNvSpPr>
            <a:spLocks noGrp="1"/>
          </p:cNvSpPr>
          <p:nvPr>
            <p:ph type="title"/>
          </p:nvPr>
        </p:nvSpPr>
        <p:spPr>
          <a:xfrm>
            <a:off x="816428" y="365125"/>
            <a:ext cx="10537371" cy="1325563"/>
          </a:xfrm>
        </p:spPr>
        <p:txBody>
          <a:bodyPr/>
          <a:lstStyle/>
          <a:p>
            <a:r>
              <a:rPr lang="en-AU" dirty="0"/>
              <a:t>Future Zoom Sessions</a:t>
            </a:r>
          </a:p>
        </p:txBody>
      </p:sp>
      <p:graphicFrame>
        <p:nvGraphicFramePr>
          <p:cNvPr id="4" name="Table 4">
            <a:extLst>
              <a:ext uri="{FF2B5EF4-FFF2-40B4-BE49-F238E27FC236}">
                <a16:creationId xmlns:a16="http://schemas.microsoft.com/office/drawing/2014/main" id="{39DA719A-99B0-4BE3-B5E3-140E1B1A0B32}"/>
              </a:ext>
            </a:extLst>
          </p:cNvPr>
          <p:cNvGraphicFramePr>
            <a:graphicFrameLocks noGrp="1"/>
          </p:cNvGraphicFramePr>
          <p:nvPr>
            <p:ph idx="1"/>
            <p:extLst>
              <p:ext uri="{D42A27DB-BD31-4B8C-83A1-F6EECF244321}">
                <p14:modId xmlns:p14="http://schemas.microsoft.com/office/powerpoint/2010/main" val="1515016949"/>
              </p:ext>
            </p:extLst>
          </p:nvPr>
        </p:nvGraphicFramePr>
        <p:xfrm>
          <a:off x="816428" y="1515656"/>
          <a:ext cx="11244943" cy="4721857"/>
        </p:xfrm>
        <a:graphic>
          <a:graphicData uri="http://schemas.openxmlformats.org/drawingml/2006/table">
            <a:tbl>
              <a:tblPr firstRow="1" bandRow="1">
                <a:tableStyleId>{5C22544A-7EE6-4342-B048-85BDC9FD1C3A}</a:tableStyleId>
              </a:tblPr>
              <a:tblGrid>
                <a:gridCol w="1531324">
                  <a:extLst>
                    <a:ext uri="{9D8B030D-6E8A-4147-A177-3AD203B41FA5}">
                      <a16:colId xmlns:a16="http://schemas.microsoft.com/office/drawing/2014/main" val="1952618682"/>
                    </a:ext>
                  </a:extLst>
                </a:gridCol>
                <a:gridCol w="6804534">
                  <a:extLst>
                    <a:ext uri="{9D8B030D-6E8A-4147-A177-3AD203B41FA5}">
                      <a16:colId xmlns:a16="http://schemas.microsoft.com/office/drawing/2014/main" val="4268204546"/>
                    </a:ext>
                  </a:extLst>
                </a:gridCol>
                <a:gridCol w="2909085">
                  <a:extLst>
                    <a:ext uri="{9D8B030D-6E8A-4147-A177-3AD203B41FA5}">
                      <a16:colId xmlns:a16="http://schemas.microsoft.com/office/drawing/2014/main" val="1248567127"/>
                    </a:ext>
                  </a:extLst>
                </a:gridCol>
              </a:tblGrid>
              <a:tr h="816725">
                <a:tc>
                  <a:txBody>
                    <a:bodyPr/>
                    <a:lstStyle/>
                    <a:p>
                      <a:r>
                        <a:rPr lang="en-AU" sz="2800"/>
                        <a:t>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a:t>Focus Question/s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a:t>Specific Features</a:t>
                      </a:r>
                    </a:p>
                  </a:txBody>
                  <a:tcPr anchor="ctr"/>
                </a:tc>
                <a:extLst>
                  <a:ext uri="{0D108BD9-81ED-4DB2-BD59-A6C34878D82A}">
                    <a16:rowId xmlns:a16="http://schemas.microsoft.com/office/drawing/2014/main" val="1878216195"/>
                  </a:ext>
                </a:extLst>
              </a:tr>
              <a:tr h="1711694">
                <a:tc>
                  <a:txBody>
                    <a:bodyPr/>
                    <a:lstStyle/>
                    <a:p>
                      <a:r>
                        <a:rPr lang="en-AU" sz="2800" dirty="0"/>
                        <a:t>1</a:t>
                      </a:r>
                    </a:p>
                  </a:txBody>
                  <a:tcPr anchor="ctr"/>
                </a:tc>
                <a:tc>
                  <a:txBody>
                    <a:bodyPr/>
                    <a:lstStyle/>
                    <a:p>
                      <a:r>
                        <a:rPr lang="en-AU" sz="2800"/>
                        <a:t>What does contextual application look like?</a:t>
                      </a:r>
                    </a:p>
                    <a:p>
                      <a:r>
                        <a:rPr lang="en-AU" sz="2800"/>
                        <a:t>What is feedback? How does it inform strategies and future recommendations?</a:t>
                      </a:r>
                    </a:p>
                  </a:txBody>
                  <a:tcPr anchor="ctr"/>
                </a:tc>
                <a:tc>
                  <a:txBody>
                    <a:bodyPr/>
                    <a:lstStyle/>
                    <a:p>
                      <a:r>
                        <a:rPr lang="en-AU" sz="2800" dirty="0"/>
                        <a:t>A1, A4</a:t>
                      </a:r>
                    </a:p>
                    <a:p>
                      <a:r>
                        <a:rPr lang="en-AU" sz="2800" dirty="0"/>
                        <a:t>A3, A4</a:t>
                      </a:r>
                    </a:p>
                  </a:txBody>
                  <a:tcPr anchor="ctr"/>
                </a:tc>
                <a:extLst>
                  <a:ext uri="{0D108BD9-81ED-4DB2-BD59-A6C34878D82A}">
                    <a16:rowId xmlns:a16="http://schemas.microsoft.com/office/drawing/2014/main" val="46854442"/>
                  </a:ext>
                </a:extLst>
              </a:tr>
              <a:tr h="2193438">
                <a:tc>
                  <a:txBody>
                    <a:bodyPr/>
                    <a:lstStyle/>
                    <a:p>
                      <a:r>
                        <a:rPr lang="en-AU" sz="2800"/>
                        <a:t>2</a:t>
                      </a:r>
                    </a:p>
                  </a:txBody>
                  <a:tcPr anchor="ctr"/>
                </a:tc>
                <a:tc>
                  <a:txBody>
                    <a:bodyPr/>
                    <a:lstStyle/>
                    <a:p>
                      <a:r>
                        <a:rPr lang="en-AU" sz="2800" dirty="0"/>
                        <a:t>What are the skills of Communication and Collaboration? In what ways does student analysis of these skills support their demonstration of applying them?</a:t>
                      </a:r>
                    </a:p>
                  </a:txBody>
                  <a:tcPr anchor="ctr"/>
                </a:tc>
                <a:tc>
                  <a:txBody>
                    <a:bodyPr/>
                    <a:lstStyle/>
                    <a:p>
                      <a:r>
                        <a:rPr lang="en-AU" sz="2800" dirty="0"/>
                        <a:t>A2</a:t>
                      </a:r>
                    </a:p>
                  </a:txBody>
                  <a:tcPr anchor="ctr"/>
                </a:tc>
                <a:extLst>
                  <a:ext uri="{0D108BD9-81ED-4DB2-BD59-A6C34878D82A}">
                    <a16:rowId xmlns:a16="http://schemas.microsoft.com/office/drawing/2014/main" val="593383472"/>
                  </a:ext>
                </a:extLst>
              </a:tr>
            </a:tbl>
          </a:graphicData>
        </a:graphic>
      </p:graphicFrame>
    </p:spTree>
    <p:extLst>
      <p:ext uri="{BB962C8B-B14F-4D97-AF65-F5344CB8AC3E}">
        <p14:creationId xmlns:p14="http://schemas.microsoft.com/office/powerpoint/2010/main" val="4222572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75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428843" y="1628871"/>
            <a:ext cx="11334309" cy="4786488"/>
          </a:xfrm>
        </p:spPr>
        <p:txBody>
          <a:bodyPr>
            <a:normAutofit/>
          </a:bodyPr>
          <a:lstStyle/>
          <a:p>
            <a:pPr>
              <a:lnSpc>
                <a:spcPct val="200000"/>
              </a:lnSpc>
            </a:pPr>
            <a:r>
              <a:rPr lang="en-AU" sz="2400" dirty="0"/>
              <a:t>AE1 	</a:t>
            </a:r>
            <a:r>
              <a:rPr lang="en-AU" sz="2400" b="1" dirty="0"/>
              <a:t>Analysis</a:t>
            </a:r>
            <a:r>
              <a:rPr lang="en-AU" sz="2400" dirty="0"/>
              <a:t> and </a:t>
            </a:r>
            <a:r>
              <a:rPr lang="en-AU" sz="2400" b="1" dirty="0"/>
              <a:t>evaluation</a:t>
            </a:r>
            <a:r>
              <a:rPr lang="en-AU" sz="2400" dirty="0"/>
              <a:t> of evidence relating to physical activity.</a:t>
            </a:r>
          </a:p>
          <a:p>
            <a:pPr>
              <a:lnSpc>
                <a:spcPct val="200000"/>
              </a:lnSpc>
            </a:pPr>
            <a:r>
              <a:rPr lang="en-AU" sz="2400" dirty="0"/>
              <a:t>AE2	</a:t>
            </a:r>
            <a:r>
              <a:rPr lang="en-AU" sz="2400" b="1" dirty="0"/>
              <a:t>Reflection</a:t>
            </a:r>
            <a:r>
              <a:rPr lang="en-AU" sz="2400" dirty="0"/>
              <a:t> on and </a:t>
            </a:r>
            <a:r>
              <a:rPr lang="en-AU" sz="2400" b="1" dirty="0"/>
              <a:t>evaluation</a:t>
            </a:r>
            <a:r>
              <a:rPr lang="en-AU" sz="2400" dirty="0"/>
              <a:t> of participation and/or performance improvement.</a:t>
            </a:r>
          </a:p>
          <a:p>
            <a:pPr>
              <a:lnSpc>
                <a:spcPct val="200000"/>
              </a:lnSpc>
            </a:pPr>
            <a:r>
              <a:rPr lang="en-AU" sz="2400" dirty="0"/>
              <a:t>AE3	</a:t>
            </a:r>
            <a:r>
              <a:rPr lang="en-AU" sz="2400" b="1" dirty="0"/>
              <a:t>Evaluation</a:t>
            </a:r>
            <a:r>
              <a:rPr lang="en-AU" sz="2400" dirty="0"/>
              <a:t> of implemented strategies.</a:t>
            </a:r>
          </a:p>
        </p:txBody>
      </p:sp>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442642"/>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Specific features</a:t>
            </a:r>
          </a:p>
        </p:txBody>
      </p:sp>
      <p:pic>
        <p:nvPicPr>
          <p:cNvPr id="1026" name="Picture 2" descr="Sun Clipart | Decorative Sun clip art - vector clip art online, royalty  free ... | Sun clip art, Free clip art, Cartoon sun">
            <a:extLst>
              <a:ext uri="{FF2B5EF4-FFF2-40B4-BE49-F238E27FC236}">
                <a16:creationId xmlns:a16="http://schemas.microsoft.com/office/drawing/2014/main" id="{87260FD0-0357-41F2-8EEA-3A95A08B6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343" y="4419908"/>
            <a:ext cx="1546171" cy="1546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s clipart clip art, Clouds clip art Transparent FREE for download on  WebStockReview 2021">
            <a:extLst>
              <a:ext uri="{FF2B5EF4-FFF2-40B4-BE49-F238E27FC236}">
                <a16:creationId xmlns:a16="http://schemas.microsoft.com/office/drawing/2014/main" id="{0EA32F54-0D16-4BEF-8766-7A112D28D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451" y="4630042"/>
            <a:ext cx="1965004" cy="11981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BFF032-0C76-4749-B9B5-E4CF85C4B80D}"/>
              </a:ext>
            </a:extLst>
          </p:cNvPr>
          <p:cNvSpPr txBox="1"/>
          <p:nvPr/>
        </p:nvSpPr>
        <p:spPr>
          <a:xfrm>
            <a:off x="1454686" y="6003608"/>
            <a:ext cx="3863486" cy="584775"/>
          </a:xfrm>
          <a:prstGeom prst="rect">
            <a:avLst/>
          </a:prstGeom>
          <a:noFill/>
        </p:spPr>
        <p:txBody>
          <a:bodyPr wrap="square" rtlCol="0">
            <a:spAutoFit/>
          </a:bodyPr>
          <a:lstStyle/>
          <a:p>
            <a:r>
              <a:rPr lang="en-AU" sz="3200" dirty="0"/>
              <a:t>What’s CLEAR for me?</a:t>
            </a:r>
          </a:p>
        </p:txBody>
      </p:sp>
      <p:sp>
        <p:nvSpPr>
          <p:cNvPr id="8" name="TextBox 7">
            <a:extLst>
              <a:ext uri="{FF2B5EF4-FFF2-40B4-BE49-F238E27FC236}">
                <a16:creationId xmlns:a16="http://schemas.microsoft.com/office/drawing/2014/main" id="{90E6F647-396E-42B7-9140-61587A348621}"/>
              </a:ext>
            </a:extLst>
          </p:cNvPr>
          <p:cNvSpPr txBox="1"/>
          <p:nvPr/>
        </p:nvSpPr>
        <p:spPr>
          <a:xfrm>
            <a:off x="6737958" y="6003609"/>
            <a:ext cx="4483990" cy="584775"/>
          </a:xfrm>
          <a:prstGeom prst="rect">
            <a:avLst/>
          </a:prstGeom>
          <a:noFill/>
        </p:spPr>
        <p:txBody>
          <a:bodyPr wrap="square" rtlCol="0">
            <a:spAutoFit/>
          </a:bodyPr>
          <a:lstStyle/>
          <a:p>
            <a:r>
              <a:rPr lang="en-AU" sz="3200" dirty="0"/>
              <a:t>What’s CLOUDY for me?</a:t>
            </a:r>
          </a:p>
        </p:txBody>
      </p:sp>
    </p:spTree>
    <p:extLst>
      <p:ext uri="{BB962C8B-B14F-4D97-AF65-F5344CB8AC3E}">
        <p14:creationId xmlns:p14="http://schemas.microsoft.com/office/powerpoint/2010/main" val="429236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10359"/>
          <a:stretch/>
        </p:blipFill>
        <p:spPr>
          <a:xfrm>
            <a:off x="20" y="10"/>
            <a:ext cx="12191980" cy="6857990"/>
          </a:xfrm>
          <a:prstGeom prst="rect">
            <a:avLst/>
          </a:prstGeom>
        </p:spPr>
      </p:pic>
      <p:sp>
        <p:nvSpPr>
          <p:cNvPr id="6" name="Subtitle 5">
            <a:extLst>
              <a:ext uri="{FF2B5EF4-FFF2-40B4-BE49-F238E27FC236}">
                <a16:creationId xmlns:a16="http://schemas.microsoft.com/office/drawing/2014/main" id="{3166CB9E-8506-475C-9A79-CECFFB3ED3BE}"/>
              </a:ext>
            </a:extLst>
          </p:cNvPr>
          <p:cNvSpPr>
            <a:spLocks noGrp="1"/>
          </p:cNvSpPr>
          <p:nvPr>
            <p:ph type="subTitle" idx="1"/>
          </p:nvPr>
        </p:nvSpPr>
        <p:spPr>
          <a:xfrm>
            <a:off x="581194" y="2579913"/>
            <a:ext cx="10993546" cy="1556657"/>
          </a:xfrm>
        </p:spPr>
        <p:txBody>
          <a:bodyPr>
            <a:normAutofit/>
          </a:bodyPr>
          <a:lstStyle/>
          <a:p>
            <a:r>
              <a:rPr lang="en-AU" sz="2000" b="1" dirty="0">
                <a:solidFill>
                  <a:schemeClr val="accent3">
                    <a:lumMod val="75000"/>
                  </a:schemeClr>
                </a:solidFill>
              </a:rPr>
              <a:t>Comparing evaluation, analysis and reflection. </a:t>
            </a:r>
          </a:p>
          <a:p>
            <a:r>
              <a:rPr lang="en-AU" sz="2000" b="1" dirty="0">
                <a:solidFill>
                  <a:schemeClr val="accent3">
                    <a:lumMod val="75000"/>
                  </a:schemeClr>
                </a:solidFill>
              </a:rPr>
              <a:t>How do students demonstrate each of these?</a:t>
            </a:r>
          </a:p>
        </p:txBody>
      </p:sp>
      <p:sp>
        <p:nvSpPr>
          <p:cNvPr id="8" name="Title 7">
            <a:extLst>
              <a:ext uri="{FF2B5EF4-FFF2-40B4-BE49-F238E27FC236}">
                <a16:creationId xmlns:a16="http://schemas.microsoft.com/office/drawing/2014/main" id="{4FDDD362-E9D3-4D1D-A8E0-BFC4EE627382}"/>
              </a:ext>
            </a:extLst>
          </p:cNvPr>
          <p:cNvSpPr>
            <a:spLocks noGrp="1"/>
          </p:cNvSpPr>
          <p:nvPr>
            <p:ph type="ctrTitle"/>
          </p:nvPr>
        </p:nvSpPr>
        <p:spPr/>
        <p:txBody>
          <a:bodyPr/>
          <a:lstStyle/>
          <a:p>
            <a:r>
              <a:rPr lang="en-AU" dirty="0"/>
              <a:t>Part 1: what is evaluation?</a:t>
            </a:r>
          </a:p>
        </p:txBody>
      </p:sp>
    </p:spTree>
    <p:extLst>
      <p:ext uri="{BB962C8B-B14F-4D97-AF65-F5344CB8AC3E}">
        <p14:creationId xmlns:p14="http://schemas.microsoft.com/office/powerpoint/2010/main" val="271245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3" name="Subtitle 2">
            <a:extLst>
              <a:ext uri="{FF2B5EF4-FFF2-40B4-BE49-F238E27FC236}">
                <a16:creationId xmlns:a16="http://schemas.microsoft.com/office/drawing/2014/main" id="{AA9A64C6-31EA-44FC-BE2C-39EF01B6D61B}"/>
              </a:ext>
            </a:extLst>
          </p:cNvPr>
          <p:cNvSpPr>
            <a:spLocks noGrp="1"/>
          </p:cNvSpPr>
          <p:nvPr>
            <p:ph type="body" idx="1"/>
          </p:nvPr>
        </p:nvSpPr>
        <p:spPr/>
        <p:txBody>
          <a:bodyPr>
            <a:normAutofit fontScale="92500" lnSpcReduction="10000"/>
          </a:bodyPr>
          <a:lstStyle/>
          <a:p>
            <a:pPr algn="ctr"/>
            <a:r>
              <a:rPr lang="en-AU" sz="3200" b="1" dirty="0"/>
              <a:t>ANALYSIS</a:t>
            </a:r>
          </a:p>
        </p:txBody>
      </p:sp>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581194" y="3429000"/>
            <a:ext cx="5194766" cy="2432051"/>
          </a:xfrm>
        </p:spPr>
        <p:txBody>
          <a:bodyPr>
            <a:normAutofit/>
          </a:bodyPr>
          <a:lstStyle/>
          <a:p>
            <a:r>
              <a:rPr lang="en-AU" sz="2400" dirty="0"/>
              <a:t>Break down: identify parts</a:t>
            </a:r>
          </a:p>
          <a:p>
            <a:r>
              <a:rPr lang="en-AU" sz="2400" dirty="0"/>
              <a:t>Relationship: compare &amp; contrast</a:t>
            </a:r>
          </a:p>
        </p:txBody>
      </p:sp>
      <p:sp>
        <p:nvSpPr>
          <p:cNvPr id="6" name="Text Placeholder 5">
            <a:extLst>
              <a:ext uri="{FF2B5EF4-FFF2-40B4-BE49-F238E27FC236}">
                <a16:creationId xmlns:a16="http://schemas.microsoft.com/office/drawing/2014/main" id="{5CCD6CD4-9E15-4D9D-B253-ACA3B39D1C00}"/>
              </a:ext>
            </a:extLst>
          </p:cNvPr>
          <p:cNvSpPr>
            <a:spLocks noGrp="1"/>
          </p:cNvSpPr>
          <p:nvPr>
            <p:ph type="body" sz="quarter" idx="3"/>
          </p:nvPr>
        </p:nvSpPr>
        <p:spPr/>
        <p:txBody>
          <a:bodyPr/>
          <a:lstStyle/>
          <a:p>
            <a:pPr algn="ctr"/>
            <a:r>
              <a:rPr lang="en-AU" sz="3200" b="1" dirty="0"/>
              <a:t>EVALUATION</a:t>
            </a:r>
          </a:p>
        </p:txBody>
      </p:sp>
      <p:sp>
        <p:nvSpPr>
          <p:cNvPr id="7" name="Content Placeholder 6">
            <a:extLst>
              <a:ext uri="{FF2B5EF4-FFF2-40B4-BE49-F238E27FC236}">
                <a16:creationId xmlns:a16="http://schemas.microsoft.com/office/drawing/2014/main" id="{26C7B609-5E94-4E86-BA28-E235EA6DE7EB}"/>
              </a:ext>
            </a:extLst>
          </p:cNvPr>
          <p:cNvSpPr>
            <a:spLocks noGrp="1"/>
          </p:cNvSpPr>
          <p:nvPr>
            <p:ph sz="quarter" idx="4"/>
          </p:nvPr>
        </p:nvSpPr>
        <p:spPr>
          <a:xfrm>
            <a:off x="6416037" y="3429000"/>
            <a:ext cx="5194771" cy="2432051"/>
          </a:xfrm>
        </p:spPr>
        <p:txBody>
          <a:bodyPr>
            <a:normAutofit/>
          </a:bodyPr>
          <a:lstStyle/>
          <a:p>
            <a:r>
              <a:rPr lang="en-AU" sz="2400" dirty="0"/>
              <a:t>Judge the Value</a:t>
            </a:r>
          </a:p>
          <a:p>
            <a:r>
              <a:rPr lang="en-AU" sz="2400" dirty="0"/>
              <a:t>Based on criteria</a:t>
            </a:r>
            <a:endParaRPr lang="en-AU" sz="2000" dirty="0"/>
          </a:p>
        </p:txBody>
      </p:sp>
      <p:sp>
        <p:nvSpPr>
          <p:cNvPr id="16" name="Content Placeholder 4">
            <a:extLst>
              <a:ext uri="{FF2B5EF4-FFF2-40B4-BE49-F238E27FC236}">
                <a16:creationId xmlns:a16="http://schemas.microsoft.com/office/drawing/2014/main" id="{057700BB-3772-48A6-8F67-D372C6F0D455}"/>
              </a:ext>
            </a:extLst>
          </p:cNvPr>
          <p:cNvSpPr txBox="1">
            <a:spLocks/>
          </p:cNvSpPr>
          <p:nvPr/>
        </p:nvSpPr>
        <p:spPr>
          <a:xfrm>
            <a:off x="581194" y="2833301"/>
            <a:ext cx="5194766"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requires a ‘</a:t>
            </a:r>
            <a:r>
              <a:rPr lang="en-AU" sz="1800" i="1" dirty="0">
                <a:solidFill>
                  <a:schemeClr val="accent4">
                    <a:lumMod val="75000"/>
                  </a:schemeClr>
                </a:solidFill>
              </a:rPr>
              <a:t>relationship break down</a:t>
            </a:r>
            <a:r>
              <a:rPr lang="en-AU" sz="1800" dirty="0">
                <a:solidFill>
                  <a:schemeClr val="accent4">
                    <a:lumMod val="75000"/>
                  </a:schemeClr>
                </a:solidFill>
              </a:rPr>
              <a:t>’</a:t>
            </a:r>
          </a:p>
        </p:txBody>
      </p:sp>
      <p:sp>
        <p:nvSpPr>
          <p:cNvPr id="18" name="Content Placeholder 4">
            <a:extLst>
              <a:ext uri="{FF2B5EF4-FFF2-40B4-BE49-F238E27FC236}">
                <a16:creationId xmlns:a16="http://schemas.microsoft.com/office/drawing/2014/main" id="{3990B3D4-1785-473C-B2BF-6656D2C64D3E}"/>
              </a:ext>
            </a:extLst>
          </p:cNvPr>
          <p:cNvSpPr txBox="1">
            <a:spLocks/>
          </p:cNvSpPr>
          <p:nvPr/>
        </p:nvSpPr>
        <p:spPr>
          <a:xfrm>
            <a:off x="5432022" y="2832681"/>
            <a:ext cx="7162800" cy="59570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AU" sz="1800" dirty="0">
                <a:solidFill>
                  <a:schemeClr val="accent4">
                    <a:lumMod val="75000"/>
                  </a:schemeClr>
                </a:solidFill>
              </a:rPr>
              <a:t>“E-</a:t>
            </a:r>
            <a:r>
              <a:rPr lang="en-AU" sz="1800" dirty="0" err="1">
                <a:solidFill>
                  <a:schemeClr val="accent4">
                    <a:lumMod val="75000"/>
                  </a:schemeClr>
                </a:solidFill>
              </a:rPr>
              <a:t>Valu</a:t>
            </a:r>
            <a:r>
              <a:rPr lang="en-AU" sz="1800" dirty="0">
                <a:solidFill>
                  <a:schemeClr val="accent4">
                    <a:lumMod val="75000"/>
                  </a:schemeClr>
                </a:solidFill>
              </a:rPr>
              <a:t>”: give Evidence for the VALUE of something</a:t>
            </a:r>
          </a:p>
        </p:txBody>
      </p:sp>
      <p:sp>
        <p:nvSpPr>
          <p:cNvPr id="20" name="Title 1">
            <a:extLst>
              <a:ext uri="{FF2B5EF4-FFF2-40B4-BE49-F238E27FC236}">
                <a16:creationId xmlns:a16="http://schemas.microsoft.com/office/drawing/2014/main" id="{ECD929A4-44EC-45C7-9F7F-356AC7F82C95}"/>
              </a:ext>
            </a:extLst>
          </p:cNvPr>
          <p:cNvSpPr txBox="1">
            <a:spLocks/>
          </p:cNvSpPr>
          <p:nvPr/>
        </p:nvSpPr>
        <p:spPr>
          <a:xfrm>
            <a:off x="428844" y="387037"/>
            <a:ext cx="11334308" cy="1186228"/>
          </a:xfrm>
          <a:prstGeom prst="rect">
            <a:avLst/>
          </a:prstGeom>
          <a:noFill/>
          <a:effectLst/>
        </p:spPr>
        <p:txBody>
          <a:bodyPr vert="horz" lIns="91440" tIns="45720" rIns="91440" bIns="45720" rtlCol="0" anchor="ctr">
            <a:normAutofit fontScale="775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200000"/>
              </a:lnSpc>
            </a:pPr>
            <a:r>
              <a:rPr lang="en-AU" sz="3200" dirty="0"/>
              <a:t>AE1: </a:t>
            </a:r>
            <a:r>
              <a:rPr lang="en-AU" sz="3200" b="1" dirty="0"/>
              <a:t>Analysis</a:t>
            </a:r>
            <a:r>
              <a:rPr lang="en-AU" sz="3200" dirty="0"/>
              <a:t> and </a:t>
            </a:r>
            <a:r>
              <a:rPr lang="en-AU" sz="3200" b="1" dirty="0"/>
              <a:t>evaluation</a:t>
            </a:r>
            <a:r>
              <a:rPr lang="en-AU" sz="3200" dirty="0"/>
              <a:t> of evidence relating to physical activity.</a:t>
            </a:r>
          </a:p>
        </p:txBody>
      </p:sp>
    </p:spTree>
    <p:extLst>
      <p:ext uri="{BB962C8B-B14F-4D97-AF65-F5344CB8AC3E}">
        <p14:creationId xmlns:p14="http://schemas.microsoft.com/office/powerpoint/2010/main" val="199689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581192" y="2634191"/>
            <a:ext cx="11469293" cy="4114952"/>
          </a:xfrm>
        </p:spPr>
        <p:txBody>
          <a:bodyPr>
            <a:normAutofit/>
          </a:bodyPr>
          <a:lstStyle/>
          <a:p>
            <a:r>
              <a:rPr lang="en-AU" sz="2400" dirty="0"/>
              <a:t>Any information collected from or about the physical activity</a:t>
            </a:r>
          </a:p>
          <a:p>
            <a:r>
              <a:rPr lang="en-AU" sz="2400" dirty="0"/>
              <a:t>Quantitative or Qualitative</a:t>
            </a:r>
          </a:p>
          <a:p>
            <a:r>
              <a:rPr lang="en-AU" sz="2400" dirty="0"/>
              <a:t>Endless opportunities for presenting this evidence: video, photo, tables, graphs, scatterplots, diagrams, session plans, audio recordings, etc.</a:t>
            </a:r>
          </a:p>
          <a:p>
            <a:pPr lvl="1"/>
            <a:r>
              <a:rPr lang="en-AU" sz="2200" dirty="0"/>
              <a:t>Sometimes the collation of evidence for use requires a process of analysis if multiple pieces of evidence are brought together (relationship) and broken down for reference (break down)</a:t>
            </a:r>
          </a:p>
          <a:p>
            <a:pPr lvl="1"/>
            <a:r>
              <a:rPr lang="en-AU" sz="2200" dirty="0"/>
              <a:t>NB: evidence referred to by students needs to be presented within the scope of what the assessor looks at (consider time length or word count implications, file formats – refer to SACE guidelines)</a:t>
            </a:r>
          </a:p>
        </p:txBody>
      </p:sp>
      <p:sp>
        <p:nvSpPr>
          <p:cNvPr id="20" name="Title 1">
            <a:extLst>
              <a:ext uri="{FF2B5EF4-FFF2-40B4-BE49-F238E27FC236}">
                <a16:creationId xmlns:a16="http://schemas.microsoft.com/office/drawing/2014/main" id="{ECD929A4-44EC-45C7-9F7F-356AC7F82C95}"/>
              </a:ext>
            </a:extLst>
          </p:cNvPr>
          <p:cNvSpPr txBox="1">
            <a:spLocks/>
          </p:cNvSpPr>
          <p:nvPr/>
        </p:nvSpPr>
        <p:spPr>
          <a:xfrm>
            <a:off x="428844" y="387037"/>
            <a:ext cx="11334308" cy="1186228"/>
          </a:xfrm>
          <a:prstGeom prst="rect">
            <a:avLst/>
          </a:prstGeom>
          <a:noFill/>
          <a:effectLst/>
        </p:spPr>
        <p:txBody>
          <a:bodyPr vert="horz" lIns="91440" tIns="45720" rIns="91440" bIns="45720" rtlCol="0" anchor="ctr">
            <a:normAutofit fontScale="775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200000"/>
              </a:lnSpc>
            </a:pPr>
            <a:r>
              <a:rPr lang="en-AU" sz="3200" dirty="0"/>
              <a:t>AE1: </a:t>
            </a:r>
            <a:r>
              <a:rPr lang="en-AU" sz="3200" b="1" dirty="0"/>
              <a:t>Analysis</a:t>
            </a:r>
            <a:r>
              <a:rPr lang="en-AU" sz="3200" dirty="0"/>
              <a:t> and </a:t>
            </a:r>
            <a:r>
              <a:rPr lang="en-AU" sz="3200" b="1" dirty="0"/>
              <a:t>evaluation</a:t>
            </a:r>
            <a:r>
              <a:rPr lang="en-AU" sz="3200" dirty="0"/>
              <a:t> of evidence relating to physical activity.</a:t>
            </a:r>
          </a:p>
        </p:txBody>
      </p:sp>
      <p:sp>
        <p:nvSpPr>
          <p:cNvPr id="9" name="Text Placeholder 8">
            <a:extLst>
              <a:ext uri="{FF2B5EF4-FFF2-40B4-BE49-F238E27FC236}">
                <a16:creationId xmlns:a16="http://schemas.microsoft.com/office/drawing/2014/main" id="{256DDAA5-9F5E-4F0B-A577-160C86CC9D12}"/>
              </a:ext>
            </a:extLst>
          </p:cNvPr>
          <p:cNvSpPr>
            <a:spLocks noGrp="1"/>
          </p:cNvSpPr>
          <p:nvPr>
            <p:ph type="body" idx="1"/>
          </p:nvPr>
        </p:nvSpPr>
        <p:spPr>
          <a:xfrm>
            <a:off x="581189" y="1880775"/>
            <a:ext cx="11029618" cy="557784"/>
          </a:xfrm>
        </p:spPr>
        <p:txBody>
          <a:bodyPr/>
          <a:lstStyle/>
          <a:p>
            <a:r>
              <a:rPr lang="en-AU" sz="3000" b="1" dirty="0"/>
              <a:t>What is the EVIDENCE that students can analyse and evaluate?</a:t>
            </a:r>
          </a:p>
        </p:txBody>
      </p:sp>
    </p:spTree>
    <p:extLst>
      <p:ext uri="{BB962C8B-B14F-4D97-AF65-F5344CB8AC3E}">
        <p14:creationId xmlns:p14="http://schemas.microsoft.com/office/powerpoint/2010/main" val="53615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428843" y="1820354"/>
            <a:ext cx="5744653" cy="716265"/>
          </a:xfrm>
        </p:spPr>
        <p:txBody>
          <a:bodyPr>
            <a:normAutofit lnSpcReduction="10000"/>
          </a:bodyPr>
          <a:lstStyle/>
          <a:p>
            <a:pPr marL="0" indent="0">
              <a:lnSpc>
                <a:spcPct val="150000"/>
              </a:lnSpc>
              <a:buNone/>
            </a:pPr>
            <a:r>
              <a:rPr lang="en-AU" sz="2400" dirty="0"/>
              <a:t>Example of analysing evidence:</a:t>
            </a:r>
          </a:p>
          <a:p>
            <a:pPr>
              <a:lnSpc>
                <a:spcPct val="150000"/>
              </a:lnSpc>
            </a:pPr>
            <a:endParaRPr lang="en-AU" sz="2400" dirty="0"/>
          </a:p>
          <a:p>
            <a:pPr>
              <a:lnSpc>
                <a:spcPct val="150000"/>
              </a:lnSpc>
            </a:pPr>
            <a:endParaRPr lang="en-AU" sz="2400" dirty="0"/>
          </a:p>
        </p:txBody>
      </p:sp>
      <p:pic>
        <p:nvPicPr>
          <p:cNvPr id="6" name="Picture 5">
            <a:extLst>
              <a:ext uri="{FF2B5EF4-FFF2-40B4-BE49-F238E27FC236}">
                <a16:creationId xmlns:a16="http://schemas.microsoft.com/office/drawing/2014/main" id="{F8041B2C-0F18-42BB-87C9-AF35D325F3D1}"/>
              </a:ext>
            </a:extLst>
          </p:cNvPr>
          <p:cNvPicPr>
            <a:picLocks noChangeAspect="1"/>
          </p:cNvPicPr>
          <p:nvPr/>
        </p:nvPicPr>
        <p:blipFill rotWithShape="1">
          <a:blip r:embed="rId4"/>
          <a:srcRect b="36455"/>
          <a:stretch/>
        </p:blipFill>
        <p:spPr>
          <a:xfrm>
            <a:off x="6096000" y="1805733"/>
            <a:ext cx="5801843" cy="4968857"/>
          </a:xfrm>
          <a:prstGeom prst="rect">
            <a:avLst/>
          </a:prstGeom>
        </p:spPr>
      </p:pic>
      <p:pic>
        <p:nvPicPr>
          <p:cNvPr id="11" name="Picture 10">
            <a:extLst>
              <a:ext uri="{FF2B5EF4-FFF2-40B4-BE49-F238E27FC236}">
                <a16:creationId xmlns:a16="http://schemas.microsoft.com/office/drawing/2014/main" id="{6ADCF662-6BF7-438E-94EC-74D09CFD70A8}"/>
              </a:ext>
            </a:extLst>
          </p:cNvPr>
          <p:cNvPicPr>
            <a:picLocks noChangeAspect="1"/>
          </p:cNvPicPr>
          <p:nvPr/>
        </p:nvPicPr>
        <p:blipFill rotWithShape="1">
          <a:blip r:embed="rId4"/>
          <a:srcRect t="64082"/>
          <a:stretch/>
        </p:blipFill>
        <p:spPr>
          <a:xfrm>
            <a:off x="542865" y="4723292"/>
            <a:ext cx="4087008" cy="1978457"/>
          </a:xfrm>
          <a:prstGeom prst="rect">
            <a:avLst/>
          </a:prstGeom>
        </p:spPr>
      </p:pic>
      <p:pic>
        <p:nvPicPr>
          <p:cNvPr id="10" name="Picture 9">
            <a:extLst>
              <a:ext uri="{FF2B5EF4-FFF2-40B4-BE49-F238E27FC236}">
                <a16:creationId xmlns:a16="http://schemas.microsoft.com/office/drawing/2014/main" id="{E4DCDB5A-862E-42DD-A567-10A0D89E442C}"/>
              </a:ext>
            </a:extLst>
          </p:cNvPr>
          <p:cNvPicPr>
            <a:picLocks noChangeAspect="1"/>
          </p:cNvPicPr>
          <p:nvPr/>
        </p:nvPicPr>
        <p:blipFill>
          <a:blip r:embed="rId5"/>
          <a:stretch>
            <a:fillRect/>
          </a:stretch>
        </p:blipFill>
        <p:spPr>
          <a:xfrm>
            <a:off x="216109" y="2993489"/>
            <a:ext cx="5977872" cy="1436025"/>
          </a:xfrm>
          <a:prstGeom prst="rect">
            <a:avLst/>
          </a:prstGeom>
        </p:spPr>
      </p:pic>
      <p:sp>
        <p:nvSpPr>
          <p:cNvPr id="15" name="Rectangle 14">
            <a:extLst>
              <a:ext uri="{FF2B5EF4-FFF2-40B4-BE49-F238E27FC236}">
                <a16:creationId xmlns:a16="http://schemas.microsoft.com/office/drawing/2014/main" id="{EF2E1305-82AE-44A2-B44F-5A1CDC2C9532}"/>
              </a:ext>
            </a:extLst>
          </p:cNvPr>
          <p:cNvSpPr/>
          <p:nvPr/>
        </p:nvSpPr>
        <p:spPr>
          <a:xfrm>
            <a:off x="4916203" y="3172989"/>
            <a:ext cx="1200282" cy="195476"/>
          </a:xfrm>
          <a:prstGeom prst="rect">
            <a:avLst/>
          </a:prstGeom>
          <a:solidFill>
            <a:srgbClr val="F3D8CD">
              <a:alpha val="25098"/>
            </a:srgbClr>
          </a:solidFill>
          <a:ln>
            <a:solidFill>
              <a:srgbClr val="E2A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632085F6-0736-4F69-AA75-66C18C1FCAAE}"/>
              </a:ext>
            </a:extLst>
          </p:cNvPr>
          <p:cNvSpPr txBox="1"/>
          <p:nvPr/>
        </p:nvSpPr>
        <p:spPr>
          <a:xfrm>
            <a:off x="2519727" y="2411813"/>
            <a:ext cx="1272656" cy="369332"/>
          </a:xfrm>
          <a:prstGeom prst="rect">
            <a:avLst/>
          </a:prstGeom>
          <a:noFill/>
        </p:spPr>
        <p:txBody>
          <a:bodyPr wrap="none" rtlCol="0">
            <a:spAutoFit/>
          </a:bodyPr>
          <a:lstStyle/>
          <a:p>
            <a:pPr algn="r"/>
            <a:r>
              <a:rPr lang="en-AU" dirty="0"/>
              <a:t>Relationship</a:t>
            </a:r>
          </a:p>
        </p:txBody>
      </p:sp>
      <p:sp>
        <p:nvSpPr>
          <p:cNvPr id="17" name="TextBox 16">
            <a:extLst>
              <a:ext uri="{FF2B5EF4-FFF2-40B4-BE49-F238E27FC236}">
                <a16:creationId xmlns:a16="http://schemas.microsoft.com/office/drawing/2014/main" id="{A3017AB4-5074-4725-876F-C0B1E5E01986}"/>
              </a:ext>
            </a:extLst>
          </p:cNvPr>
          <p:cNvSpPr txBox="1"/>
          <p:nvPr/>
        </p:nvSpPr>
        <p:spPr>
          <a:xfrm>
            <a:off x="583939" y="2411813"/>
            <a:ext cx="1274260" cy="369332"/>
          </a:xfrm>
          <a:prstGeom prst="rect">
            <a:avLst/>
          </a:prstGeom>
          <a:noFill/>
        </p:spPr>
        <p:txBody>
          <a:bodyPr wrap="none" rtlCol="0">
            <a:spAutoFit/>
          </a:bodyPr>
          <a:lstStyle/>
          <a:p>
            <a:pPr algn="r"/>
            <a:r>
              <a:rPr lang="en-AU" dirty="0"/>
              <a:t>Break down</a:t>
            </a:r>
          </a:p>
        </p:txBody>
      </p:sp>
      <p:sp>
        <p:nvSpPr>
          <p:cNvPr id="18" name="Rectangle 17">
            <a:extLst>
              <a:ext uri="{FF2B5EF4-FFF2-40B4-BE49-F238E27FC236}">
                <a16:creationId xmlns:a16="http://schemas.microsoft.com/office/drawing/2014/main" id="{5BFC3F73-3952-4F5D-ACAF-B0479265A5DF}"/>
              </a:ext>
            </a:extLst>
          </p:cNvPr>
          <p:cNvSpPr/>
          <p:nvPr/>
        </p:nvSpPr>
        <p:spPr>
          <a:xfrm>
            <a:off x="2445473" y="2427904"/>
            <a:ext cx="1356408" cy="353241"/>
          </a:xfrm>
          <a:prstGeom prst="rect">
            <a:avLst/>
          </a:prstGeom>
          <a:solidFill>
            <a:srgbClr val="F3D8CD">
              <a:alpha val="25098"/>
            </a:srgbClr>
          </a:solidFill>
          <a:ln>
            <a:solidFill>
              <a:srgbClr val="E2A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AF945173-3F9C-49D2-82FB-4DFC76869FEC}"/>
              </a:ext>
            </a:extLst>
          </p:cNvPr>
          <p:cNvSpPr/>
          <p:nvPr/>
        </p:nvSpPr>
        <p:spPr>
          <a:xfrm>
            <a:off x="542865" y="2427904"/>
            <a:ext cx="1356408" cy="337150"/>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270E1983-F85F-48C4-9254-D924982E733F}"/>
              </a:ext>
            </a:extLst>
          </p:cNvPr>
          <p:cNvSpPr/>
          <p:nvPr/>
        </p:nvSpPr>
        <p:spPr>
          <a:xfrm>
            <a:off x="3562514" y="3803500"/>
            <a:ext cx="2533486" cy="195476"/>
          </a:xfrm>
          <a:prstGeom prst="rect">
            <a:avLst/>
          </a:prstGeom>
          <a:solidFill>
            <a:srgbClr val="F3D8CD">
              <a:alpha val="25098"/>
            </a:srgbClr>
          </a:solidFill>
          <a:ln>
            <a:solidFill>
              <a:srgbClr val="E2A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64681A20-2E42-438D-A805-B93DB817113C}"/>
              </a:ext>
            </a:extLst>
          </p:cNvPr>
          <p:cNvSpPr/>
          <p:nvPr/>
        </p:nvSpPr>
        <p:spPr>
          <a:xfrm>
            <a:off x="1799647" y="3179019"/>
            <a:ext cx="923005" cy="189446"/>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576A4EF6-B691-4FEC-933D-058B51B95395}"/>
              </a:ext>
            </a:extLst>
          </p:cNvPr>
          <p:cNvSpPr/>
          <p:nvPr/>
        </p:nvSpPr>
        <p:spPr>
          <a:xfrm>
            <a:off x="2754817" y="3176004"/>
            <a:ext cx="2083890" cy="189446"/>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70656CA7-05AC-4EE1-8EB3-DCD480E79348}"/>
              </a:ext>
            </a:extLst>
          </p:cNvPr>
          <p:cNvSpPr/>
          <p:nvPr/>
        </p:nvSpPr>
        <p:spPr>
          <a:xfrm>
            <a:off x="1983970" y="3809530"/>
            <a:ext cx="1578544" cy="189446"/>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01200312-A303-4DCC-84B6-BDA7DA723DE9}"/>
              </a:ext>
            </a:extLst>
          </p:cNvPr>
          <p:cNvSpPr/>
          <p:nvPr/>
        </p:nvSpPr>
        <p:spPr>
          <a:xfrm>
            <a:off x="320728" y="3956318"/>
            <a:ext cx="2401923" cy="189446"/>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F7FAD2B7-9CD0-4542-9FC7-03009A2D7AFC}"/>
              </a:ext>
            </a:extLst>
          </p:cNvPr>
          <p:cNvSpPr/>
          <p:nvPr/>
        </p:nvSpPr>
        <p:spPr>
          <a:xfrm>
            <a:off x="1241913" y="2991531"/>
            <a:ext cx="1131417" cy="181458"/>
          </a:xfrm>
          <a:prstGeom prst="rect">
            <a:avLst/>
          </a:prstGeom>
          <a:solidFill>
            <a:schemeClr val="bg2">
              <a:alpha val="24706"/>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itle 1">
            <a:extLst>
              <a:ext uri="{FF2B5EF4-FFF2-40B4-BE49-F238E27FC236}">
                <a16:creationId xmlns:a16="http://schemas.microsoft.com/office/drawing/2014/main" id="{597851BC-6BAF-4E82-B45A-049B5E799E06}"/>
              </a:ext>
            </a:extLst>
          </p:cNvPr>
          <p:cNvSpPr txBox="1">
            <a:spLocks/>
          </p:cNvSpPr>
          <p:nvPr/>
        </p:nvSpPr>
        <p:spPr>
          <a:xfrm>
            <a:off x="428843" y="344670"/>
            <a:ext cx="11334308" cy="1186228"/>
          </a:xfrm>
          <a:prstGeom prst="rect">
            <a:avLst/>
          </a:prstGeom>
          <a:noFill/>
          <a:effectLst/>
        </p:spPr>
        <p:txBody>
          <a:bodyPr vert="horz" lIns="91440" tIns="45720" rIns="91440" bIns="45720" rtlCol="0" anchor="ctr">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AU" sz="3200" b="1" dirty="0">
                <a:solidFill>
                  <a:schemeClr val="accent6">
                    <a:lumMod val="50000"/>
                  </a:schemeClr>
                </a:solidFill>
              </a:rPr>
              <a:t>example of AE1 – ANALYSIS &amp; evaluation of EVIDENCE</a:t>
            </a:r>
          </a:p>
        </p:txBody>
      </p:sp>
      <p:sp>
        <p:nvSpPr>
          <p:cNvPr id="27" name="TextBox 26">
            <a:extLst>
              <a:ext uri="{FF2B5EF4-FFF2-40B4-BE49-F238E27FC236}">
                <a16:creationId xmlns:a16="http://schemas.microsoft.com/office/drawing/2014/main" id="{29E35BA6-7437-4579-BC62-0A9EA2A5A979}"/>
              </a:ext>
            </a:extLst>
          </p:cNvPr>
          <p:cNvSpPr txBox="1"/>
          <p:nvPr/>
        </p:nvSpPr>
        <p:spPr>
          <a:xfrm>
            <a:off x="5096492" y="1161566"/>
            <a:ext cx="1999009" cy="369332"/>
          </a:xfrm>
          <a:prstGeom prst="rect">
            <a:avLst/>
          </a:prstGeom>
          <a:noFill/>
        </p:spPr>
        <p:txBody>
          <a:bodyPr wrap="none" rtlCol="0">
            <a:spAutoFit/>
          </a:bodyPr>
          <a:lstStyle/>
          <a:p>
            <a:pPr algn="ctr"/>
            <a:r>
              <a:rPr lang="en-AU" i="1" dirty="0"/>
              <a:t>(Example from AT1)</a:t>
            </a:r>
          </a:p>
        </p:txBody>
      </p:sp>
    </p:spTree>
    <p:extLst>
      <p:ext uri="{BB962C8B-B14F-4D97-AF65-F5344CB8AC3E}">
        <p14:creationId xmlns:p14="http://schemas.microsoft.com/office/powerpoint/2010/main" val="346175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P spid="21" grpId="0" animBg="1"/>
      <p:bldP spid="22"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 cubes background">
            <a:extLst>
              <a:ext uri="{FF2B5EF4-FFF2-40B4-BE49-F238E27FC236}">
                <a16:creationId xmlns:a16="http://schemas.microsoft.com/office/drawing/2014/main" id="{33B93581-5FB5-49EA-9650-3374F9ABC8C6}"/>
              </a:ext>
            </a:extLst>
          </p:cNvPr>
          <p:cNvPicPr>
            <a:picLocks noChangeAspect="1"/>
          </p:cNvPicPr>
          <p:nvPr/>
        </p:nvPicPr>
        <p:blipFill rotWithShape="1">
          <a:blip r:embed="rId3"/>
          <a:srcRect t="36939" b="44800"/>
          <a:stretch/>
        </p:blipFill>
        <p:spPr>
          <a:xfrm>
            <a:off x="428844" y="386369"/>
            <a:ext cx="11334309" cy="1298774"/>
          </a:xfrm>
          <a:prstGeom prst="rect">
            <a:avLst/>
          </a:prstGeom>
        </p:spPr>
      </p:pic>
      <p:sp>
        <p:nvSpPr>
          <p:cNvPr id="5" name="Content Placeholder 4">
            <a:extLst>
              <a:ext uri="{FF2B5EF4-FFF2-40B4-BE49-F238E27FC236}">
                <a16:creationId xmlns:a16="http://schemas.microsoft.com/office/drawing/2014/main" id="{A076E400-DC7C-4F27-88A9-57ADEC7DB171}"/>
              </a:ext>
            </a:extLst>
          </p:cNvPr>
          <p:cNvSpPr>
            <a:spLocks noGrp="1"/>
          </p:cNvSpPr>
          <p:nvPr>
            <p:ph sz="half" idx="2"/>
          </p:nvPr>
        </p:nvSpPr>
        <p:spPr>
          <a:xfrm>
            <a:off x="428843" y="1860537"/>
            <a:ext cx="11334309" cy="4554821"/>
          </a:xfrm>
        </p:spPr>
        <p:txBody>
          <a:bodyPr>
            <a:normAutofit/>
          </a:bodyPr>
          <a:lstStyle/>
          <a:p>
            <a:pPr marL="0" indent="0">
              <a:lnSpc>
                <a:spcPct val="150000"/>
              </a:lnSpc>
              <a:buNone/>
            </a:pPr>
            <a:r>
              <a:rPr lang="en-AU" sz="2400" dirty="0"/>
              <a:t>Students may demonstrate evaluation of evidence </a:t>
            </a:r>
            <a:r>
              <a:rPr lang="en-AU" sz="2400" b="1" dirty="0"/>
              <a:t>explicitly</a:t>
            </a:r>
            <a:r>
              <a:rPr lang="en-AU" sz="2400" dirty="0"/>
              <a:t> or </a:t>
            </a:r>
            <a:r>
              <a:rPr lang="en-AU" sz="2400" b="1" dirty="0"/>
              <a:t>implicitly</a:t>
            </a:r>
            <a:r>
              <a:rPr lang="en-AU" sz="2400" dirty="0"/>
              <a:t>.</a:t>
            </a:r>
          </a:p>
          <a:p>
            <a:pPr>
              <a:lnSpc>
                <a:spcPct val="150000"/>
              </a:lnSpc>
            </a:pPr>
            <a:endParaRPr lang="en-AU" sz="2400" dirty="0"/>
          </a:p>
        </p:txBody>
      </p:sp>
      <p:sp>
        <p:nvSpPr>
          <p:cNvPr id="14" name="Title 1">
            <a:extLst>
              <a:ext uri="{FF2B5EF4-FFF2-40B4-BE49-F238E27FC236}">
                <a16:creationId xmlns:a16="http://schemas.microsoft.com/office/drawing/2014/main" id="{099B083D-CC58-4A16-A99B-E6538F69DB3C}"/>
              </a:ext>
            </a:extLst>
          </p:cNvPr>
          <p:cNvSpPr txBox="1">
            <a:spLocks/>
          </p:cNvSpPr>
          <p:nvPr/>
        </p:nvSpPr>
        <p:spPr>
          <a:xfrm>
            <a:off x="428843" y="442642"/>
            <a:ext cx="11334308" cy="1186228"/>
          </a:xfrm>
          <a:prstGeom prst="rect">
            <a:avLst/>
          </a:prstGeom>
          <a:noFill/>
          <a:effectLst/>
        </p:spPr>
        <p:txBody>
          <a:bodyPr vert="horz" lIns="91440" tIns="45720" rIns="91440" bIns="45720" rtlCol="0" anchor="ctr">
            <a:normAutofit fontScale="775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200000"/>
              </a:lnSpc>
            </a:pPr>
            <a:r>
              <a:rPr lang="en-AU" sz="3200" dirty="0"/>
              <a:t>AE1: Analysis and </a:t>
            </a:r>
            <a:r>
              <a:rPr lang="en-AU" sz="3200" b="1" dirty="0"/>
              <a:t>evaluation</a:t>
            </a:r>
            <a:r>
              <a:rPr lang="en-AU" sz="3200" dirty="0"/>
              <a:t> of evidence relating to physical activity.</a:t>
            </a:r>
          </a:p>
        </p:txBody>
      </p:sp>
      <p:sp>
        <p:nvSpPr>
          <p:cNvPr id="12" name="TextBox 11">
            <a:extLst>
              <a:ext uri="{FF2B5EF4-FFF2-40B4-BE49-F238E27FC236}">
                <a16:creationId xmlns:a16="http://schemas.microsoft.com/office/drawing/2014/main" id="{377C665D-5C0E-4F30-8E1B-8C8DE289848E}"/>
              </a:ext>
            </a:extLst>
          </p:cNvPr>
          <p:cNvSpPr txBox="1"/>
          <p:nvPr/>
        </p:nvSpPr>
        <p:spPr>
          <a:xfrm>
            <a:off x="838199" y="2836242"/>
            <a:ext cx="10924951" cy="2677656"/>
          </a:xfrm>
          <a:prstGeom prst="rect">
            <a:avLst/>
          </a:prstGeom>
          <a:noFill/>
        </p:spPr>
        <p:txBody>
          <a:bodyPr wrap="square" rtlCol="0">
            <a:spAutoFit/>
          </a:bodyPr>
          <a:lstStyle/>
          <a:p>
            <a:r>
              <a:rPr lang="en-AU" sz="2400" dirty="0"/>
              <a:t>Explicit evaluation: student </a:t>
            </a:r>
            <a:r>
              <a:rPr lang="en-AU" sz="2400" i="1" dirty="0"/>
              <a:t>makes reference to </a:t>
            </a:r>
            <a:r>
              <a:rPr lang="en-AU" sz="2400" dirty="0"/>
              <a:t>the value of evidence, using clear criteria, such as its </a:t>
            </a:r>
            <a:r>
              <a:rPr lang="en-AU" sz="2400" i="1" dirty="0"/>
              <a:t>validity</a:t>
            </a:r>
            <a:r>
              <a:rPr lang="en-AU" sz="2400" dirty="0"/>
              <a:t> or </a:t>
            </a:r>
            <a:r>
              <a:rPr lang="en-AU" sz="2400" i="1" dirty="0"/>
              <a:t>reliability</a:t>
            </a:r>
            <a:r>
              <a:rPr lang="en-AU" sz="2400" dirty="0"/>
              <a:t> </a:t>
            </a:r>
          </a:p>
          <a:p>
            <a:endParaRPr lang="en-AU" sz="2400" dirty="0"/>
          </a:p>
          <a:p>
            <a:r>
              <a:rPr lang="en-AU" sz="2400" dirty="0"/>
              <a:t>Implicit evaluation: student demonstrates the value of evidence through the </a:t>
            </a:r>
            <a:r>
              <a:rPr lang="en-AU" sz="2400" i="1" dirty="0"/>
              <a:t>selection of evidence</a:t>
            </a:r>
            <a:r>
              <a:rPr lang="en-AU" sz="2400" dirty="0"/>
              <a:t> and the</a:t>
            </a:r>
            <a:r>
              <a:rPr lang="en-AU" sz="2400" i="1" dirty="0"/>
              <a:t> extent to which it is used </a:t>
            </a:r>
            <a:r>
              <a:rPr lang="en-AU" sz="2400" dirty="0"/>
              <a:t>to support other aspects of the task. The ‘criteria’ in these situations is </a:t>
            </a:r>
            <a:r>
              <a:rPr lang="en-AU" sz="2400" i="1" dirty="0"/>
              <a:t>the relevance of the evidence </a:t>
            </a:r>
            <a:r>
              <a:rPr lang="en-AU" sz="2400" dirty="0"/>
              <a:t>for supporting the point being made. </a:t>
            </a:r>
          </a:p>
        </p:txBody>
      </p:sp>
    </p:spTree>
    <p:extLst>
      <p:ext uri="{BB962C8B-B14F-4D97-AF65-F5344CB8AC3E}">
        <p14:creationId xmlns:p14="http://schemas.microsoft.com/office/powerpoint/2010/main" val="877955948"/>
      </p:ext>
    </p:extLst>
  </p:cSld>
  <p:clrMapOvr>
    <a:masterClrMapping/>
  </p:clrMapOvr>
</p:sld>
</file>

<file path=ppt/theme/theme1.xml><?xml version="1.0" encoding="utf-8"?>
<a:theme xmlns:a="http://schemas.openxmlformats.org/drawingml/2006/main" name="Dividend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Cover Master">
  <a:themeElements>
    <a:clrScheme name="SACE">
      <a:dk1>
        <a:sysClr val="windowText" lastClr="000000"/>
      </a:dk1>
      <a:lt1>
        <a:sysClr val="window" lastClr="FFFFFF"/>
      </a:lt1>
      <a:dk2>
        <a:srgbClr val="000000"/>
      </a:dk2>
      <a:lt2>
        <a:srgbClr val="FFFFFF"/>
      </a:lt2>
      <a:accent1>
        <a:srgbClr val="FF6319"/>
      </a:accent1>
      <a:accent2>
        <a:srgbClr val="2D2E2F"/>
      </a:accent2>
      <a:accent3>
        <a:srgbClr val="7AB800"/>
      </a:accent3>
      <a:accent4>
        <a:srgbClr val="00ADD0"/>
      </a:accent4>
      <a:accent5>
        <a:srgbClr val="DCDEDE"/>
      </a:accent5>
      <a:accent6>
        <a:srgbClr val="00819C"/>
      </a:accent6>
      <a:hlink>
        <a:srgbClr val="0000FF"/>
      </a:hlink>
      <a:folHlink>
        <a:srgbClr val="7030A0"/>
      </a:folHlink>
    </a:clrScheme>
    <a:fontScheme name="SACE">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PowerPoint 16-9 Template.potx" id="{3C6182D5-7071-48E8-98AF-FC9DA9A16D0F}" vid="{AFD4DDC9-AD9A-45D3-AA6F-F76C3FEACD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A749C84F7CD24ABD4EFD71B8F8849D" ma:contentTypeVersion="12" ma:contentTypeDescription="Create a new document." ma:contentTypeScope="" ma:versionID="741421c67169e669d6918c439a139beb">
  <xsd:schema xmlns:xsd="http://www.w3.org/2001/XMLSchema" xmlns:xs="http://www.w3.org/2001/XMLSchema" xmlns:p="http://schemas.microsoft.com/office/2006/metadata/properties" xmlns:ns2="2ad4ac95-6a41-4ce8-97ee-4b2c94af493a" xmlns:ns3="21566076-0606-4024-89c6-48ee27e703c5" targetNamespace="http://schemas.microsoft.com/office/2006/metadata/properties" ma:root="true" ma:fieldsID="a374ada4e3034e1d21fba394e129bb0c" ns2:_="" ns3:_="">
    <xsd:import namespace="2ad4ac95-6a41-4ce8-97ee-4b2c94af493a"/>
    <xsd:import namespace="21566076-0606-4024-89c6-48ee27e703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4ac95-6a41-4ce8-97ee-4b2c94af4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566076-0606-4024-89c6-48ee27e703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B0E59C-F5F0-4112-A66B-B7DB67E34C98}">
  <ds:schemaRefs>
    <ds:schemaRef ds:uri="http://schemas.microsoft.com/sharepoint/v3/contenttype/forms"/>
  </ds:schemaRefs>
</ds:datastoreItem>
</file>

<file path=customXml/itemProps2.xml><?xml version="1.0" encoding="utf-8"?>
<ds:datastoreItem xmlns:ds="http://schemas.openxmlformats.org/officeDocument/2006/customXml" ds:itemID="{451CDAFB-17E1-48CD-9B5C-724B81B3C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d4ac95-6a41-4ce8-97ee-4b2c94af493a"/>
    <ds:schemaRef ds:uri="21566076-0606-4024-89c6-48ee27e703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B53351-B4E6-4223-8FB6-5F351A904406}">
  <ds:schemaRefs>
    <ds:schemaRef ds:uri="http://purl.org/dc/terms/"/>
    <ds:schemaRef ds:uri="http://schemas.microsoft.com/office/2006/documentManagement/types"/>
    <ds:schemaRef ds:uri="http://purl.org/dc/elements/1.1/"/>
    <ds:schemaRef ds:uri="http://www.w3.org/XML/1998/namespace"/>
    <ds:schemaRef ds:uri="http://purl.org/dc/dcmitype/"/>
    <ds:schemaRef ds:uri="09de7a0d-f2a8-4d81-bcd1-eb51eba9853d"/>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17008</TotalTime>
  <Words>4480</Words>
  <Application>Microsoft Office PowerPoint</Application>
  <PresentationFormat>Widescreen</PresentationFormat>
  <Paragraphs>384</Paragraphs>
  <Slides>33</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Calibri</vt:lpstr>
      <vt:lpstr>Calibri Light</vt:lpstr>
      <vt:lpstr>Roboto Light</vt:lpstr>
      <vt:lpstr>Roboto Medium</vt:lpstr>
      <vt:lpstr>Tw Cen MT</vt:lpstr>
      <vt:lpstr>Wingdings 2</vt:lpstr>
      <vt:lpstr>DividendVTI</vt:lpstr>
      <vt:lpstr>Cover Master</vt:lpstr>
      <vt:lpstr>Office Theme</vt:lpstr>
      <vt:lpstr>WHAT IS EVALUATION? </vt:lpstr>
      <vt:lpstr>Session Outline</vt:lpstr>
      <vt:lpstr>Welcome</vt:lpstr>
      <vt:lpstr>PowerPoint Presentation</vt:lpstr>
      <vt:lpstr>Part 1: what is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else did you notice?</vt:lpstr>
      <vt:lpstr>PowerPoint Presentation</vt:lpstr>
      <vt:lpstr>PowerPoint Presentation</vt:lpstr>
      <vt:lpstr>Part 2: evaluating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Zoom Sessions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AE1, AE2, AE3</dc:title>
  <dc:creator>Morrish, Jessica</dc:creator>
  <cp:lastModifiedBy>Danilo Gloria</cp:lastModifiedBy>
  <cp:revision>10</cp:revision>
  <cp:lastPrinted>2021-03-30T02:10:28Z</cp:lastPrinted>
  <dcterms:created xsi:type="dcterms:W3CDTF">2021-02-27T11:27:23Z</dcterms:created>
  <dcterms:modified xsi:type="dcterms:W3CDTF">2023-11-01T22:28:05Z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0x0101007FA749C84F7CD24ABD4EFD71B8F8849D</vt:lpwstr>
  </property>
</Properties>
</file>