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1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dirty="0"/>
              <a:t>Food group serves per</a:t>
            </a:r>
            <a:r>
              <a:rPr lang="en-AU" baseline="0" dirty="0"/>
              <a:t> day per gender and age group</a:t>
            </a:r>
            <a:endParaRPr lang="en-A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Fruit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Adolescent female </c:v>
                </c:pt>
                <c:pt idx="1">
                  <c:v>Adolescent males</c:v>
                </c:pt>
                <c:pt idx="2">
                  <c:v>Adult females</c:v>
                </c:pt>
                <c:pt idx="3">
                  <c:v>Adult males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4</c:v>
                </c:pt>
                <c:pt idx="2">
                  <c:v>2.5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E-4CA8-96B7-98AD2A5167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Vegetables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Adolescent female </c:v>
                </c:pt>
                <c:pt idx="1">
                  <c:v>Adolescent males</c:v>
                </c:pt>
                <c:pt idx="2">
                  <c:v>Adult females</c:v>
                </c:pt>
                <c:pt idx="3">
                  <c:v>Adult males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AE-4CA8-96B7-98AD2A5167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Carbohydrates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Adolescent female </c:v>
                </c:pt>
                <c:pt idx="1">
                  <c:v>Adolescent males</c:v>
                </c:pt>
                <c:pt idx="2">
                  <c:v>Adult females</c:v>
                </c:pt>
                <c:pt idx="3">
                  <c:v>Adult males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3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AE-4CA8-96B7-98AD2A516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992896"/>
        <c:axId val="430008576"/>
      </c:barChart>
      <c:catAx>
        <c:axId val="429992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008576"/>
        <c:crosses val="autoZero"/>
        <c:auto val="1"/>
        <c:lblAlgn val="ctr"/>
        <c:lblOffset val="100"/>
        <c:noMultiLvlLbl val="0"/>
      </c:catAx>
      <c:valAx>
        <c:axId val="430008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99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Activity</a:t>
            </a:r>
            <a:r>
              <a:rPr lang="en-US" baseline="0" dirty="0"/>
              <a:t> level of age groups</a:t>
            </a:r>
            <a:endParaRPr lang="en-A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Teenagers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Minutes of exercise per week</c:v>
                </c:pt>
                <c:pt idx="1">
                  <c:v>Minutes of TV viewing per week</c:v>
                </c:pt>
                <c:pt idx="2">
                  <c:v>Minutes of socialising per week</c:v>
                </c:pt>
                <c:pt idx="3">
                  <c:v>Minutes of computer games per week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460</c:v>
                </c:pt>
                <c:pt idx="2">
                  <c:v>120</c:v>
                </c:pt>
                <c:pt idx="3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63-44BE-88B0-10169644AF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Minutes of exercise per week</c:v>
                </c:pt>
                <c:pt idx="1">
                  <c:v>Minutes of TV viewing per week</c:v>
                </c:pt>
                <c:pt idx="2">
                  <c:v>Minutes of socialising per week</c:v>
                </c:pt>
                <c:pt idx="3">
                  <c:v>Minutes of computer games per week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90</c:v>
                </c:pt>
                <c:pt idx="1">
                  <c:v>300</c:v>
                </c:pt>
                <c:pt idx="2">
                  <c:v>300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63-44BE-88B0-10169644AF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Minutes of exercise per week</c:v>
                </c:pt>
                <c:pt idx="1">
                  <c:v>Minutes of TV viewing per week</c:v>
                </c:pt>
                <c:pt idx="2">
                  <c:v>Minutes of socialising per week</c:v>
                </c:pt>
                <c:pt idx="3">
                  <c:v>Minutes of computer games per week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600</c:v>
                </c:pt>
                <c:pt idx="2">
                  <c:v>90</c:v>
                </c:pt>
                <c:pt idx="3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63-44BE-88B0-10169644A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6304504"/>
        <c:axId val="396308440"/>
      </c:barChart>
      <c:catAx>
        <c:axId val="396304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308440"/>
        <c:crosses val="autoZero"/>
        <c:auto val="1"/>
        <c:lblAlgn val="ctr"/>
        <c:lblOffset val="100"/>
        <c:noMultiLvlLbl val="0"/>
      </c:catAx>
      <c:valAx>
        <c:axId val="396308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304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Percentage</a:t>
            </a:r>
            <a:r>
              <a:rPr lang="en-US" baseline="0" dirty="0"/>
              <a:t> of individuals with disease at various ages</a:t>
            </a:r>
            <a:endParaRPr lang="en-AU" dirty="0"/>
          </a:p>
        </c:rich>
      </c:tx>
      <c:layout>
        <c:manualLayout>
          <c:xMode val="edge"/>
          <c:yMode val="edge"/>
          <c:x val="0.10718774906993966"/>
          <c:y val="3.27198406157307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132283480378731E-2"/>
          <c:y val="2.274028922793285E-2"/>
          <c:w val="0.87629086061837003"/>
          <c:h val="0.68515603885880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Heart disease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30 years</c:v>
                </c:pt>
                <c:pt idx="1">
                  <c:v>40 years</c:v>
                </c:pt>
                <c:pt idx="2">
                  <c:v>50 years</c:v>
                </c:pt>
                <c:pt idx="3">
                  <c:v>60 years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35</c:v>
                </c:pt>
                <c:pt idx="2">
                  <c:v>40</c:v>
                </c:pt>
                <c:pt idx="3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C4-4267-A9F1-76F2823B4C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Diabetes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30 years</c:v>
                </c:pt>
                <c:pt idx="1">
                  <c:v>40 years</c:v>
                </c:pt>
                <c:pt idx="2">
                  <c:v>50 years</c:v>
                </c:pt>
                <c:pt idx="3">
                  <c:v>60 years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30</c:v>
                </c:pt>
                <c:pt idx="2">
                  <c:v>35</c:v>
                </c:pt>
                <c:pt idx="3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C4-4267-A9F1-76F2823B4C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Osteoporosis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30 years</c:v>
                </c:pt>
                <c:pt idx="1">
                  <c:v>40 years</c:v>
                </c:pt>
                <c:pt idx="2">
                  <c:v>50 years</c:v>
                </c:pt>
                <c:pt idx="3">
                  <c:v>60 years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C4-4267-A9F1-76F2823B4C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0504536"/>
        <c:axId val="390510768"/>
      </c:lineChart>
      <c:catAx>
        <c:axId val="39050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510768"/>
        <c:crosses val="autoZero"/>
        <c:auto val="1"/>
        <c:lblAlgn val="ctr"/>
        <c:lblOffset val="100"/>
        <c:noMultiLvlLbl val="0"/>
      </c:catAx>
      <c:valAx>
        <c:axId val="39051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50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Sensory evaluation</a:t>
            </a:r>
            <a:r>
              <a:rPr lang="en-US" baseline="0" dirty="0"/>
              <a:t> of bread</a:t>
            </a:r>
            <a:endParaRPr lang="en-A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 bread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Appearance</c:v>
                </c:pt>
                <c:pt idx="1">
                  <c:v>Texture</c:v>
                </c:pt>
                <c:pt idx="2">
                  <c:v>Sweetness</c:v>
                </c:pt>
                <c:pt idx="3">
                  <c:v>Saltiness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5-4D66-8F56-127C21F19A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Wholemeal bread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Appearance</c:v>
                </c:pt>
                <c:pt idx="1">
                  <c:v>Texture</c:v>
                </c:pt>
                <c:pt idx="2">
                  <c:v>Sweetness</c:v>
                </c:pt>
                <c:pt idx="3">
                  <c:v>Saltiness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7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5-4D66-8F56-127C21F19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0546520"/>
        <c:axId val="390543896"/>
      </c:radarChart>
      <c:catAx>
        <c:axId val="3905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543896"/>
        <c:crosses val="autoZero"/>
        <c:auto val="1"/>
        <c:lblAlgn val="ctr"/>
        <c:lblOffset val="100"/>
        <c:noMultiLvlLbl val="0"/>
      </c:catAx>
      <c:valAx>
        <c:axId val="390543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546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Macronutrient</a:t>
            </a:r>
            <a:r>
              <a:rPr lang="en-US" baseline="0" dirty="0"/>
              <a:t> content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Presence of macronutrients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67-4953-935E-7D24AFBF4A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67-4953-935E-7D24AFBF4A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67-4953-935E-7D24AFBF4A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67-4953-935E-7D24AFBF4A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67-4953-935E-7D24AFBF4A05}"/>
              </c:ext>
            </c:extLst>
          </c:dPt>
          <c:cat>
            <c:strRef>
              <c:f>Sheet1!$A$2:$A$6</c:f>
              <c:strCache>
                <c:ptCount val="5"/>
                <c:pt idx="0">
                  <c:v>Water</c:v>
                </c:pt>
                <c:pt idx="1">
                  <c:v>Fibre</c:v>
                </c:pt>
                <c:pt idx="2">
                  <c:v>Protein</c:v>
                </c:pt>
                <c:pt idx="3">
                  <c:v>Fat</c:v>
                </c:pt>
                <c:pt idx="4">
                  <c:v>Carbohydrate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FD-4B1D-987A-CAFE9FA52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Number</a:t>
            </a:r>
            <a:r>
              <a:rPr lang="en-US" sz="1600" baseline="0" dirty="0"/>
              <a:t> of times t</a:t>
            </a:r>
            <a:r>
              <a:rPr lang="en-US" sz="1600" dirty="0"/>
              <a:t>eeth</a:t>
            </a:r>
            <a:r>
              <a:rPr lang="en-US" sz="1600" baseline="0" dirty="0"/>
              <a:t> are brushed per day with age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616087449815474"/>
          <c:y val="0.11435584295197888"/>
          <c:w val="0.78621115345648718"/>
          <c:h val="0.76944543992340986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F64-4358-8D3D-63A9199EE8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F64-4358-8D3D-63A9199EE8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F64-4358-8D3D-63A9199EE84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Sheet1!$A$2:$A$6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xVal>
          <c:yVal>
            <c:numRef>
              <c:f>Sheet1!$E$2:$E$6</c:f>
              <c:numCache>
                <c:formatCode>General</c:formatCode>
                <c:ptCount val="5"/>
                <c:pt idx="0">
                  <c:v>1.5</c:v>
                </c:pt>
                <c:pt idx="1">
                  <c:v>2.5</c:v>
                </c:pt>
                <c:pt idx="2">
                  <c:v>4.5</c:v>
                </c:pt>
                <c:pt idx="3">
                  <c:v>3.5</c:v>
                </c:pt>
                <c:pt idx="4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7F64-4358-8D3D-63A9199EE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4203520"/>
        <c:axId val="474206800"/>
      </c:scatterChart>
      <c:valAx>
        <c:axId val="474203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dirty="0"/>
                  <a:t>Age of individual</a:t>
                </a:r>
                <a:r>
                  <a:rPr lang="en-AU" baseline="0" dirty="0"/>
                  <a:t> </a:t>
                </a:r>
                <a:endParaRPr lang="en-A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06800"/>
        <c:crosses val="autoZero"/>
        <c:crossBetween val="midCat"/>
      </c:valAx>
      <c:valAx>
        <c:axId val="47420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dirty="0"/>
                  <a:t>Number of times teeth are brushed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03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553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393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1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0281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010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593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5991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402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00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113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715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669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506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00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36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391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F38B6-3509-4859-AD8C-96A70CAC9A0E}" type="datetimeFigureOut">
              <a:rPr lang="en-AU" smtClean="0"/>
              <a:t>18/01/2021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67D42D-7A9E-48A9-98D2-607A0A028A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034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6592-54E2-4BB6-9A11-3BDFD9195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</a:rPr>
              <a:t>Graphing</a:t>
            </a:r>
            <a:r>
              <a:rPr lang="en-US" b="1" dirty="0"/>
              <a:t> 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</a:rPr>
              <a:t>data</a:t>
            </a:r>
            <a:endParaRPr lang="en-AU" b="1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Graphic 6" descr="Bar chart">
            <a:extLst>
              <a:ext uri="{FF2B5EF4-FFF2-40B4-BE49-F238E27FC236}">
                <a16:creationId xmlns:a16="http://schemas.microsoft.com/office/drawing/2014/main" id="{F62AE103-A2B7-4A67-9309-9EEBA063B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95F6E8A7-2E94-46B3-92D2-FFFB186FBF6D}"/>
              </a:ext>
            </a:extLst>
          </p:cNvPr>
          <p:cNvSpPr txBox="1">
            <a:spLocks/>
          </p:cNvSpPr>
          <p:nvPr/>
        </p:nvSpPr>
        <p:spPr>
          <a:xfrm>
            <a:off x="70340" y="6501433"/>
            <a:ext cx="1209822" cy="356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A978376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46649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E279B-438E-4D8A-9D88-B44357911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Any Questions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4CF58-7AC3-4340-A05D-BAAFAAD98C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3598E-0C2D-4345-B629-9765612E5E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289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3BCF6-89F4-47B9-BC1F-CD63FABE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3729076" cy="1320800"/>
          </a:xfrm>
        </p:spPr>
        <p:txBody>
          <a:bodyPr anchor="ctr">
            <a:normAutofit/>
          </a:bodyPr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</a:rPr>
              <a:t>Types of graphs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1505C-FDB6-4369-9F72-4AD16CD8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1838131"/>
            <a:ext cx="4066206" cy="403082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Most common graphs used by students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bar graph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column graph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line graph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Useful graphs students could use in Nutrition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Star or radar</a:t>
            </a:r>
            <a:r>
              <a:rPr lang="en-AU" sz="1600" dirty="0"/>
              <a:t> graph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pie</a:t>
            </a:r>
            <a:r>
              <a:rPr lang="en-AU" sz="1600" dirty="0"/>
              <a:t> graph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scatter graph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1600" b="1" dirty="0"/>
              <a:t>Note: </a:t>
            </a:r>
            <a:r>
              <a:rPr lang="en-AU" sz="1600" dirty="0"/>
              <a:t>examples of the many types of graphs can be accessed in word or PowerPoint in; Insert-chart</a:t>
            </a:r>
          </a:p>
          <a:p>
            <a:pPr>
              <a:lnSpc>
                <a:spcPct val="90000"/>
              </a:lnSpc>
            </a:pPr>
            <a:endParaRPr lang="en-AU" sz="1100" dirty="0"/>
          </a:p>
          <a:p>
            <a:pPr>
              <a:lnSpc>
                <a:spcPct val="90000"/>
              </a:lnSpc>
            </a:pPr>
            <a:endParaRPr lang="en-AU" sz="1100" dirty="0"/>
          </a:p>
          <a:p>
            <a:pPr>
              <a:lnSpc>
                <a:spcPct val="90000"/>
              </a:lnSpc>
            </a:pPr>
            <a:endParaRPr lang="en-AU" sz="1100" dirty="0"/>
          </a:p>
        </p:txBody>
      </p:sp>
      <p:pic>
        <p:nvPicPr>
          <p:cNvPr id="7" name="Graphic 6" descr="Bar chart">
            <a:extLst>
              <a:ext uri="{FF2B5EF4-FFF2-40B4-BE49-F238E27FC236}">
                <a16:creationId xmlns:a16="http://schemas.microsoft.com/office/drawing/2014/main" id="{85E91017-B0CF-490B-AB48-C01BA5863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4035" y="875360"/>
            <a:ext cx="4602747" cy="460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69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9DEFA-C25C-4277-B9C5-223F997E6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Bar graph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C12492-5ABB-4D80-9EE2-3B0E5AF6A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r>
              <a:rPr lang="en-US" dirty="0"/>
              <a:t>What kind of data is being presented?</a:t>
            </a:r>
          </a:p>
          <a:p>
            <a:endParaRPr lang="en-US" dirty="0"/>
          </a:p>
          <a:p>
            <a:r>
              <a:rPr lang="en-US" dirty="0"/>
              <a:t>Why has it been presented as a bar graph?</a:t>
            </a:r>
          </a:p>
          <a:p>
            <a:endParaRPr lang="en-US" dirty="0"/>
          </a:p>
          <a:p>
            <a:r>
              <a:rPr lang="en-US" dirty="0"/>
              <a:t>Could it be presented using another type of graph?</a:t>
            </a:r>
            <a:endParaRPr lang="en-AU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7C642982-93CB-4E32-B148-CD9B6A0DF1A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23857074"/>
              </p:ext>
            </p:extLst>
          </p:nvPr>
        </p:nvGraphicFramePr>
        <p:xfrm>
          <a:off x="677334" y="2160589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065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64A8-A2DE-46A7-8B5A-4B12DB021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Column graph</a:t>
            </a:r>
            <a:endParaRPr lang="en-AU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7127E31-C858-4780-9A2E-6C72ACD10C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1042405"/>
              </p:ext>
            </p:extLst>
          </p:nvPr>
        </p:nvGraphicFramePr>
        <p:xfrm>
          <a:off x="677863" y="2160588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875E46-2858-4B4F-A222-C17ED001BA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r>
              <a:rPr lang="en-US" dirty="0"/>
              <a:t>What kind of data is being presented?</a:t>
            </a:r>
          </a:p>
          <a:p>
            <a:endParaRPr lang="en-US" dirty="0"/>
          </a:p>
          <a:p>
            <a:r>
              <a:rPr lang="en-US" dirty="0"/>
              <a:t>Why has it been presented as a column graph?</a:t>
            </a:r>
          </a:p>
          <a:p>
            <a:endParaRPr lang="en-US" dirty="0"/>
          </a:p>
          <a:p>
            <a:r>
              <a:rPr lang="en-US" dirty="0"/>
              <a:t>Could it be presented using another type of graph?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269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C0C48B-BE2F-4CFB-9E0F-9AE9A8637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Line graph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51494E-416B-4274-A947-267B4578F71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1134397"/>
              </p:ext>
            </p:extLst>
          </p:nvPr>
        </p:nvGraphicFramePr>
        <p:xfrm>
          <a:off x="677863" y="2004292"/>
          <a:ext cx="4183062" cy="4037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696A7E-3B54-4D6A-9155-F2EF484B9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003629"/>
            <a:ext cx="4184034" cy="40377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r>
              <a:rPr lang="en-US" dirty="0"/>
              <a:t>What kind of data is being presented?</a:t>
            </a:r>
          </a:p>
          <a:p>
            <a:endParaRPr lang="en-US" dirty="0"/>
          </a:p>
          <a:p>
            <a:r>
              <a:rPr lang="en-US" dirty="0"/>
              <a:t>Why has it been presented as a line graph?</a:t>
            </a:r>
          </a:p>
          <a:p>
            <a:endParaRPr lang="en-US" dirty="0"/>
          </a:p>
          <a:p>
            <a:r>
              <a:rPr lang="en-US" dirty="0"/>
              <a:t>Could it be presented using another type of graph?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446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93F914-0E85-4598-824F-D22BBDEE6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Star graph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C61530-631B-4BF8-B16E-4A487BB690A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6163547"/>
              </p:ext>
            </p:extLst>
          </p:nvPr>
        </p:nvGraphicFramePr>
        <p:xfrm>
          <a:off x="677863" y="2160588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86D81E-E2A1-416E-9483-EA37C5CBE6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r>
              <a:rPr lang="en-US" dirty="0"/>
              <a:t>What kind of data is being presented?</a:t>
            </a:r>
          </a:p>
          <a:p>
            <a:endParaRPr lang="en-US" dirty="0"/>
          </a:p>
          <a:p>
            <a:r>
              <a:rPr lang="en-US" dirty="0"/>
              <a:t>Why has it been presented as a star graph?</a:t>
            </a:r>
          </a:p>
          <a:p>
            <a:endParaRPr lang="en-US" dirty="0"/>
          </a:p>
          <a:p>
            <a:r>
              <a:rPr lang="en-US" dirty="0"/>
              <a:t>Could it be presented using another type of graph?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310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16C2C-7CC8-43A8-B0E2-DFDE7DDF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Pie graph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09C868E-6203-48EE-9E13-1C84E094D9B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55293921"/>
              </p:ext>
            </p:extLst>
          </p:nvPr>
        </p:nvGraphicFramePr>
        <p:xfrm>
          <a:off x="677863" y="2160588"/>
          <a:ext cx="418306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08224-F4F4-4B70-89A3-F1E8BA8AAB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r>
              <a:rPr lang="en-US" dirty="0"/>
              <a:t>What kind of data is being presented?</a:t>
            </a:r>
          </a:p>
          <a:p>
            <a:endParaRPr lang="en-US" dirty="0"/>
          </a:p>
          <a:p>
            <a:r>
              <a:rPr lang="en-US" dirty="0"/>
              <a:t>Why has it been presented as a pie graph?</a:t>
            </a:r>
          </a:p>
          <a:p>
            <a:endParaRPr lang="en-US" dirty="0"/>
          </a:p>
          <a:p>
            <a:r>
              <a:rPr lang="en-US" dirty="0"/>
              <a:t>Could it be presented using another type of graph?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411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33B6-DB9C-47F2-86CF-E9FB383ED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Scatter graph</a:t>
            </a:r>
            <a:endParaRPr lang="en-AU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ED222C5-DF49-452E-BEF5-A23CC4A6682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6075353"/>
              </p:ext>
            </p:extLst>
          </p:nvPr>
        </p:nvGraphicFramePr>
        <p:xfrm>
          <a:off x="677863" y="2160589"/>
          <a:ext cx="4183062" cy="3880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F2D36-F92C-4FCE-B760-E27F62A8C7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r>
              <a:rPr lang="en-US" dirty="0"/>
              <a:t>What kind of data is being presented?</a:t>
            </a:r>
          </a:p>
          <a:p>
            <a:endParaRPr lang="en-US" dirty="0"/>
          </a:p>
          <a:p>
            <a:r>
              <a:rPr lang="en-US" dirty="0"/>
              <a:t>Why has it been presented as a scatter graph?</a:t>
            </a:r>
          </a:p>
          <a:p>
            <a:endParaRPr lang="en-US" dirty="0"/>
          </a:p>
          <a:p>
            <a:r>
              <a:rPr lang="en-US" dirty="0"/>
              <a:t>How is this graph different from a line graph?</a:t>
            </a:r>
          </a:p>
          <a:p>
            <a:endParaRPr lang="en-US" dirty="0"/>
          </a:p>
          <a:p>
            <a:r>
              <a:rPr lang="en-US" dirty="0"/>
              <a:t>Could it be presented using another type of graph?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00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A73F-1B72-4451-8E86-95AD73E9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Plotting data</a:t>
            </a:r>
            <a:endParaRPr lang="en-A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E16C-7782-451C-8979-11B5B63474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data is being plotted?</a:t>
            </a:r>
          </a:p>
          <a:p>
            <a:r>
              <a:rPr lang="en-US" dirty="0"/>
              <a:t>Why is it being plotted?</a:t>
            </a:r>
          </a:p>
          <a:p>
            <a:r>
              <a:rPr lang="en-US" dirty="0"/>
              <a:t>Does it need to be plotted?</a:t>
            </a:r>
          </a:p>
          <a:p>
            <a:r>
              <a:rPr lang="en-US" dirty="0"/>
              <a:t>What graphs can be used?</a:t>
            </a:r>
          </a:p>
          <a:p>
            <a:r>
              <a:rPr lang="en-US" dirty="0"/>
              <a:t>Is the data discrete or continuous data</a:t>
            </a:r>
          </a:p>
          <a:p>
            <a:r>
              <a:rPr lang="en-US" dirty="0"/>
              <a:t>Is there multiple sets of data?</a:t>
            </a:r>
          </a:p>
          <a:p>
            <a:r>
              <a:rPr lang="en-US" dirty="0"/>
              <a:t>Is it better to plot on separate graphs or will it be more effective on the one graph?</a:t>
            </a:r>
          </a:p>
          <a:p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CE498-6C3A-4033-BC99-3397B5B210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</a:t>
            </a:r>
          </a:p>
          <a:p>
            <a:r>
              <a:rPr lang="en-US" dirty="0"/>
              <a:t>What graph would you use to plot the data?</a:t>
            </a:r>
          </a:p>
          <a:p>
            <a:endParaRPr lang="en-US" dirty="0"/>
          </a:p>
          <a:p>
            <a:r>
              <a:rPr lang="en-US" dirty="0"/>
              <a:t>Justify the choice of graph?</a:t>
            </a:r>
          </a:p>
          <a:p>
            <a:endParaRPr lang="en-US" dirty="0"/>
          </a:p>
          <a:p>
            <a:r>
              <a:rPr lang="en-US" dirty="0"/>
              <a:t>When the data is plotted how will it influence the way information is interpreted?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27303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90F2D2ECC526499A72592D0439BE37" ma:contentTypeVersion="5" ma:contentTypeDescription="Create a new document." ma:contentTypeScope="" ma:versionID="9d8761cfef948aa6defc142a91b2a99c">
  <xsd:schema xmlns:xsd="http://www.w3.org/2001/XMLSchema" xmlns:xs="http://www.w3.org/2001/XMLSchema" xmlns:p="http://schemas.microsoft.com/office/2006/metadata/properties" xmlns:ns2="f4b13e57-a9b1-4fa7-8e59-2470563089d2" targetNamespace="http://schemas.microsoft.com/office/2006/metadata/properties" ma:root="true" ma:fieldsID="7592371145a3622ebc5168d280fe7d88" ns2:_="">
    <xsd:import namespace="f4b13e57-a9b1-4fa7-8e59-2470563089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b13e57-a9b1-4fa7-8e59-2470563089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metadata xmlns="http://www.objective.com/ecm/document/metadata/CB029ECD6D85427BAD5E1D35DE4A29A4" version="1.0.0">
  <systemFields>
    <field name="Objective-Id">
      <value order="0">A978376</value>
    </field>
    <field name="Objective-Title">
      <value order="0">Video 2 - 4 Graphing Data 2020</value>
    </field>
    <field name="Objective-Description">
      <value order="0"/>
    </field>
    <field name="Objective-CreationStamp">
      <value order="0">2021-01-18T04:35:11Z</value>
    </field>
    <field name="Objective-IsApproved">
      <value order="0">false</value>
    </field>
    <field name="Objective-IsPublished">
      <value order="0">true</value>
    </field>
    <field name="Objective-DatePublished">
      <value order="0">2021-01-18T04:37:51Z</value>
    </field>
    <field name="Objective-ModificationStamp">
      <value order="0">2021-01-18T04:37:51Z</value>
    </field>
    <field name="Objective-Owner">
      <value order="0">Alina Pietrzyk</value>
    </field>
    <field name="Objective-Path">
      <value order="0">Objective Global Folder:Curriculum:Subject renewal:Sciences:Nutrition:Nutrition subject renewal - 2018-2019:Nutrition - implementation:Face to Face Workshop Materials:Workshop materials</value>
    </field>
    <field name="Objective-Parent">
      <value order="0">Workshop materials</value>
    </field>
    <field name="Objective-State">
      <value order="0">Published</value>
    </field>
    <field name="Objective-VersionId">
      <value order="0">vA1639094</value>
    </field>
    <field name="Objective-Version">
      <value order="0">2.0</value>
    </field>
    <field name="Objective-VersionNumber">
      <value order="0">2</value>
    </field>
    <field name="Objective-VersionComment">
      <value order="0"/>
    </field>
    <field name="Objective-FileNumber">
      <value order="0">qA5677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25">
      <field name="Objective-Security Classification">
        <value order="0">OFFICIAL</value>
      </field>
    </catalogue>
  </catalogues>
</metadat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81D090-E4A4-4590-9FC6-CE11F4A08B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b13e57-a9b1-4fa7-8e59-2470563089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A5E146-7B60-4D33-9A96-CF779A7B4B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CB029ECD6D85427BAD5E1D35DE4A29A4"/>
  </ds:schemaRefs>
</ds:datastoreItem>
</file>

<file path=customXml/itemProps4.xml><?xml version="1.0" encoding="utf-8"?>
<ds:datastoreItem xmlns:ds="http://schemas.openxmlformats.org/officeDocument/2006/customXml" ds:itemID="{5014EC18-0390-4DA5-894E-31DD6586E60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396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Graphing data</vt:lpstr>
      <vt:lpstr>Types of graphs</vt:lpstr>
      <vt:lpstr>Bar graph</vt:lpstr>
      <vt:lpstr>Column graph</vt:lpstr>
      <vt:lpstr>Line graph</vt:lpstr>
      <vt:lpstr>Star graph</vt:lpstr>
      <vt:lpstr>Pie graph</vt:lpstr>
      <vt:lpstr>Scatter graph</vt:lpstr>
      <vt:lpstr>Plotting data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data</dc:title>
  <dc:creator>Palombaro, Anna (Marryatville High School)</dc:creator>
  <cp:lastModifiedBy>Pietrzyk, Alina (SACE)</cp:lastModifiedBy>
  <cp:revision>24</cp:revision>
  <dcterms:created xsi:type="dcterms:W3CDTF">2020-11-19T23:18:18Z</dcterms:created>
  <dcterms:modified xsi:type="dcterms:W3CDTF">2021-01-18T04:54:00Z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0x0101008490F2D2ECC526499A72592D0439BE37</vt:lpwstr>
  </property>
  <property fmtid="{D5CDD505-2E9C-101B-9397-08002B2CF9AE}" pid="3" name="Objective-Id">
    <vt:lpwstr>A978376</vt:lpwstr>
  </property>
  <property fmtid="{D5CDD505-2E9C-101B-9397-08002B2CF9AE}" pid="4" name="Objective-Title">
    <vt:lpwstr>Video 2 - 4 Graphing Data 2020</vt:lpwstr>
  </property>
  <property fmtid="{D5CDD505-2E9C-101B-9397-08002B2CF9AE}" pid="5" name="Objective-Description">
    <vt:lpwstr/>
  </property>
  <property fmtid="{D5CDD505-2E9C-101B-9397-08002B2CF9AE}" pid="6" name="Objective-CreationStamp">
    <vt:filetime>2021-01-18T04:35:11Z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2021-01-18T04:37:51Z</vt:filetime>
  </property>
  <property fmtid="{D5CDD505-2E9C-101B-9397-08002B2CF9AE}" pid="10" name="Objective-ModificationStamp">
    <vt:filetime>2021-01-18T04:37:51Z</vt:filetime>
  </property>
  <property fmtid="{D5CDD505-2E9C-101B-9397-08002B2CF9AE}" pid="11" name="Objective-Owner">
    <vt:lpwstr>Alina Pietrzyk</vt:lpwstr>
  </property>
  <property fmtid="{D5CDD505-2E9C-101B-9397-08002B2CF9AE}" pid="12" name="Objective-Path">
    <vt:lpwstr>Objective Global Folder:Curriculum:Subject renewal:Sciences:Nutrition:Nutrition subject renewal - 2018-2019:Nutrition - implementation:Face to Face Workshop Materials:Workshop materials</vt:lpwstr>
  </property>
  <property fmtid="{D5CDD505-2E9C-101B-9397-08002B2CF9AE}" pid="13" name="Objective-Parent">
    <vt:lpwstr>Workshop materials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vA1639094</vt:lpwstr>
  </property>
  <property fmtid="{D5CDD505-2E9C-101B-9397-08002B2CF9AE}" pid="16" name="Objective-Version">
    <vt:lpwstr>2.0</vt:lpwstr>
  </property>
  <property fmtid="{D5CDD505-2E9C-101B-9397-08002B2CF9AE}" pid="17" name="Objective-VersionNumber">
    <vt:r8>2</vt:r8>
  </property>
  <property fmtid="{D5CDD505-2E9C-101B-9397-08002B2CF9AE}" pid="18" name="Objective-VersionComment">
    <vt:lpwstr/>
  </property>
  <property fmtid="{D5CDD505-2E9C-101B-9397-08002B2CF9AE}" pid="19" name="Objective-FileNumber">
    <vt:lpwstr>qA5677</vt:lpwstr>
  </property>
  <property fmtid="{D5CDD505-2E9C-101B-9397-08002B2CF9AE}" pid="20" name="Objective-Classification">
    <vt:lpwstr/>
  </property>
  <property fmtid="{D5CDD505-2E9C-101B-9397-08002B2CF9AE}" pid="21" name="Objective-Caveats">
    <vt:lpwstr/>
  </property>
  <property fmtid="{D5CDD505-2E9C-101B-9397-08002B2CF9AE}" pid="22" name="Objective-Security Classification">
    <vt:lpwstr>OFFICIAL</vt:lpwstr>
  </property>
</Properties>
</file>