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5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.xml" Id="rId8" /><Relationship Type="http://schemas.openxmlformats.org/officeDocument/2006/relationships/presProps" Target="presProps.xml" Id="rId13" /><Relationship Type="http://schemas.openxmlformats.org/officeDocument/2006/relationships/customXml" Target="../customXml/item3.xml" Id="rId3" /><Relationship Type="http://schemas.openxmlformats.org/officeDocument/2006/relationships/slide" Target="slides/slide2.xml" Id="rId7" /><Relationship Type="http://schemas.openxmlformats.org/officeDocument/2006/relationships/slide" Target="slides/slide7.xml" Id="rId12" /><Relationship Type="http://schemas.openxmlformats.org/officeDocument/2006/relationships/customXml" Target="../customXml/item2.xml" Id="rId2" /><Relationship Type="http://schemas.openxmlformats.org/officeDocument/2006/relationships/tableStyles" Target="tableStyles.xml" Id="rId16" /><Relationship Type="http://schemas.openxmlformats.org/officeDocument/2006/relationships/slide" Target="slides/slide1.xml" Id="rId6" /><Relationship Type="http://schemas.openxmlformats.org/officeDocument/2006/relationships/slide" Target="slides/slide6.xml" Id="rId11" /><Relationship Type="http://schemas.openxmlformats.org/officeDocument/2006/relationships/slideMaster" Target="slideMasters/slideMaster1.xml" Id="rId5" /><Relationship Type="http://schemas.openxmlformats.org/officeDocument/2006/relationships/theme" Target="theme/theme1.xml" Id="rId15" /><Relationship Type="http://schemas.openxmlformats.org/officeDocument/2006/relationships/slide" Target="slides/slide5.xml" Id="rId10" /><Relationship Type="http://schemas.openxmlformats.org/officeDocument/2006/relationships/customXml" Target="../customXml/item4.xml" Id="rId4" /><Relationship Type="http://schemas.openxmlformats.org/officeDocument/2006/relationships/slide" Target="slides/slide4.xml" Id="rId9" /><Relationship Type="http://schemas.openxmlformats.org/officeDocument/2006/relationships/viewProps" Target="viewProps.xml" Id="rId14" /><Relationship Type="http://schemas.openxmlformats.org/officeDocument/2006/relationships/customXml" Target="/customXML/item5.xml" Id="R6569a50c5ae14158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4189-1A59-42D7-91CB-16B9616D4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B5ADA-E0CE-4DD7-88D1-2C0520E07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95EA6-54F5-4298-B7BC-7D532447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46611-51A1-4597-9383-93700497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FA211-FDEE-442F-B9FD-91253FE1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8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87EEA-E8CD-4838-9070-8C6BB6DD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6A3BF-34D8-447C-A9BF-EB2157530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1DB94-47DD-464E-99AF-24A5E431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66BE4-4F66-400F-A700-61F54BA5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3981-E3CC-48E9-AFB5-38B899FF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51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BABE8A-8B80-47B9-AF86-DDF4DCF62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F3451-42C8-4454-8EAD-FDD7B7A37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725B2-2075-4FF7-96CE-1DED42F4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D2842-10AC-4AE7-BEB9-76D0DE817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E6C25-2966-4F1E-AFD8-3C9762A6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02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2011-DF46-4A8A-95D0-6A637D96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233BB-A456-4EFB-B9AA-0AE0CDA35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29E08-22F6-4E48-B258-5A78342F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116BC-8A42-4DA5-8C09-2A1EC167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375ED-0C97-4501-A748-AF9912B0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610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F7AB-9227-4B72-AFEB-7DE2A3636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76355-6FAE-4AD0-800E-64F16B82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5F75B-D71C-487C-A6E7-47F6AC9D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234C0-CC0F-4839-9EFE-8ECEC307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ECB51-E432-4BE3-AF35-33F20057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89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50D7-52B8-4450-9E92-ABF83E78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6F0D8-0319-421C-BE31-30D510319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E8859-EA39-4925-ADD7-4017D9A81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45A7F-6039-4D0A-8B8C-F4C39BD12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DF7-BE09-449B-B2E6-B0D1CD39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6C42F-2EA1-4A29-9636-2CC3BC02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561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D2B2-061C-4D93-BD8A-DB4406CA4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D540F-80B4-4F9B-AF1B-391CFEB9A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B8FC1-38EE-42E1-A982-559F4B184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99F31-8998-42FE-A934-144F48E6D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D25D5-2394-4E3E-8459-CB2A6EAEE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04503-039D-4902-AC03-7FC56BA9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BEF0A3-93B7-4F69-92E9-1EB43051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D47C58-EF28-4464-B2BB-E8605A24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54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5D41-1002-49FE-8E4E-6FE9A9DD2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EFF63-A689-448C-BFF1-85DB2A6B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7DE83-47CB-4B81-824C-80E983C4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378E3-B060-4EBD-835A-8E2DEE7E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438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4EEE4-7121-4BCA-8FB0-B7B84C08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011C8D-EC68-4F77-9D3E-65456432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E69FA-D821-43CB-BB97-54B9246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10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468EE-E48F-4392-935F-C505D384A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56FD6-B168-437F-B5A3-CCB9EDF19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363CD-ACA2-4051-ADB6-FDD2B90E1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26685-9F33-472C-99CD-30F69850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D8078-38FB-4647-85D4-2D9149AA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41F59-5C66-4B6F-9337-1DA38230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347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EF29-A165-42E3-AECA-034FB5B4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ABD43-A069-4BF8-92A0-2388810E1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FA78D-D0BD-4D05-85FC-7928AF5AB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349D4-C98A-489B-85EF-3335B54BF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32532-64D2-4AD0-9315-1CE393B07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C2FBF-4B13-473D-B371-22F23FAF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957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821870-18D7-4B41-90CB-0E1D95D5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5ED1C-0D69-4BBB-8696-5ABD80BC4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85893-CB0D-440F-B599-59B88DEF2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121F9-E61F-4DC2-A088-56823CDF004A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7056-648F-48D7-A5F9-452C1D470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57DA-5A39-457A-A15B-ED7CDEE31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3BB7-81AD-492F-9DB2-F1B95FD44A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31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 fontScale="92500"/>
          </a:bodyPr>
          <a:lstStyle/>
          <a:p>
            <a:r>
              <a:rPr lang="en-AU" sz="5000" b="1" dirty="0"/>
              <a:t>STAGE 2 NUTRITION</a:t>
            </a:r>
          </a:p>
          <a:p>
            <a:r>
              <a:rPr lang="en-AU" sz="5000" dirty="0"/>
              <a:t>Investigations Folio- Practical Investigation</a:t>
            </a:r>
          </a:p>
          <a:p>
            <a:r>
              <a:rPr lang="en-AU" sz="5000" dirty="0"/>
              <a:t>Recipe Adaptation</a:t>
            </a:r>
          </a:p>
          <a:p>
            <a:endParaRPr lang="en-AU" sz="5000" dirty="0"/>
          </a:p>
          <a:p>
            <a:r>
              <a:rPr lang="en-AU" sz="5000" dirty="0"/>
              <a:t>Possible alterations depending upon school resources and </a:t>
            </a:r>
            <a:r>
              <a:rPr lang="en-US" sz="5000" dirty="0"/>
              <a:t>student circumstances</a:t>
            </a:r>
            <a:endParaRPr lang="en-AU" sz="5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5F6E8A7-2E94-46B3-92D2-FFFB186FBF6D}"/>
              </a:ext>
            </a:extLst>
          </p:cNvPr>
          <p:cNvSpPr txBox="1">
            <a:spLocks/>
          </p:cNvSpPr>
          <p:nvPr/>
        </p:nvSpPr>
        <p:spPr>
          <a:xfrm>
            <a:off x="-125233" y="6307000"/>
            <a:ext cx="1510306" cy="356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A978380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33072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AU" sz="18400" b="1" dirty="0"/>
              <a:t>Sensory Assessment - Possible Flexibilities</a:t>
            </a:r>
          </a:p>
          <a:p>
            <a:endParaRPr lang="en-AU" sz="8000" dirty="0"/>
          </a:p>
          <a:p>
            <a:pPr algn="l"/>
            <a:r>
              <a:rPr lang="en-AU" sz="8800" dirty="0" err="1"/>
              <a:t>i</a:t>
            </a:r>
            <a:r>
              <a:rPr lang="en-AU" sz="8800" dirty="0"/>
              <a:t>) As Subject Nutrition is studied in many varied locations, provide students with culturally appropriate, common recipes</a:t>
            </a:r>
          </a:p>
          <a:p>
            <a:pPr algn="l"/>
            <a:endParaRPr lang="en-AU" sz="8800" dirty="0"/>
          </a:p>
          <a:p>
            <a:pPr algn="l"/>
            <a:r>
              <a:rPr lang="en-AU" sz="8800" dirty="0"/>
              <a:t>ii) If no food preparation facilities available, or students are rural &amp; or remote learning:</a:t>
            </a:r>
          </a:p>
          <a:p>
            <a:pPr algn="l"/>
            <a:r>
              <a:rPr lang="en-AU" sz="8800" dirty="0"/>
              <a:t>-students can prepare recipe at home and use family, friends to complete sensory assessment, then  send results to group members for data collation and analysis</a:t>
            </a:r>
          </a:p>
          <a:p>
            <a:pPr algn="l"/>
            <a:endParaRPr lang="en-AU" sz="8800" dirty="0"/>
          </a:p>
          <a:p>
            <a:pPr algn="l"/>
            <a:r>
              <a:rPr lang="en-AU" sz="8800" dirty="0"/>
              <a:t>iii) Student absences due to illness and other unforeseen circumstances can be difficult to navigate (Covid-19 has certainly highlighted this in 2020)</a:t>
            </a:r>
          </a:p>
          <a:p>
            <a:pPr algn="l"/>
            <a:r>
              <a:rPr lang="en-AU" sz="8800" dirty="0"/>
              <a:t>- data sharing can assist these students (obviously at teacher discretion) so that their unforeseen absence doesn’t unfairly penalise them</a:t>
            </a:r>
            <a:endParaRPr lang="en-AU" sz="8000" dirty="0"/>
          </a:p>
          <a:p>
            <a:pPr algn="l"/>
            <a:r>
              <a:rPr lang="en-AU" sz="8000" dirty="0"/>
              <a:t>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9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 fontScale="77500" lnSpcReduction="20000"/>
          </a:bodyPr>
          <a:lstStyle/>
          <a:p>
            <a:r>
              <a:rPr lang="en-AU" sz="5000" b="1" dirty="0"/>
              <a:t>Cost  rather than Sensory Analysis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3100" dirty="0"/>
              <a:t>Can do </a:t>
            </a:r>
            <a:r>
              <a:rPr lang="en-AU" sz="3100" b="1" dirty="0">
                <a:solidFill>
                  <a:srgbClr val="FF0000"/>
                </a:solidFill>
              </a:rPr>
              <a:t>cost analysis rather than sensory</a:t>
            </a:r>
            <a:r>
              <a:rPr lang="en-AU" sz="3100" dirty="0"/>
              <a:t>, comparing ingredients in original and adapted recipe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3100" dirty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(body)"/>
              </a:rPr>
              <a:t>Higher</a:t>
            </a:r>
            <a:r>
              <a:rPr kumimoji="0" lang="en-AU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cost of food items may preclude affordability for some people (relates to Topic 2 Concept – Nutritional understanding “Factors influencing food choices”)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AU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b="1" dirty="0"/>
              <a:t>FOR INSTANCE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3100" dirty="0"/>
              <a:t>-often substitute ingredients (</a:t>
            </a:r>
            <a:r>
              <a:rPr lang="en-AU" sz="3100" dirty="0" err="1"/>
              <a:t>e.g.sugar</a:t>
            </a:r>
            <a:r>
              <a:rPr lang="en-AU" sz="3100" dirty="0"/>
              <a:t> alternatives and many reduced fat products) are more expensive.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3100" dirty="0"/>
              <a:t>-many perishable reduced fat products also have a reduced storage life (again, adds to cost if only small amounts are used in a recipe)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2800" dirty="0"/>
          </a:p>
          <a:p>
            <a:pPr algn="l"/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8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/>
          </a:bodyPr>
          <a:lstStyle/>
          <a:p>
            <a:r>
              <a:rPr lang="en-AU" sz="5000" b="1" dirty="0" err="1"/>
              <a:t>Availablity</a:t>
            </a:r>
            <a:r>
              <a:rPr lang="en-AU" sz="5000" b="1" dirty="0"/>
              <a:t> of Ingredients</a:t>
            </a:r>
          </a:p>
          <a:p>
            <a:endParaRPr lang="en-AU" sz="5000" dirty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do availability of ingredients, particularly rural/remote locations </a:t>
            </a:r>
            <a:r>
              <a:rPr kumimoji="0" lang="en-AU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incorporate with cost analysis</a:t>
            </a:r>
            <a:r>
              <a:rPr kumimoji="0" lang="en-A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increase the scope of Topic 2 Concept-</a:t>
            </a:r>
            <a:r>
              <a:rPr lang="en-AU" sz="2600" dirty="0">
                <a:solidFill>
                  <a:prstClr val="black"/>
                </a:solidFill>
                <a:latin typeface="Calibri" panose="020F0502020204030204"/>
              </a:rPr>
              <a:t>N</a:t>
            </a:r>
            <a:r>
              <a:rPr kumimoji="0" lang="en-AU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utritional</a:t>
            </a:r>
            <a:r>
              <a:rPr kumimoji="0" lang="en-A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understanding - “Factors influencing food choices”</a:t>
            </a:r>
          </a:p>
          <a:p>
            <a:pPr algn="l"/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 fontScale="77500" lnSpcReduction="20000"/>
          </a:bodyPr>
          <a:lstStyle/>
          <a:p>
            <a:r>
              <a:rPr lang="en-AU" sz="5000" b="1" dirty="0"/>
              <a:t>Alter the Design Brief :</a:t>
            </a:r>
          </a:p>
          <a:p>
            <a:pPr algn="l"/>
            <a:r>
              <a:rPr lang="en-AU" sz="5000" dirty="0"/>
              <a:t> </a:t>
            </a:r>
            <a:r>
              <a:rPr lang="en-AU" b="1" dirty="0"/>
              <a:t>1. </a:t>
            </a:r>
            <a:r>
              <a:rPr lang="en-AU" sz="2600" b="1" dirty="0"/>
              <a:t>Nutrition Related Disorder:</a:t>
            </a:r>
            <a:endParaRPr lang="en-AU" sz="2600" dirty="0"/>
          </a:p>
          <a:p>
            <a:pPr algn="l"/>
            <a:r>
              <a:rPr lang="en-AU" sz="2600" dirty="0"/>
              <a:t>	</a:t>
            </a:r>
            <a:r>
              <a:rPr lang="en-AU" sz="2600" dirty="0" err="1"/>
              <a:t>i</a:t>
            </a:r>
            <a:r>
              <a:rPr lang="en-AU" sz="2600" dirty="0"/>
              <a:t>)  e.g. CVD, Low Fibre Bowel Disease </a:t>
            </a:r>
          </a:p>
          <a:p>
            <a:pPr algn="l"/>
            <a:endParaRPr lang="en-AU" sz="2600" dirty="0"/>
          </a:p>
          <a:p>
            <a:pPr algn="l"/>
            <a:r>
              <a:rPr lang="en-AU" sz="2600" b="1" dirty="0"/>
              <a:t> 2. Factors Influencing Food Choices (Topic 2 Concept- Nutritional understanding):</a:t>
            </a:r>
          </a:p>
          <a:p>
            <a:pPr algn="l"/>
            <a:r>
              <a:rPr lang="en-AU" sz="2600" b="1" dirty="0"/>
              <a:t>	</a:t>
            </a:r>
            <a:r>
              <a:rPr lang="en-AU" sz="2600" dirty="0" err="1"/>
              <a:t>i</a:t>
            </a:r>
            <a:r>
              <a:rPr lang="en-AU" sz="2600" dirty="0"/>
              <a:t>) e.g. socioeconomic, geographical location </a:t>
            </a:r>
          </a:p>
          <a:p>
            <a:pPr algn="l"/>
            <a:endParaRPr lang="en-AU" sz="2600" dirty="0"/>
          </a:p>
          <a:p>
            <a:pPr algn="l"/>
            <a:r>
              <a:rPr lang="en-AU" sz="2600" b="1" dirty="0"/>
              <a:t> 3. Developmental/Lifecycle Stage/s (Topic 1 Concept- Nutritional understanding)</a:t>
            </a:r>
          </a:p>
          <a:p>
            <a:pPr algn="l"/>
            <a:r>
              <a:rPr lang="en-AU" sz="2600" b="1" dirty="0"/>
              <a:t>	</a:t>
            </a:r>
            <a:r>
              <a:rPr lang="en-AU" sz="2600" dirty="0" err="1"/>
              <a:t>i</a:t>
            </a:r>
            <a:r>
              <a:rPr lang="en-AU" sz="2600" dirty="0"/>
              <a:t>) </a:t>
            </a:r>
            <a:r>
              <a:rPr lang="en-AU" sz="2600" dirty="0" err="1"/>
              <a:t>e.g</a:t>
            </a:r>
            <a:r>
              <a:rPr lang="en-AU" sz="2600" dirty="0"/>
              <a:t> pregnancy, children, elderly and/or a combination</a:t>
            </a:r>
          </a:p>
          <a:p>
            <a:pPr algn="l"/>
            <a:endParaRPr lang="en-AU" sz="2600" dirty="0"/>
          </a:p>
          <a:p>
            <a:pPr algn="l"/>
            <a:r>
              <a:rPr lang="en-AU" sz="2600" b="1" dirty="0"/>
              <a:t>4. If students within a class don’t all investigate the same health disorder, there is also scope  for them to present their findings to their colleagues  </a:t>
            </a:r>
          </a:p>
          <a:p>
            <a:pPr algn="l"/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3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 fontScale="92500" lnSpcReduction="10000"/>
          </a:bodyPr>
          <a:lstStyle/>
          <a:p>
            <a:r>
              <a:rPr lang="en-AU" sz="4500" b="1" dirty="0"/>
              <a:t>Specify the number of ingredient/method alterations</a:t>
            </a:r>
          </a:p>
          <a:p>
            <a:endParaRPr lang="en-AU" sz="5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800" dirty="0"/>
              <a:t>Ask students to investigate e.g. 6/7 alterations and then they are to </a:t>
            </a:r>
            <a:r>
              <a:rPr lang="en-AU" sz="2800" b="1" dirty="0">
                <a:solidFill>
                  <a:srgbClr val="FF0000"/>
                </a:solidFill>
              </a:rPr>
              <a:t>select and justify the 4/5 alterations that will provide the best nutritional outcomes</a:t>
            </a:r>
            <a:r>
              <a:rPr lang="en-AU" sz="2800" dirty="0"/>
              <a:t> for this person and their nutritional needs.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800" dirty="0"/>
              <a:t>Depending upon the ‘Purpose’ / Brief, that you have created, the selection and justification of their suggested altered ingredients </a:t>
            </a:r>
            <a:r>
              <a:rPr lang="en-AU" sz="2800" b="1" dirty="0">
                <a:solidFill>
                  <a:srgbClr val="FF0000"/>
                </a:solidFill>
              </a:rPr>
              <a:t>would/could, also include recognition of socio-economic and or availability of ingredients</a:t>
            </a:r>
            <a:r>
              <a:rPr lang="en-AU" sz="2800" dirty="0"/>
              <a:t>, again incorporating some aspects of Topic 2 Concept – </a:t>
            </a:r>
            <a:r>
              <a:rPr lang="en-AU" sz="2800"/>
              <a:t>Nutritional understanding “</a:t>
            </a:r>
            <a:r>
              <a:rPr lang="en-AU" sz="2800" dirty="0"/>
              <a:t>Factors influencing food choices”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2800" dirty="0"/>
          </a:p>
          <a:p>
            <a:pPr algn="l"/>
            <a:endParaRPr lang="en-A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2800" dirty="0"/>
          </a:p>
          <a:p>
            <a:pPr algn="l"/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5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7E37CB-C7E4-4672-B3BF-02D0101F1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1266825"/>
            <a:ext cx="10871200" cy="4600575"/>
          </a:xfrm>
        </p:spPr>
        <p:txBody>
          <a:bodyPr>
            <a:normAutofit/>
          </a:bodyPr>
          <a:lstStyle/>
          <a:p>
            <a:r>
              <a:rPr lang="en-AU" sz="5000" dirty="0"/>
              <a:t>Relevance increases learning</a:t>
            </a:r>
          </a:p>
          <a:p>
            <a:endParaRPr lang="en-AU" sz="5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800" dirty="0"/>
              <a:t>Obviously there are other aspects that can be altered to suit the needs and situations of your students.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sz="2800" dirty="0"/>
              <a:t>You </a:t>
            </a:r>
            <a:r>
              <a:rPr lang="en-AU" sz="2800"/>
              <a:t>can state </a:t>
            </a:r>
            <a:r>
              <a:rPr lang="en-AU" sz="2800" dirty="0"/>
              <a:t>these alterations and in this way, their relevance to your students can help to increase their knowledge, understanding and consequent application to their own lives and those in the community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56CB9D-1B53-441F-A083-4657DC599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>
            <a:off x="0" y="5867400"/>
            <a:ext cx="12192000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9E943-09E7-4A65-8AAB-44CFFB205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9"/>
          <a:stretch/>
        </p:blipFill>
        <p:spPr>
          <a:xfrm rot="10800000" flipH="1" flipV="1">
            <a:off x="0" y="0"/>
            <a:ext cx="12192000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7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5.xml.rels>&#65279;<?xml version="1.0" encoding="utf-8"?><Relationships xmlns="http://schemas.openxmlformats.org/package/2006/relationships"><Relationship Type="http://schemas.openxmlformats.org/officeDocument/2006/relationships/customXmlProps" Target="/customXML/itemProps5.xml" Id="Rd3c4172d526e4b2384ade4b889302c76" /></Relationships>
</file>

<file path=customXML/item5.xml><?xml version="1.0" encoding="utf-8"?>
<metadata xmlns="http://www.objective.com/ecm/document/metadata/CB029ECD6D85427BAD5E1D35DE4A29A4" version="1.0.0">
  <systemFields>
    <field name="Objective-Id">
      <value order="0">A978380</value>
    </field>
    <field name="Objective-Title">
      <value order="0">Video 3 - Recipe Adaptations Suggestions</value>
    </field>
    <field name="Objective-Description">
      <value order="0"/>
    </field>
    <field name="Objective-CreationStamp">
      <value order="0">2021-01-18T04:35:12Z</value>
    </field>
    <field name="Objective-IsApproved">
      <value order="0">false</value>
    </field>
    <field name="Objective-IsPublished">
      <value order="0">true</value>
    </field>
    <field name="Objective-DatePublished">
      <value order="0">2021-01-18T04:37:02Z</value>
    </field>
    <field name="Objective-ModificationStamp">
      <value order="0">2021-01-18T04:37:02Z</value>
    </field>
    <field name="Objective-Owner">
      <value order="0">Alina Pietrzyk</value>
    </field>
    <field name="Objective-Path">
      <value order="0">Objective Global Folder:Curriculum:Subject renewal:Sciences:Nutrition:Nutrition subject renewal - 2018-2019:Nutrition - implementation:Face to Face Workshop Materials:Workshop materials</value>
    </field>
    <field name="Objective-Parent">
      <value order="0">Workshop materials</value>
    </field>
    <field name="Objective-State">
      <value order="0">Published</value>
    </field>
    <field name="Objective-VersionId">
      <value order="0">vA1639093</value>
    </field>
    <field name="Objective-Version">
      <value order="0">2.0</value>
    </field>
    <field name="Objective-VersionNumber">
      <value order="0">2</value>
    </field>
    <field name="Objective-VersionComment">
      <value order="0"/>
    </field>
    <field name="Objective-FileNumber">
      <value order="0">qA5677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25">
      <field name="Objective-Security Classification">
        <value order="0">OFFICIAL</value>
      </field>
    </catalogue>
  </catalogues>
</metadata>
</file>

<file path=customXML/itemProps5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CB029ECD6D85427BAD5E1D35DE4A29A4"/>
  </ds:schemaRefs>
</ds:datastoreItem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90F2D2ECC526499A72592D0439BE37" ma:contentTypeVersion="5" ma:contentTypeDescription="Create a new document." ma:contentTypeScope="" ma:versionID="9d8761cfef948aa6defc142a91b2a99c">
  <xsd:schema xmlns:xsd="http://www.w3.org/2001/XMLSchema" xmlns:xs="http://www.w3.org/2001/XMLSchema" xmlns:p="http://schemas.microsoft.com/office/2006/metadata/properties" xmlns:ns2="f4b13e57-a9b1-4fa7-8e59-2470563089d2" targetNamespace="http://schemas.microsoft.com/office/2006/metadata/properties" ma:root="true" ma:fieldsID="7592371145a3622ebc5168d280fe7d88" ns2:_="">
    <xsd:import namespace="f4b13e57-a9b1-4fa7-8e59-247056308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13e57-a9b1-4fa7-8e59-2470563089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2.xml><?xml version="1.0" encoding="utf-8"?>
<ds:datastoreItem xmlns:ds="http://schemas.openxmlformats.org/officeDocument/2006/customXml" ds:itemID="{67FAEBB8-A9B7-4D3E-81E8-CBF1CB70B1C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E6B60D9-F1D8-48CD-9261-781ABFC62ED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8F8006-D6CF-41BC-BA67-75B5052B1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b13e57-a9b1-4fa7-8e59-247056308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438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Calibri(body)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Wakely-Young, Corrin (CESA)</dc:creator>
  <cp:lastModifiedBy>Pietrzyk, Alina (SACE)</cp:lastModifiedBy>
  <cp:revision>20</cp:revision>
  <dcterms:created xsi:type="dcterms:W3CDTF">2020-12-05T03:58:37Z</dcterms:created>
  <dcterms:modified xsi:type="dcterms:W3CDTF">2021-01-18T04:36:46Z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0x0101008490F2D2ECC526499A72592D0439BE37</vt:lpwstr>
  </property>
  <property fmtid="{D5CDD505-2E9C-101B-9397-08002B2CF9AE}" pid="3" name="Objective-Id">
    <vt:lpwstr>A978380</vt:lpwstr>
  </property>
  <property fmtid="{D5CDD505-2E9C-101B-9397-08002B2CF9AE}" pid="4" name="Objective-Title">
    <vt:lpwstr>Video 3 - Recipe Adaptations Suggestions</vt:lpwstr>
  </property>
  <property fmtid="{D5CDD505-2E9C-101B-9397-08002B2CF9AE}" pid="5" name="Objective-Description">
    <vt:lpwstr/>
  </property>
  <property fmtid="{D5CDD505-2E9C-101B-9397-08002B2CF9AE}" pid="6" name="Objective-CreationStamp">
    <vt:filetime>2021-01-18T04:35:12Z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2021-01-18T04:37:02Z</vt:filetime>
  </property>
  <property fmtid="{D5CDD505-2E9C-101B-9397-08002B2CF9AE}" pid="10" name="Objective-ModificationStamp">
    <vt:filetime>2021-01-18T04:37:02Z</vt:filetime>
  </property>
  <property fmtid="{D5CDD505-2E9C-101B-9397-08002B2CF9AE}" pid="11" name="Objective-Owner">
    <vt:lpwstr>Alina Pietrzyk</vt:lpwstr>
  </property>
  <property fmtid="{D5CDD505-2E9C-101B-9397-08002B2CF9AE}" pid="12" name="Objective-Path">
    <vt:lpwstr>Objective Global Folder:Curriculum:Subject renewal:Sciences:Nutrition:Nutrition subject renewal - 2018-2019:Nutrition - implementation:Face to Face Workshop Materials:Workshop materials</vt:lpwstr>
  </property>
  <property fmtid="{D5CDD505-2E9C-101B-9397-08002B2CF9AE}" pid="13" name="Objective-Parent">
    <vt:lpwstr>Workshop materials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vA1639093</vt:lpwstr>
  </property>
  <property fmtid="{D5CDD505-2E9C-101B-9397-08002B2CF9AE}" pid="16" name="Objective-Version">
    <vt:lpwstr>2.0</vt:lpwstr>
  </property>
  <property fmtid="{D5CDD505-2E9C-101B-9397-08002B2CF9AE}" pid="17" name="Objective-VersionNumber">
    <vt:r8>2</vt:r8>
  </property>
  <property fmtid="{D5CDD505-2E9C-101B-9397-08002B2CF9AE}" pid="18" name="Objective-VersionComment">
    <vt:lpwstr/>
  </property>
  <property fmtid="{D5CDD505-2E9C-101B-9397-08002B2CF9AE}" pid="19" name="Objective-FileNumber">
    <vt:lpwstr>qA5677</vt:lpwstr>
  </property>
  <property fmtid="{D5CDD505-2E9C-101B-9397-08002B2CF9AE}" pid="20" name="Objective-Classification">
    <vt:lpwstr/>
  </property>
  <property fmtid="{D5CDD505-2E9C-101B-9397-08002B2CF9AE}" pid="21" name="Objective-Caveats">
    <vt:lpwstr/>
  </property>
  <property fmtid="{D5CDD505-2E9C-101B-9397-08002B2CF9AE}" pid="22" name="Objective-Security Classification">
    <vt:lpwstr>OFFICIAL</vt:lpwstr>
  </property>
</Properties>
</file>