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4" r:id="rId5"/>
  </p:sldMasterIdLst>
  <p:sldIdLst>
    <p:sldId id="256" r:id="rId6"/>
    <p:sldId id="257" r:id="rId7"/>
    <p:sldId id="259" r:id="rId8"/>
    <p:sldId id="258" r:id="rId9"/>
    <p:sldId id="260" r:id="rId10"/>
    <p:sldId id="262" r:id="rId11"/>
    <p:sldId id="264" r:id="rId12"/>
    <p:sldId id="265" r:id="rId13"/>
    <p:sldId id="268"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E023B33-ED8F-41C9-8EDD-2EFBA996246D}" v="6" dt="2021-03-23T04:33:55.29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4" autoAdjust="0"/>
    <p:restoredTop sz="94660"/>
  </p:normalViewPr>
  <p:slideViewPr>
    <p:cSldViewPr snapToGrid="0">
      <p:cViewPr varScale="1">
        <p:scale>
          <a:sx n="114" d="100"/>
          <a:sy n="114" d="100"/>
        </p:scale>
        <p:origin x="474"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1.xml"/><Relationship Id="rId15" Type="http://schemas.openxmlformats.org/officeDocument/2006/relationships/presProps" Target="presProps.xml"/><Relationship Id="rId10" Type="http://schemas.openxmlformats.org/officeDocument/2006/relationships/slide" Target="slides/slide5.xml"/><Relationship Id="rId19"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vcic, Aaron (SACE)" userId="70d7ad3a-100d-495d-84da-1e5d16a34123" providerId="ADAL" clId="{CE023B33-ED8F-41C9-8EDD-2EFBA996246D}"/>
    <pc:docChg chg="custSel modSld">
      <pc:chgData name="Devcic, Aaron (SACE)" userId="70d7ad3a-100d-495d-84da-1e5d16a34123" providerId="ADAL" clId="{CE023B33-ED8F-41C9-8EDD-2EFBA996246D}" dt="2021-03-23T04:33:55.290" v="18"/>
      <pc:docMkLst>
        <pc:docMk/>
      </pc:docMkLst>
      <pc:sldChg chg="addSp delSp modSp mod delAnim">
        <pc:chgData name="Devcic, Aaron (SACE)" userId="70d7ad3a-100d-495d-84da-1e5d16a34123" providerId="ADAL" clId="{CE023B33-ED8F-41C9-8EDD-2EFBA996246D}" dt="2021-03-23T04:31:37.685" v="12"/>
        <pc:sldMkLst>
          <pc:docMk/>
          <pc:sldMk cId="1860439526" sldId="258"/>
        </pc:sldMkLst>
        <pc:spChg chg="add del mod">
          <ac:chgData name="Devcic, Aaron (SACE)" userId="70d7ad3a-100d-495d-84da-1e5d16a34123" providerId="ADAL" clId="{CE023B33-ED8F-41C9-8EDD-2EFBA996246D}" dt="2021-03-23T04:31:28.851" v="11" actId="478"/>
          <ac:spMkLst>
            <pc:docMk/>
            <pc:sldMk cId="1860439526" sldId="258"/>
            <ac:spMk id="7" creationId="{120966A0-8FFD-44FF-A209-86DDC994E973}"/>
          </ac:spMkLst>
        </pc:spChg>
        <pc:picChg chg="add mod">
          <ac:chgData name="Devcic, Aaron (SACE)" userId="70d7ad3a-100d-495d-84da-1e5d16a34123" providerId="ADAL" clId="{CE023B33-ED8F-41C9-8EDD-2EFBA996246D}" dt="2021-03-23T04:31:37.685" v="12"/>
          <ac:picMkLst>
            <pc:docMk/>
            <pc:sldMk cId="1860439526" sldId="258"/>
            <ac:picMk id="4" creationId="{5D5DD5A4-6BBA-4A30-9511-CA79107943EC}"/>
          </ac:picMkLst>
        </pc:picChg>
        <pc:picChg chg="del">
          <ac:chgData name="Devcic, Aaron (SACE)" userId="70d7ad3a-100d-495d-84da-1e5d16a34123" providerId="ADAL" clId="{CE023B33-ED8F-41C9-8EDD-2EFBA996246D}" dt="2021-03-23T04:31:23.954" v="9" actId="478"/>
          <ac:picMkLst>
            <pc:docMk/>
            <pc:sldMk cId="1860439526" sldId="258"/>
            <ac:picMk id="10" creationId="{70F12551-F041-4A96-91E0-C226943B847E}"/>
          </ac:picMkLst>
        </pc:picChg>
      </pc:sldChg>
      <pc:sldChg chg="addSp delSp modSp mod delAnim">
        <pc:chgData name="Devcic, Aaron (SACE)" userId="70d7ad3a-100d-495d-84da-1e5d16a34123" providerId="ADAL" clId="{CE023B33-ED8F-41C9-8EDD-2EFBA996246D}" dt="2021-03-23T04:28:49.330" v="5"/>
        <pc:sldMkLst>
          <pc:docMk/>
          <pc:sldMk cId="3731263897" sldId="259"/>
        </pc:sldMkLst>
        <pc:picChg chg="del">
          <ac:chgData name="Devcic, Aaron (SACE)" userId="70d7ad3a-100d-495d-84da-1e5d16a34123" providerId="ADAL" clId="{CE023B33-ED8F-41C9-8EDD-2EFBA996246D}" dt="2021-03-23T04:28:21.494" v="0" actId="478"/>
          <ac:picMkLst>
            <pc:docMk/>
            <pc:sldMk cId="3731263897" sldId="259"/>
            <ac:picMk id="5" creationId="{8734B053-7569-45C6-ADD0-79DE66C816D3}"/>
          </ac:picMkLst>
        </pc:picChg>
        <pc:picChg chg="add mod">
          <ac:chgData name="Devcic, Aaron (SACE)" userId="70d7ad3a-100d-495d-84da-1e5d16a34123" providerId="ADAL" clId="{CE023B33-ED8F-41C9-8EDD-2EFBA996246D}" dt="2021-03-23T04:28:49.330" v="5"/>
          <ac:picMkLst>
            <pc:docMk/>
            <pc:sldMk cId="3731263897" sldId="259"/>
            <ac:picMk id="6" creationId="{C5516904-FC0C-4B96-B59A-0AD5B926ED11}"/>
          </ac:picMkLst>
        </pc:picChg>
      </pc:sldChg>
      <pc:sldChg chg="addSp delSp modSp mod delAnim">
        <pc:chgData name="Devcic, Aaron (SACE)" userId="70d7ad3a-100d-495d-84da-1e5d16a34123" providerId="ADAL" clId="{CE023B33-ED8F-41C9-8EDD-2EFBA996246D}" dt="2021-03-23T04:33:55.290" v="18"/>
        <pc:sldMkLst>
          <pc:docMk/>
          <pc:sldMk cId="779817564" sldId="264"/>
        </pc:sldMkLst>
        <pc:spChg chg="add mod">
          <ac:chgData name="Devcic, Aaron (SACE)" userId="70d7ad3a-100d-495d-84da-1e5d16a34123" providerId="ADAL" clId="{CE023B33-ED8F-41C9-8EDD-2EFBA996246D}" dt="2021-03-23T04:33:34.737" v="16" actId="478"/>
          <ac:spMkLst>
            <pc:docMk/>
            <pc:sldMk cId="779817564" sldId="264"/>
            <ac:spMk id="7" creationId="{85CF50F7-D077-429E-B98C-C1EAB5233591}"/>
          </ac:spMkLst>
        </pc:spChg>
        <pc:picChg chg="add mod">
          <ac:chgData name="Devcic, Aaron (SACE)" userId="70d7ad3a-100d-495d-84da-1e5d16a34123" providerId="ADAL" clId="{CE023B33-ED8F-41C9-8EDD-2EFBA996246D}" dt="2021-03-23T04:33:55.290" v="18"/>
          <ac:picMkLst>
            <pc:docMk/>
            <pc:sldMk cId="779817564" sldId="264"/>
            <ac:picMk id="4" creationId="{94622D0B-56B2-45D2-B63F-C11A8816CC93}"/>
          </ac:picMkLst>
        </pc:picChg>
        <pc:picChg chg="del">
          <ac:chgData name="Devcic, Aaron (SACE)" userId="70d7ad3a-100d-495d-84da-1e5d16a34123" providerId="ADAL" clId="{CE023B33-ED8F-41C9-8EDD-2EFBA996246D}" dt="2021-03-23T04:33:34.737" v="16" actId="478"/>
          <ac:picMkLst>
            <pc:docMk/>
            <pc:sldMk cId="779817564" sldId="264"/>
            <ac:picMk id="8" creationId="{B229A78E-49EA-43B1-94A4-432363B61E1C}"/>
          </ac:picMkLst>
        </pc:picChg>
      </pc:sldChg>
    </pc:docChg>
  </pc:docChgLst>
  <pc:docChgLst>
    <pc:chgData name="Pietrzyk, Alina (SACE)" userId="b8a45e73-136a-4b9f-b994-fb2445e05092" providerId="ADAL" clId="{1B2F393A-940A-486E-8032-87D0998DD0AB}"/>
    <pc:docChg chg="modSld">
      <pc:chgData name="Pietrzyk, Alina (SACE)" userId="b8a45e73-136a-4b9f-b994-fb2445e05092" providerId="ADAL" clId="{1B2F393A-940A-486E-8032-87D0998DD0AB}" dt="2020-11-17T04:54:24.306" v="0" actId="6549"/>
      <pc:docMkLst>
        <pc:docMk/>
      </pc:docMkLst>
      <pc:sldChg chg="modSp">
        <pc:chgData name="Pietrzyk, Alina (SACE)" userId="b8a45e73-136a-4b9f-b994-fb2445e05092" providerId="ADAL" clId="{1B2F393A-940A-486E-8032-87D0998DD0AB}" dt="2020-11-17T04:54:24.306" v="0" actId="6549"/>
        <pc:sldMkLst>
          <pc:docMk/>
          <pc:sldMk cId="1023374188" sldId="256"/>
        </pc:sldMkLst>
        <pc:spChg chg="mod">
          <ac:chgData name="Pietrzyk, Alina (SACE)" userId="b8a45e73-136a-4b9f-b994-fb2445e05092" providerId="ADAL" clId="{1B2F393A-940A-486E-8032-87D0998DD0AB}" dt="2020-11-17T04:54:24.306" v="0" actId="6549"/>
          <ac:spMkLst>
            <pc:docMk/>
            <pc:sldMk cId="1023374188" sldId="256"/>
            <ac:spMk id="3" creationId="{00000000-0000-0000-0000-000000000000}"/>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2" name="Freeform 6" title="Page Number Shape"/>
          <p:cNvSpPr/>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sp>
        <p:nvSpPr>
          <p:cNvPr id="2" name="Title 1"/>
          <p:cNvSpPr>
            <a:spLocks noGrp="1"/>
          </p:cNvSpPr>
          <p:nvPr>
            <p:ph type="ctrTitle"/>
          </p:nvPr>
        </p:nvSpPr>
        <p:spPr>
          <a:xfrm>
            <a:off x="1088913" y="1143293"/>
            <a:ext cx="7034362" cy="4268965"/>
          </a:xfrm>
        </p:spPr>
        <p:txBody>
          <a:bodyPr anchor="t">
            <a:normAutofit/>
          </a:bodyPr>
          <a:lstStyle>
            <a:lvl1pPr algn="l">
              <a:lnSpc>
                <a:spcPct val="85000"/>
              </a:lnSpc>
              <a:defRPr sz="77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1088914" y="5537925"/>
            <a:ext cx="7034362" cy="706355"/>
          </a:xfrm>
        </p:spPr>
        <p:txBody>
          <a:bodyPr>
            <a:normAutofit/>
          </a:bodyPr>
          <a:lstStyle>
            <a:lvl1pPr marL="0" indent="0" algn="l">
              <a:lnSpc>
                <a:spcPct val="114000"/>
              </a:lnSpc>
              <a:spcBef>
                <a:spcPts val="0"/>
              </a:spcBef>
              <a:buNone/>
              <a:defRPr sz="2000" b="0" i="1"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1088913" y="6314440"/>
            <a:ext cx="1596622" cy="365125"/>
          </a:xfrm>
        </p:spPr>
        <p:txBody>
          <a:bodyPr/>
          <a:lstStyle>
            <a:lvl1pPr algn="l">
              <a:defRPr sz="1200">
                <a:solidFill>
                  <a:schemeClr val="tx2"/>
                </a:solidFill>
              </a:defRPr>
            </a:lvl1pPr>
          </a:lstStyle>
          <a:p>
            <a:fld id="{B61BEF0D-F0BB-DE4B-95CE-6DB70DBA9567}" type="datetimeFigureOut">
              <a:rPr lang="en-US" smtClean="0"/>
              <a:pPr/>
              <a:t>3/23/2021</a:t>
            </a:fld>
            <a:endParaRPr lang="en-US" dirty="0"/>
          </a:p>
        </p:txBody>
      </p:sp>
      <p:sp>
        <p:nvSpPr>
          <p:cNvPr id="5" name="Footer Placeholder 4"/>
          <p:cNvSpPr>
            <a:spLocks noGrp="1"/>
          </p:cNvSpPr>
          <p:nvPr>
            <p:ph type="ftr" sz="quarter" idx="11"/>
          </p:nvPr>
        </p:nvSpPr>
        <p:spPr>
          <a:xfrm>
            <a:off x="3000591" y="6314440"/>
            <a:ext cx="5122683" cy="365125"/>
          </a:xfrm>
        </p:spPr>
        <p:txBody>
          <a:bodyPr/>
          <a:lstStyle>
            <a:lvl1pPr algn="l">
              <a:defRPr b="0">
                <a:solidFill>
                  <a:schemeClr val="tx2"/>
                </a:solidFill>
              </a:defRPr>
            </a:lvl1pPr>
          </a:lstStyle>
          <a:p>
            <a:endParaRPr lang="en-US" dirty="0"/>
          </a:p>
        </p:txBody>
      </p:sp>
      <p:sp>
        <p:nvSpPr>
          <p:cNvPr id="6" name="Slide Number Placeholder 5"/>
          <p:cNvSpPr>
            <a:spLocks noGrp="1"/>
          </p:cNvSpPr>
          <p:nvPr>
            <p:ph type="sldNum" sz="quarter" idx="12"/>
          </p:nvPr>
        </p:nvSpPr>
        <p:spPr>
          <a:xfrm>
            <a:off x="11784011" y="1416216"/>
            <a:ext cx="407988" cy="365125"/>
          </a:xfrm>
        </p:spPr>
        <p:txBody>
          <a:bodyPr/>
          <a:lstStyle>
            <a:lvl1pPr algn="r">
              <a:defRPr>
                <a:solidFill>
                  <a:schemeClr val="accent1"/>
                </a:solidFill>
              </a:defRPr>
            </a:lvl1pPr>
          </a:lstStyle>
          <a:p>
            <a:fld id="{D57F1E4F-1CFF-5643-939E-217C01CDF565}" type="slidenum">
              <a:rPr lang="en-US" smtClean="0"/>
              <a:pPr/>
              <a:t>‹#›</a:t>
            </a:fld>
            <a:endParaRPr lang="en-US" dirty="0"/>
          </a:p>
        </p:txBody>
      </p:sp>
      <p:cxnSp>
        <p:nvCxnSpPr>
          <p:cNvPr id="9" name="Straight Connector 8" title="Verticle Rule Line"/>
          <p:cNvCxnSpPr/>
          <p:nvPr/>
        </p:nvCxnSpPr>
        <p:spPr>
          <a:xfrm>
            <a:off x="773855"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9062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79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5181600" y="640080"/>
            <a:ext cx="6248398" cy="558414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710494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12" name="Freeform 6" title="Page Number Shape"/>
          <p:cNvSpPr/>
          <p:nvPr/>
        </p:nvSpPr>
        <p:spPr bwMode="auto">
          <a:xfrm>
            <a:off x="11784011" y="5380580"/>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accent1"/>
          </a:solidFill>
          <a:ln w="0">
            <a:noFill/>
            <a:prstDash val="solid"/>
            <a:round/>
            <a:headEnd/>
            <a:tailEnd/>
          </a:ln>
        </p:spPr>
      </p:sp>
      <p:sp>
        <p:nvSpPr>
          <p:cNvPr id="2" name="Vertical Title 1"/>
          <p:cNvSpPr>
            <a:spLocks noGrp="1"/>
          </p:cNvSpPr>
          <p:nvPr>
            <p:ph type="title" orient="vert"/>
          </p:nvPr>
        </p:nvSpPr>
        <p:spPr>
          <a:xfrm>
            <a:off x="7990765" y="642931"/>
            <a:ext cx="2446670" cy="4678106"/>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642932"/>
            <a:ext cx="7070678" cy="46781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536187" y="5927131"/>
            <a:ext cx="3814856" cy="365125"/>
          </a:xfrm>
        </p:spPr>
        <p:txBody>
          <a:bodyPr/>
          <a:lstStyle/>
          <a:p>
            <a:fld id="{B61BEF0D-F0BB-DE4B-95CE-6DB70DBA9567}" type="datetimeFigureOut">
              <a:rPr lang="en-US" smtClean="0"/>
              <a:pPr/>
              <a:t>3/23/2021</a:t>
            </a:fld>
            <a:endParaRPr lang="en-US" dirty="0"/>
          </a:p>
        </p:txBody>
      </p:sp>
      <p:sp>
        <p:nvSpPr>
          <p:cNvPr id="5" name="Footer Placeholder 4"/>
          <p:cNvSpPr>
            <a:spLocks noGrp="1"/>
          </p:cNvSpPr>
          <p:nvPr>
            <p:ph type="ftr" sz="quarter" idx="11"/>
          </p:nvPr>
        </p:nvSpPr>
        <p:spPr>
          <a:xfrm>
            <a:off x="6536187" y="6315949"/>
            <a:ext cx="3814856" cy="365125"/>
          </a:xfrm>
        </p:spPr>
        <p:txBody>
          <a:bodyPr/>
          <a:lstStyle/>
          <a:p>
            <a:endParaRPr lang="en-US" dirty="0"/>
          </a:p>
        </p:txBody>
      </p:sp>
      <p:sp>
        <p:nvSpPr>
          <p:cNvPr id="6" name="Slide Number Placeholder 5"/>
          <p:cNvSpPr>
            <a:spLocks noGrp="1"/>
          </p:cNvSpPr>
          <p:nvPr>
            <p:ph type="sldNum" sz="quarter" idx="12"/>
          </p:nvPr>
        </p:nvSpPr>
        <p:spPr>
          <a:xfrm>
            <a:off x="11784011" y="5607592"/>
            <a:ext cx="407988" cy="365125"/>
          </a:xfrm>
        </p:spPr>
        <p:txBody>
          <a:bodyPr/>
          <a:lstStyle/>
          <a:p>
            <a:fld id="{D57F1E4F-1CFF-5643-939E-217C01CDF565}" type="slidenum">
              <a:rPr lang="en-US" smtClean="0"/>
              <a:pPr/>
              <a:t>‹#›</a:t>
            </a:fld>
            <a:endParaRPr lang="en-US" dirty="0"/>
          </a:p>
        </p:txBody>
      </p:sp>
      <p:cxnSp>
        <p:nvCxnSpPr>
          <p:cNvPr id="13" name="Straight Connector 12" title="Horizontal Rule Line"/>
          <p:cNvCxnSpPr/>
          <p:nvPr/>
        </p:nvCxnSpPr>
        <p:spPr>
          <a:xfrm>
            <a:off x="0" y="6199730"/>
            <a:ext cx="10260011"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7080661"/>
      </p:ext>
    </p:extLst>
  </p:cSld>
  <p:clrMapOvr>
    <a:masterClrMapping/>
  </p:clrMapOvr>
  <p:extLst>
    <p:ext uri="{DCECCB84-F9BA-43D5-87BE-67443E8EF086}">
      <p15:sldGuideLst xmlns:p15="http://schemas.microsoft.com/office/powerpoint/2012/main">
        <p15:guide id="1" pos="645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962288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7" name="Freeform 6" title="Page Number Shape"/>
          <p:cNvSpPr/>
          <p:nvPr/>
        </p:nvSpPr>
        <p:spPr bwMode="auto">
          <a:xfrm>
            <a:off x="11784011" y="1393748"/>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accent1"/>
          </a:solidFill>
          <a:ln w="0">
            <a:noFill/>
            <a:prstDash val="solid"/>
            <a:round/>
            <a:headEnd/>
            <a:tailEnd/>
          </a:ln>
        </p:spPr>
      </p:sp>
      <p:sp>
        <p:nvSpPr>
          <p:cNvPr id="2" name="Title 1"/>
          <p:cNvSpPr>
            <a:spLocks noGrp="1"/>
          </p:cNvSpPr>
          <p:nvPr>
            <p:ph type="title"/>
          </p:nvPr>
        </p:nvSpPr>
        <p:spPr>
          <a:xfrm>
            <a:off x="1947673" y="2571722"/>
            <a:ext cx="8296654" cy="3286153"/>
          </a:xfrm>
        </p:spPr>
        <p:txBody>
          <a:bodyPr anchor="t">
            <a:normAutofit/>
          </a:bodyPr>
          <a:lstStyle>
            <a:lvl1pPr>
              <a:lnSpc>
                <a:spcPct val="85000"/>
              </a:lnSpc>
              <a:defRPr sz="7700" cap="all"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1947673" y="1393748"/>
            <a:ext cx="8401429" cy="819150"/>
          </a:xfrm>
        </p:spPr>
        <p:txBody>
          <a:bodyPr anchor="ctr">
            <a:normAutofit/>
          </a:bodyPr>
          <a:lstStyle>
            <a:lvl1pPr marL="0" indent="0" algn="r">
              <a:lnSpc>
                <a:spcPct val="113000"/>
              </a:lnSpc>
              <a:spcBef>
                <a:spcPts val="0"/>
              </a:spcBef>
              <a:buNone/>
              <a:defRPr sz="2000" b="0" i="1"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742955" y="6314439"/>
            <a:ext cx="1596622" cy="365125"/>
          </a:xfrm>
        </p:spPr>
        <p:txBody>
          <a:bodyPr/>
          <a:lstStyle>
            <a:lvl1pPr>
              <a:defRPr sz="1200">
                <a:solidFill>
                  <a:schemeClr val="accent1"/>
                </a:solidFill>
              </a:defRPr>
            </a:lvl1pPr>
          </a:lstStyle>
          <a:p>
            <a:fld id="{B61BEF0D-F0BB-DE4B-95CE-6DB70DBA9567}" type="datetimeFigureOut">
              <a:rPr lang="en-US" smtClean="0"/>
              <a:pPr/>
              <a:t>3/23/2021</a:t>
            </a:fld>
            <a:endParaRPr lang="en-US" dirty="0"/>
          </a:p>
        </p:txBody>
      </p:sp>
      <p:sp>
        <p:nvSpPr>
          <p:cNvPr id="5" name="Footer Placeholder 4"/>
          <p:cNvSpPr>
            <a:spLocks noGrp="1"/>
          </p:cNvSpPr>
          <p:nvPr>
            <p:ph type="ftr" sz="quarter" idx="11"/>
          </p:nvPr>
        </p:nvSpPr>
        <p:spPr>
          <a:xfrm>
            <a:off x="1947673" y="6314440"/>
            <a:ext cx="6480226" cy="365125"/>
          </a:xfrm>
        </p:spPr>
        <p:txBody>
          <a:bodyPr/>
          <a:lstStyle>
            <a:lvl1pPr>
              <a:defRPr b="0">
                <a:solidFill>
                  <a:schemeClr val="accent1"/>
                </a:solidFill>
              </a:defRPr>
            </a:lvl1pPr>
          </a:lstStyle>
          <a:p>
            <a:endParaRPr lang="en-US" dirty="0"/>
          </a:p>
        </p:txBody>
      </p:sp>
      <p:sp>
        <p:nvSpPr>
          <p:cNvPr id="6" name="Slide Number Placeholder 5"/>
          <p:cNvSpPr>
            <a:spLocks noGrp="1"/>
          </p:cNvSpPr>
          <p:nvPr>
            <p:ph type="sldNum" sz="quarter" idx="12"/>
          </p:nvPr>
        </p:nvSpPr>
        <p:spPr>
          <a:xfrm>
            <a:off x="11784011" y="1620760"/>
            <a:ext cx="407988" cy="365125"/>
          </a:xfrm>
        </p:spPr>
        <p:txBody>
          <a:bodyPr/>
          <a:lstStyle>
            <a:lvl1pPr>
              <a:defRPr>
                <a:solidFill>
                  <a:schemeClr val="bg2"/>
                </a:solidFill>
              </a:defRPr>
            </a:lvl1pPr>
          </a:lstStyle>
          <a:p>
            <a:fld id="{D57F1E4F-1CFF-5643-939E-217C01CDF565}" type="slidenum">
              <a:rPr lang="en-US" smtClean="0"/>
              <a:pPr/>
              <a:t>‹#›</a:t>
            </a:fld>
            <a:endParaRPr lang="en-US" dirty="0"/>
          </a:p>
        </p:txBody>
      </p:sp>
      <p:cxnSp>
        <p:nvCxnSpPr>
          <p:cNvPr id="10" name="Straight Connector 9" title="Horizontal Rule Line"/>
          <p:cNvCxnSpPr/>
          <p:nvPr/>
        </p:nvCxnSpPr>
        <p:spPr>
          <a:xfrm flipH="1">
            <a:off x="1" y="6178167"/>
            <a:ext cx="1024432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6124326"/>
      </p:ext>
    </p:extLst>
  </p:cSld>
  <p:clrMapOvr>
    <a:masterClrMapping/>
  </p:clrMapOvr>
  <p:extLst>
    <p:ext uri="{DCECCB84-F9BA-43D5-87BE-67443E8EF086}">
      <p15:sldGuideLst xmlns:p15="http://schemas.microsoft.com/office/powerpoint/2012/main">
        <p15:guide id="1" pos="645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181600" y="540628"/>
            <a:ext cx="6248400" cy="24889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181600" y="3712467"/>
            <a:ext cx="6248400" cy="24822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3/23/2021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51421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62000" y="557784"/>
            <a:ext cx="3831336" cy="4956048"/>
          </a:xfrm>
        </p:spPr>
        <p:txBody>
          <a:bodyPr/>
          <a:lstStyle/>
          <a:p>
            <a:r>
              <a:rPr lang="en-US"/>
              <a:t>Click to edit Master title style</a:t>
            </a:r>
            <a:endParaRPr lang="en-US" dirty="0"/>
          </a:p>
        </p:txBody>
      </p:sp>
      <p:sp>
        <p:nvSpPr>
          <p:cNvPr id="3" name="Text Placeholder 2"/>
          <p:cNvSpPr>
            <a:spLocks noGrp="1"/>
          </p:cNvSpPr>
          <p:nvPr>
            <p:ph type="body" idx="1"/>
          </p:nvPr>
        </p:nvSpPr>
        <p:spPr>
          <a:xfrm>
            <a:off x="5181600" y="558065"/>
            <a:ext cx="6245352" cy="914400"/>
          </a:xfrm>
        </p:spPr>
        <p:txBody>
          <a:bodyPr anchor="b">
            <a:normAutofit/>
          </a:bodyPr>
          <a:lstStyle>
            <a:lvl1pPr marL="0" indent="0">
              <a:lnSpc>
                <a:spcPct val="113000"/>
              </a:lnSpc>
              <a:spcBef>
                <a:spcPts val="0"/>
              </a:spcBef>
              <a:buNone/>
              <a:defRPr sz="2400" b="0" i="1" baseline="0">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81600" y="1526671"/>
            <a:ext cx="6245352" cy="17556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81600" y="3700826"/>
            <a:ext cx="6248400" cy="914400"/>
          </a:xfrm>
        </p:spPr>
        <p:txBody>
          <a:bodyPr anchor="b">
            <a:normAutofit/>
          </a:bodyPr>
          <a:lstStyle>
            <a:lvl1pPr marL="0" indent="0">
              <a:buNone/>
              <a:defRPr sz="2400" b="0" i="1" baseline="0">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81600" y="4669432"/>
            <a:ext cx="6245352" cy="17556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3/23/2021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5433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3/23/2021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281386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3/23/2021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707375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00" y="555479"/>
            <a:ext cx="3838776" cy="1921022"/>
          </a:xfrm>
        </p:spPr>
        <p:txBody>
          <a:bodyPr anchor="t">
            <a:noAutofit/>
          </a:bodyPr>
          <a:lstStyle>
            <a:lvl1pPr>
              <a:lnSpc>
                <a:spcPct val="93000"/>
              </a:lnSpc>
              <a:defRPr sz="4000"/>
            </a:lvl1pPr>
          </a:lstStyle>
          <a:p>
            <a:r>
              <a:rPr lang="en-US"/>
              <a:t>Click to edit Master title style</a:t>
            </a:r>
            <a:endParaRPr lang="en-US" dirty="0"/>
          </a:p>
        </p:txBody>
      </p:sp>
      <p:sp>
        <p:nvSpPr>
          <p:cNvPr id="3" name="Content Placeholder 2"/>
          <p:cNvSpPr>
            <a:spLocks noGrp="1"/>
          </p:cNvSpPr>
          <p:nvPr>
            <p:ph idx="1"/>
          </p:nvPr>
        </p:nvSpPr>
        <p:spPr>
          <a:xfrm>
            <a:off x="5181600" y="564147"/>
            <a:ext cx="6248400" cy="5622644"/>
          </a:xfrm>
        </p:spPr>
        <p:txBody>
          <a:bodyPr/>
          <a:lstStyle>
            <a:lvl1pPr>
              <a:lnSpc>
                <a:spcPct val="112000"/>
              </a:lnSpc>
              <a:defRPr sz="2000"/>
            </a:lvl1pPr>
            <a:lvl2pPr>
              <a:lnSpc>
                <a:spcPct val="112000"/>
              </a:lnSpc>
              <a:defRPr sz="1800"/>
            </a:lvl2pPr>
            <a:lvl3pPr>
              <a:lnSpc>
                <a:spcPct val="112000"/>
              </a:lnSpc>
              <a:defRPr sz="1600"/>
            </a:lvl3pPr>
            <a:lvl4pPr>
              <a:lnSpc>
                <a:spcPct val="112000"/>
              </a:lnSpc>
              <a:defRPr sz="1400"/>
            </a:lvl4pPr>
            <a:lvl5pPr>
              <a:lnSpc>
                <a:spcPct val="112000"/>
              </a:lnSpc>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2000" y="2621512"/>
            <a:ext cx="3838776" cy="3239537"/>
          </a:xfrm>
        </p:spPr>
        <p:txBody>
          <a:bodyPr/>
          <a:lstStyle>
            <a:lvl1pPr marL="0" indent="0" algn="r">
              <a:lnSpc>
                <a:spcPct val="125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3/23/2021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987732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8952" y="557261"/>
            <a:ext cx="3840480" cy="1919239"/>
          </a:xfrm>
        </p:spPr>
        <p:txBody>
          <a:bodyPr anchor="t">
            <a:noAutofit/>
          </a:bodyPr>
          <a:lstStyle>
            <a:lvl1pPr>
              <a:lnSpc>
                <a:spcPct val="93000"/>
              </a:lnSpc>
              <a:defRPr sz="40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257800" y="0"/>
            <a:ext cx="6172200"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58952" y="2621512"/>
            <a:ext cx="3840480" cy="3236976"/>
          </a:xfrm>
        </p:spPr>
        <p:txBody>
          <a:bodyPr/>
          <a:lstStyle>
            <a:lvl1pPr marL="0" indent="0" algn="r">
              <a:lnSpc>
                <a:spcPct val="125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3/23/2021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38753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0" name="Freeform 6" title="Page Number Shape"/>
          <p:cNvSpPr/>
          <p:nvPr/>
        </p:nvSpPr>
        <p:spPr bwMode="auto">
          <a:xfrm>
            <a:off x="11784011" y="5380580"/>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accent1"/>
          </a:solidFill>
          <a:ln w="0">
            <a:noFill/>
            <a:prstDash val="solid"/>
            <a:round/>
            <a:headEnd/>
            <a:tailEnd/>
          </a:ln>
        </p:spPr>
      </p:sp>
      <p:sp>
        <p:nvSpPr>
          <p:cNvPr id="2" name="Title Placeholder 1"/>
          <p:cNvSpPr>
            <a:spLocks noGrp="1"/>
          </p:cNvSpPr>
          <p:nvPr>
            <p:ph type="title"/>
          </p:nvPr>
        </p:nvSpPr>
        <p:spPr>
          <a:xfrm>
            <a:off x="762000" y="559678"/>
            <a:ext cx="3833906" cy="495249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181600" y="569066"/>
            <a:ext cx="6248398" cy="565515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2001" y="5930060"/>
            <a:ext cx="3814856" cy="365125"/>
          </a:xfrm>
          <a:prstGeom prst="rect">
            <a:avLst/>
          </a:prstGeom>
        </p:spPr>
        <p:txBody>
          <a:bodyPr vert="horz" lIns="91440" tIns="45720" rIns="91440" bIns="45720" rtlCol="0" anchor="t"/>
          <a:lstStyle>
            <a:lvl1pPr algn="r">
              <a:defRPr sz="1000" b="0" i="1" baseline="0">
                <a:solidFill>
                  <a:schemeClr val="accent1"/>
                </a:solidFill>
                <a:latin typeface="+mj-lt"/>
              </a:defRPr>
            </a:lvl1pPr>
          </a:lstStyle>
          <a:p>
            <a:fld id="{B61BEF0D-F0BB-DE4B-95CE-6DB70DBA9567}" type="datetimeFigureOut">
              <a:rPr lang="en-US" smtClean="0"/>
              <a:pPr/>
              <a:t>3/23/2021</a:t>
            </a:fld>
            <a:endParaRPr lang="en-US" dirty="0"/>
          </a:p>
        </p:txBody>
      </p:sp>
      <p:sp>
        <p:nvSpPr>
          <p:cNvPr id="5" name="Footer Placeholder 4"/>
          <p:cNvSpPr>
            <a:spLocks noGrp="1"/>
          </p:cNvSpPr>
          <p:nvPr>
            <p:ph type="ftr" sz="quarter" idx="3"/>
          </p:nvPr>
        </p:nvSpPr>
        <p:spPr>
          <a:xfrm>
            <a:off x="762001" y="6314440"/>
            <a:ext cx="3814856" cy="365125"/>
          </a:xfrm>
          <a:prstGeom prst="rect">
            <a:avLst/>
          </a:prstGeom>
        </p:spPr>
        <p:txBody>
          <a:bodyPr vert="horz" lIns="91440" tIns="45720" rIns="91440" bIns="45720" rtlCol="0" anchor="t"/>
          <a:lstStyle>
            <a:lvl1pPr algn="r">
              <a:defRPr sz="1200" b="1" i="1" baseline="0">
                <a:solidFill>
                  <a:schemeClr val="accent1"/>
                </a:solidFill>
                <a:latin typeface="+mj-lt"/>
              </a:defRPr>
            </a:lvl1pPr>
          </a:lstStyle>
          <a:p>
            <a:endParaRPr lang="en-US" dirty="0"/>
          </a:p>
        </p:txBody>
      </p:sp>
      <p:sp>
        <p:nvSpPr>
          <p:cNvPr id="6" name="Slide Number Placeholder 5"/>
          <p:cNvSpPr>
            <a:spLocks noGrp="1"/>
          </p:cNvSpPr>
          <p:nvPr>
            <p:ph type="sldNum" sz="quarter" idx="4"/>
          </p:nvPr>
        </p:nvSpPr>
        <p:spPr>
          <a:xfrm>
            <a:off x="11784011" y="5607592"/>
            <a:ext cx="407988" cy="365125"/>
          </a:xfrm>
          <a:prstGeom prst="rect">
            <a:avLst/>
          </a:prstGeom>
        </p:spPr>
        <p:txBody>
          <a:bodyPr vert="horz" lIns="91440" tIns="45720" rIns="91440" bIns="45720" rtlCol="0" anchor="ctr"/>
          <a:lstStyle>
            <a:lvl1pPr algn="r">
              <a:defRPr sz="1200" b="0" i="1" baseline="0">
                <a:solidFill>
                  <a:schemeClr val="bg2"/>
                </a:solidFill>
                <a:latin typeface="+mj-lt"/>
              </a:defRPr>
            </a:lvl1pPr>
          </a:lstStyle>
          <a:p>
            <a:fld id="{D57F1E4F-1CFF-5643-939E-217C01CDF565}" type="slidenum">
              <a:rPr lang="en-US" smtClean="0"/>
              <a:pPr/>
              <a:t>‹#›</a:t>
            </a:fld>
            <a:endParaRPr lang="en-US" dirty="0"/>
          </a:p>
        </p:txBody>
      </p:sp>
      <p:cxnSp>
        <p:nvCxnSpPr>
          <p:cNvPr id="10" name="Straight Connector 9" title="Horizontal Rule Line"/>
          <p:cNvCxnSpPr/>
          <p:nvPr/>
        </p:nvCxnSpPr>
        <p:spPr>
          <a:xfrm>
            <a:off x="0" y="6199730"/>
            <a:ext cx="44958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032945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r" defTabSz="914400" rtl="0" eaLnBrk="1" latinLnBrk="0" hangingPunct="1">
        <a:lnSpc>
          <a:spcPct val="90000"/>
        </a:lnSpc>
        <a:spcBef>
          <a:spcPct val="0"/>
        </a:spcBef>
        <a:buNone/>
        <a:defRPr sz="5000" b="0" i="1" kern="1200" baseline="0">
          <a:solidFill>
            <a:schemeClr val="accent1"/>
          </a:solidFill>
          <a:latin typeface="+mj-lt"/>
          <a:ea typeface="+mj-ea"/>
          <a:cs typeface="+mj-cs"/>
        </a:defRPr>
      </a:lvl1pPr>
    </p:titleStyle>
    <p:bodyStyle>
      <a:lvl1pPr marL="283464" indent="-283464" algn="l" defTabSz="914400" rtl="0" eaLnBrk="1" latinLnBrk="0" hangingPunct="1">
        <a:lnSpc>
          <a:spcPct val="112000"/>
        </a:lnSpc>
        <a:spcBef>
          <a:spcPts val="900"/>
        </a:spcBef>
        <a:buFont typeface="Arial" panose="020B0604020202020204" pitchFamily="34" charset="0"/>
        <a:buChar char="•"/>
        <a:defRPr sz="2000" kern="1200" baseline="0">
          <a:solidFill>
            <a:schemeClr val="tx1">
              <a:lumMod val="85000"/>
              <a:lumOff val="15000"/>
            </a:schemeClr>
          </a:solidFill>
          <a:latin typeface="+mn-lt"/>
          <a:ea typeface="+mn-ea"/>
          <a:cs typeface="+mn-cs"/>
        </a:defRPr>
      </a:lvl1pPr>
      <a:lvl2pPr marL="685800" indent="-283464" algn="l" defTabSz="914400" rtl="0" eaLnBrk="1" latinLnBrk="0" hangingPunct="1">
        <a:lnSpc>
          <a:spcPct val="112000"/>
        </a:lnSpc>
        <a:spcBef>
          <a:spcPts val="900"/>
        </a:spcBef>
        <a:buFont typeface="Corbel" panose="020B0503020204020204" pitchFamily="34" charset="0"/>
        <a:buChar char="–"/>
        <a:defRPr sz="1800" kern="1200" baseline="0">
          <a:solidFill>
            <a:schemeClr val="tx1">
              <a:lumMod val="85000"/>
              <a:lumOff val="15000"/>
            </a:schemeClr>
          </a:solidFill>
          <a:latin typeface="+mn-lt"/>
          <a:ea typeface="+mn-ea"/>
          <a:cs typeface="+mn-cs"/>
        </a:defRPr>
      </a:lvl2pPr>
      <a:lvl3pPr marL="1143000" indent="-283464" algn="l" defTabSz="914400" rtl="0" eaLnBrk="1" latinLnBrk="0" hangingPunct="1">
        <a:lnSpc>
          <a:spcPct val="112000"/>
        </a:lnSpc>
        <a:spcBef>
          <a:spcPts val="900"/>
        </a:spcBef>
        <a:buFont typeface="Arial" panose="020B0604020202020204" pitchFamily="34" charset="0"/>
        <a:buChar char="•"/>
        <a:defRPr sz="1600" kern="1200" baseline="0">
          <a:solidFill>
            <a:schemeClr val="tx1">
              <a:lumMod val="85000"/>
              <a:lumOff val="15000"/>
            </a:schemeClr>
          </a:solidFill>
          <a:latin typeface="+mn-lt"/>
          <a:ea typeface="+mn-ea"/>
          <a:cs typeface="+mn-cs"/>
        </a:defRPr>
      </a:lvl3pPr>
      <a:lvl4pPr marL="1600200" indent="-283464" algn="l" defTabSz="914400" rtl="0" eaLnBrk="1" latinLnBrk="0" hangingPunct="1">
        <a:lnSpc>
          <a:spcPct val="112000"/>
        </a:lnSpc>
        <a:spcBef>
          <a:spcPts val="900"/>
        </a:spcBef>
        <a:buFont typeface="Corbel" panose="020B0503020204020204" pitchFamily="34" charset="0"/>
        <a:buChar char="–"/>
        <a:defRPr sz="1400" kern="1200" baseline="0">
          <a:solidFill>
            <a:schemeClr val="tx1">
              <a:lumMod val="85000"/>
              <a:lumOff val="15000"/>
            </a:schemeClr>
          </a:solidFill>
          <a:latin typeface="+mn-lt"/>
          <a:ea typeface="+mn-ea"/>
          <a:cs typeface="+mn-cs"/>
        </a:defRPr>
      </a:lvl4pPr>
      <a:lvl5pPr marL="2057400" indent="-283464" algn="l" defTabSz="914400" rtl="0" eaLnBrk="1" latinLnBrk="0" hangingPunct="1">
        <a:lnSpc>
          <a:spcPct val="112000"/>
        </a:lnSpc>
        <a:spcBef>
          <a:spcPts val="9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5pPr>
      <a:lvl6pPr marL="2514600"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6pPr>
      <a:lvl7pPr marL="2971800" indent="-283464" algn="l" defTabSz="914400" rtl="0" eaLnBrk="1" latinLnBrk="0" hangingPunct="1">
        <a:lnSpc>
          <a:spcPct val="112000"/>
        </a:lnSpc>
        <a:spcBef>
          <a:spcPts val="1300"/>
        </a:spcBef>
        <a:buFont typeface="Arial" panose="020B0604020202020204" pitchFamily="34" charset="0"/>
        <a:buChar char="•"/>
        <a:defRPr sz="1400" i="1" kern="1200">
          <a:solidFill>
            <a:schemeClr val="tx1">
              <a:lumMod val="85000"/>
              <a:lumOff val="15000"/>
            </a:schemeClr>
          </a:solidFill>
          <a:latin typeface="+mn-lt"/>
          <a:ea typeface="+mn-ea"/>
          <a:cs typeface="+mn-cs"/>
        </a:defRPr>
      </a:lvl7pPr>
      <a:lvl8pPr marL="3429000"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8pPr>
      <a:lvl9pPr marL="3886200" indent="-283464" algn="l" defTabSz="914400" rtl="0" eaLnBrk="1" latinLnBrk="0" hangingPunct="1">
        <a:lnSpc>
          <a:spcPct val="112000"/>
        </a:lnSpc>
        <a:spcBef>
          <a:spcPts val="13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32">
          <p15:clr>
            <a:srgbClr val="F26B43"/>
          </p15:clr>
        </p15:guide>
        <p15:guide id="2" pos="480">
          <p15:clr>
            <a:srgbClr val="F26B43"/>
          </p15:clr>
        </p15:guide>
        <p15:guide id="3" orient="horz" pos="432">
          <p15:clr>
            <a:srgbClr val="F26B43"/>
          </p15:clr>
        </p15:guide>
        <p15:guide id="4" pos="7200">
          <p15:clr>
            <a:srgbClr val="F26B43"/>
          </p15:clr>
        </p15:guide>
        <p15:guide id="5" pos="32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youtu.be/_jbKI5xVTig" TargetMode="Externa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youtu.be/_M6YCFm64LA" TargetMode="Externa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youtu.be/8sj5LZT_tEc" TargetMode="Externa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www.dancefacts.net/dance-types/contemporary-dance/#:~:text=Around%201980s%2C%20the%20world%20%22contemporary,dance%20styles%20of%20the%20world" TargetMode="External"/><Relationship Id="rId2" Type="http://schemas.openxmlformats.org/officeDocument/2006/relationships/hyperlink" Target="https://www.healthline.com/health/fitness-exercise/aerobic-exercise-examples" TargetMode="External"/><Relationship Id="rId1" Type="http://schemas.openxmlformats.org/officeDocument/2006/relationships/slideLayout" Target="../slideLayouts/slideLayout2.xml"/><Relationship Id="rId4" Type="http://schemas.openxmlformats.org/officeDocument/2006/relationships/hyperlink" Target="https://www.dancemagazine.com/modern_vs_contemporary-2306900829.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38157" y="648987"/>
            <a:ext cx="6756412" cy="5560026"/>
          </a:xfrm>
        </p:spPr>
        <p:txBody>
          <a:bodyPr anchor="ctr">
            <a:normAutofit/>
          </a:bodyPr>
          <a:lstStyle/>
          <a:p>
            <a:pPr algn="r"/>
            <a:r>
              <a:rPr lang="en-AU" sz="4400" dirty="0"/>
              <a:t>ASSESSMENT TYPE 3: SKILLS DEVELOPMENT PORTFOLIO</a:t>
            </a:r>
          </a:p>
        </p:txBody>
      </p:sp>
      <p:sp>
        <p:nvSpPr>
          <p:cNvPr id="3" name="Subtitle 2"/>
          <p:cNvSpPr>
            <a:spLocks noGrp="1"/>
          </p:cNvSpPr>
          <p:nvPr>
            <p:ph type="subTitle" idx="1"/>
          </p:nvPr>
        </p:nvSpPr>
        <p:spPr>
          <a:xfrm>
            <a:off x="7856387" y="648987"/>
            <a:ext cx="3689098" cy="5560026"/>
          </a:xfrm>
        </p:spPr>
        <p:txBody>
          <a:bodyPr anchor="ctr">
            <a:normAutofit/>
          </a:bodyPr>
          <a:lstStyle/>
          <a:p>
            <a:pPr>
              <a:spcAft>
                <a:spcPts val="600"/>
              </a:spcAft>
            </a:pPr>
            <a:r>
              <a:rPr lang="en-AU" sz="2800" b="1" dirty="0"/>
              <a:t>SACE ID:</a:t>
            </a:r>
          </a:p>
        </p:txBody>
      </p:sp>
      <p:sp>
        <p:nvSpPr>
          <p:cNvPr id="4" name="Subtitle 2">
            <a:extLst>
              <a:ext uri="{FF2B5EF4-FFF2-40B4-BE49-F238E27FC236}">
                <a16:creationId xmlns:a16="http://schemas.microsoft.com/office/drawing/2014/main" id="{A4DDB807-59AD-43CA-8065-1EC45C086A38}"/>
              </a:ext>
            </a:extLst>
          </p:cNvPr>
          <p:cNvSpPr txBox="1">
            <a:spLocks/>
          </p:cNvSpPr>
          <p:nvPr/>
        </p:nvSpPr>
        <p:spPr>
          <a:xfrm>
            <a:off x="769088" y="6350465"/>
            <a:ext cx="816431" cy="388451"/>
          </a:xfrm>
          <a:prstGeom prst="rect">
            <a:avLst/>
          </a:prstGeom>
        </p:spPr>
        <p:txBody>
          <a:bodyPr vert="horz" lIns="91440" tIns="45720" rIns="91440" bIns="45720" rtlCol="0" anchor="ctr">
            <a:normAutofit/>
          </a:bodyPr>
          <a:lstStyle>
            <a:lvl1pPr marL="0" indent="0" algn="l" defTabSz="914400" rtl="0" eaLnBrk="1" latinLnBrk="0" hangingPunct="1">
              <a:lnSpc>
                <a:spcPct val="114000"/>
              </a:lnSpc>
              <a:spcBef>
                <a:spcPts val="0"/>
              </a:spcBef>
              <a:buFont typeface="Arial" panose="020B0604020202020204" pitchFamily="34" charset="0"/>
              <a:buNone/>
              <a:defRPr sz="2000" b="0" i="1" kern="1200" baseline="0">
                <a:solidFill>
                  <a:schemeClr val="tx2"/>
                </a:solidFill>
                <a:latin typeface="+mn-lt"/>
                <a:ea typeface="+mn-ea"/>
                <a:cs typeface="+mn-cs"/>
              </a:defRPr>
            </a:lvl1pPr>
            <a:lvl2pPr marL="457200" indent="0" algn="ctr" defTabSz="914400" rtl="0" eaLnBrk="1" latinLnBrk="0" hangingPunct="1">
              <a:lnSpc>
                <a:spcPct val="112000"/>
              </a:lnSpc>
              <a:spcBef>
                <a:spcPts val="900"/>
              </a:spcBef>
              <a:buFont typeface="Corbel" panose="020B0503020204020204" pitchFamily="34" charset="0"/>
              <a:buNone/>
              <a:defRPr sz="2000" kern="1200" baseline="0">
                <a:solidFill>
                  <a:schemeClr val="tx1">
                    <a:lumMod val="85000"/>
                    <a:lumOff val="15000"/>
                  </a:schemeClr>
                </a:solidFill>
                <a:latin typeface="+mn-lt"/>
                <a:ea typeface="+mn-ea"/>
                <a:cs typeface="+mn-cs"/>
              </a:defRPr>
            </a:lvl2pPr>
            <a:lvl3pPr marL="914400" indent="0" algn="ctr" defTabSz="914400" rtl="0" eaLnBrk="1" latinLnBrk="0" hangingPunct="1">
              <a:lnSpc>
                <a:spcPct val="112000"/>
              </a:lnSpc>
              <a:spcBef>
                <a:spcPts val="900"/>
              </a:spcBef>
              <a:buFont typeface="Arial" panose="020B0604020202020204" pitchFamily="34" charset="0"/>
              <a:buNone/>
              <a:defRPr sz="1800" kern="1200" baseline="0">
                <a:solidFill>
                  <a:schemeClr val="tx1">
                    <a:lumMod val="85000"/>
                    <a:lumOff val="15000"/>
                  </a:schemeClr>
                </a:solidFill>
                <a:latin typeface="+mn-lt"/>
                <a:ea typeface="+mn-ea"/>
                <a:cs typeface="+mn-cs"/>
              </a:defRPr>
            </a:lvl3pPr>
            <a:lvl4pPr marL="1371600" indent="0" algn="ctr" defTabSz="914400" rtl="0" eaLnBrk="1" latinLnBrk="0" hangingPunct="1">
              <a:lnSpc>
                <a:spcPct val="112000"/>
              </a:lnSpc>
              <a:spcBef>
                <a:spcPts val="900"/>
              </a:spcBef>
              <a:buFont typeface="Corbel" panose="020B0503020204020204" pitchFamily="34" charset="0"/>
              <a:buNone/>
              <a:defRPr sz="1600" kern="1200" baseline="0">
                <a:solidFill>
                  <a:schemeClr val="tx1">
                    <a:lumMod val="85000"/>
                    <a:lumOff val="15000"/>
                  </a:schemeClr>
                </a:solidFill>
                <a:latin typeface="+mn-lt"/>
                <a:ea typeface="+mn-ea"/>
                <a:cs typeface="+mn-cs"/>
              </a:defRPr>
            </a:lvl4pPr>
            <a:lvl5pPr marL="1828800" indent="0" algn="ctr" defTabSz="914400" rtl="0" eaLnBrk="1" latinLnBrk="0" hangingPunct="1">
              <a:lnSpc>
                <a:spcPct val="112000"/>
              </a:lnSpc>
              <a:spcBef>
                <a:spcPts val="900"/>
              </a:spcBef>
              <a:buFont typeface="Arial" panose="020B0604020202020204" pitchFamily="34" charset="0"/>
              <a:buNone/>
              <a:defRPr sz="1600" i="1" kern="1200" baseline="0">
                <a:solidFill>
                  <a:schemeClr val="tx1">
                    <a:lumMod val="85000"/>
                    <a:lumOff val="15000"/>
                  </a:schemeClr>
                </a:solidFill>
                <a:latin typeface="+mn-lt"/>
                <a:ea typeface="+mn-ea"/>
                <a:cs typeface="+mn-cs"/>
              </a:defRPr>
            </a:lvl5pPr>
            <a:lvl6pPr marL="2286000" indent="0" algn="ctr" defTabSz="914400" rtl="0" eaLnBrk="1" latinLnBrk="0" hangingPunct="1">
              <a:lnSpc>
                <a:spcPct val="112000"/>
              </a:lnSpc>
              <a:spcBef>
                <a:spcPts val="1300"/>
              </a:spcBef>
              <a:buFont typeface="Corbel" panose="020B0503020204020204" pitchFamily="34" charset="0"/>
              <a:buNone/>
              <a:defRPr sz="1600" kern="1200">
                <a:solidFill>
                  <a:schemeClr val="tx1">
                    <a:lumMod val="85000"/>
                    <a:lumOff val="15000"/>
                  </a:schemeClr>
                </a:solidFill>
                <a:latin typeface="+mn-lt"/>
                <a:ea typeface="+mn-ea"/>
                <a:cs typeface="+mn-cs"/>
              </a:defRPr>
            </a:lvl6pPr>
            <a:lvl7pPr marL="2743200" indent="0" algn="ctr" defTabSz="914400" rtl="0" eaLnBrk="1" latinLnBrk="0" hangingPunct="1">
              <a:lnSpc>
                <a:spcPct val="112000"/>
              </a:lnSpc>
              <a:spcBef>
                <a:spcPts val="1300"/>
              </a:spcBef>
              <a:buFont typeface="Arial" panose="020B0604020202020204" pitchFamily="34" charset="0"/>
              <a:buNone/>
              <a:defRPr sz="1600" i="1" kern="1200">
                <a:solidFill>
                  <a:schemeClr val="tx1">
                    <a:lumMod val="85000"/>
                    <a:lumOff val="15000"/>
                  </a:schemeClr>
                </a:solidFill>
                <a:latin typeface="+mn-lt"/>
                <a:ea typeface="+mn-ea"/>
                <a:cs typeface="+mn-cs"/>
              </a:defRPr>
            </a:lvl7pPr>
            <a:lvl8pPr marL="3200400" indent="0" algn="ctr" defTabSz="914400" rtl="0" eaLnBrk="1" latinLnBrk="0" hangingPunct="1">
              <a:lnSpc>
                <a:spcPct val="112000"/>
              </a:lnSpc>
              <a:spcBef>
                <a:spcPts val="1300"/>
              </a:spcBef>
              <a:buFont typeface="Corbel" panose="020B0503020204020204" pitchFamily="34" charset="0"/>
              <a:buNone/>
              <a:defRPr sz="1600" kern="1200">
                <a:solidFill>
                  <a:schemeClr val="tx1">
                    <a:lumMod val="85000"/>
                    <a:lumOff val="15000"/>
                  </a:schemeClr>
                </a:solidFill>
                <a:latin typeface="+mn-lt"/>
                <a:ea typeface="+mn-ea"/>
                <a:cs typeface="+mn-cs"/>
              </a:defRPr>
            </a:lvl8pPr>
            <a:lvl9pPr marL="3657600" indent="0" algn="ctr" defTabSz="914400" rtl="0" eaLnBrk="1" latinLnBrk="0" hangingPunct="1">
              <a:lnSpc>
                <a:spcPct val="112000"/>
              </a:lnSpc>
              <a:spcBef>
                <a:spcPts val="1300"/>
              </a:spcBef>
              <a:buFont typeface="Arial" panose="020B0604020202020204" pitchFamily="34" charset="0"/>
              <a:buNone/>
              <a:defRPr sz="1600" i="1" kern="1200" baseline="0">
                <a:solidFill>
                  <a:schemeClr val="tx1">
                    <a:lumMod val="85000"/>
                    <a:lumOff val="15000"/>
                  </a:schemeClr>
                </a:solidFill>
                <a:latin typeface="+mn-lt"/>
                <a:ea typeface="+mn-ea"/>
                <a:cs typeface="+mn-cs"/>
              </a:defRPr>
            </a:lvl9pPr>
          </a:lstStyle>
          <a:p>
            <a:pPr>
              <a:spcAft>
                <a:spcPts val="600"/>
              </a:spcAft>
            </a:pPr>
            <a:r>
              <a:rPr lang="en-AU" sz="1100" i="0" dirty="0">
                <a:latin typeface="Arial" panose="020B0604020202020204" pitchFamily="34" charset="0"/>
                <a:cs typeface="Arial" panose="020B0604020202020204" pitchFamily="34" charset="0"/>
              </a:rPr>
              <a:t>A950468</a:t>
            </a:r>
          </a:p>
        </p:txBody>
      </p:sp>
    </p:spTree>
    <p:extLst>
      <p:ext uri="{BB962C8B-B14F-4D97-AF65-F5344CB8AC3E}">
        <p14:creationId xmlns:p14="http://schemas.microsoft.com/office/powerpoint/2010/main" val="10233741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4952492"/>
          </a:xfrm>
        </p:spPr>
        <p:txBody>
          <a:bodyPr>
            <a:normAutofit/>
          </a:bodyPr>
          <a:lstStyle/>
          <a:p>
            <a:r>
              <a:rPr lang="en-AU" sz="4400" dirty="0"/>
              <a:t>F</a:t>
            </a:r>
            <a:r>
              <a:rPr lang="en-AU" sz="4400" dirty="0">
                <a:effectLst>
                  <a:outerShdw blurRad="38100" dist="38100" dir="2700000" algn="tl">
                    <a:srgbClr val="000000">
                      <a:alpha val="43137"/>
                    </a:srgbClr>
                  </a:outerShdw>
                </a:effectLst>
              </a:rPr>
              <a:t>OUNDATIONS &amp; DEVELOPMENT OF LYRICAL</a:t>
            </a:r>
          </a:p>
        </p:txBody>
      </p:sp>
      <p:sp>
        <p:nvSpPr>
          <p:cNvPr id="3" name="Content Placeholder 2"/>
          <p:cNvSpPr>
            <a:spLocks noGrp="1"/>
          </p:cNvSpPr>
          <p:nvPr>
            <p:ph idx="1"/>
          </p:nvPr>
        </p:nvSpPr>
        <p:spPr>
          <a:xfrm>
            <a:off x="-1" y="767416"/>
            <a:ext cx="9731829" cy="5350355"/>
          </a:xfrm>
        </p:spPr>
        <p:txBody>
          <a:bodyPr>
            <a:normAutofit fontScale="55000" lnSpcReduction="20000"/>
          </a:bodyPr>
          <a:lstStyle/>
          <a:p>
            <a:r>
              <a:rPr lang="en-AU" b="1" i="1" u="sng" dirty="0"/>
              <a:t>What is the history of your chosen dance genre? When/where/why did it begin?</a:t>
            </a:r>
            <a:endParaRPr lang="en-AU" dirty="0"/>
          </a:p>
          <a:p>
            <a:pPr marL="0" indent="0">
              <a:buNone/>
            </a:pPr>
            <a:r>
              <a:rPr lang="en-AU" i="1" dirty="0"/>
              <a:t>Contemporary dance originated around the 1880’s and was movement for dancers who wished to not follow a strict ballet or lyrical form of dance. It specifically formed in the US and then expanded over the years.  Contemporary dance was instead about exploring the area of revolutionary unconventional movements. These movements were gathered from all different styles all over the world. Contemporary dance did not use similar moves in the styles it developed a totally new form of movement and dynamics. These included quick oppositional movements, shifting alignments, expression of raw and real emotions and found the absolute limits of the human body form. </a:t>
            </a:r>
            <a:endParaRPr lang="en-AU" dirty="0"/>
          </a:p>
          <a:p>
            <a:pPr marL="0" indent="0">
              <a:buNone/>
            </a:pPr>
            <a:r>
              <a:rPr lang="en-AU" i="1" dirty="0"/>
              <a:t>The origins of contemporary dance movements have been influenced by dance masters such as Isadora Duncan, Martha Graham and Merce Cunningham. These three dancers wanted to express to the world that contemporary dancers should embrace freedom within dance and explore movement to the body’s full potential. </a:t>
            </a:r>
            <a:endParaRPr lang="en-AU" dirty="0"/>
          </a:p>
          <a:p>
            <a:pPr marL="0" indent="0">
              <a:buNone/>
            </a:pPr>
            <a:r>
              <a:rPr lang="en-AU" i="1" dirty="0"/>
              <a:t>The dancer who had greatly popularised and introduced contemporary movement was Martha Graham. She showed the style of contemporary dance world-wide. Continuing Merce Cunningham refined the work that Martha Graham established, and he expanded with his own choreographies, improvements and dance techniques. During Merce Cunningham’s long career he was fortunately regarded as one of the ‘greatest creative forces in American Dance.’ </a:t>
            </a:r>
            <a:endParaRPr lang="en-AU" dirty="0"/>
          </a:p>
          <a:p>
            <a:pPr marL="0" indent="0">
              <a:buNone/>
            </a:pPr>
            <a:r>
              <a:rPr lang="en-AU" i="1" dirty="0"/>
              <a:t>Jennifer Archibald, founder and director of Arch Dance in New York City mentioned that contemporary dance is a form of dance that has gathered different aspects from a range of different styles. She also mentions that it has a major part of technique in it and is also one of the most common styles to use a great range and amount of emotion and expressive movement. 	</a:t>
            </a:r>
            <a:endParaRPr lang="en-AU" dirty="0"/>
          </a:p>
          <a:p>
            <a:pPr marL="0" indent="0">
              <a:buNone/>
            </a:pPr>
            <a:r>
              <a:rPr lang="en-AU" i="1" dirty="0"/>
              <a:t>Contemporary dance has a great amount of history to it and over the years has had many adaptations to it as well. In contemporary dance there is not set movements or syllabus that you have to follow unlike ballet and jazz. Contemporary has its own interpretation for each human and can have a great range of free movement. </a:t>
            </a:r>
            <a:endParaRPr lang="en-AU" dirty="0"/>
          </a:p>
          <a:p>
            <a:r>
              <a:rPr lang="en-AU" b="1" i="1" u="sng" dirty="0"/>
              <a:t>What are the defining technical and stylistic features of your chosen dance genre?</a:t>
            </a:r>
            <a:endParaRPr lang="en-AU" dirty="0"/>
          </a:p>
          <a:p>
            <a:pPr marL="0" indent="0">
              <a:buNone/>
            </a:pPr>
            <a:r>
              <a:rPr lang="en-AU" i="1" dirty="0"/>
              <a:t>In contemporary there is quite a range of movements and technical features of the style. Common dance movements found in contemporary dances and classes are movements such as floorwork, contractions, high releases and swings. Floorwork includes movements such as rolls,  </a:t>
            </a:r>
            <a:endParaRPr lang="en-AU" dirty="0"/>
          </a:p>
          <a:p>
            <a:pPr marL="0" indent="0">
              <a:buNone/>
            </a:pPr>
            <a:r>
              <a:rPr lang="en-AU" i="1" dirty="0"/>
              <a:t>Contemporary is a very expressive dance style and is a style that contains a lot of freedom. So, movements that are well known for contemporary dance is the use of a lot of floorwork. Floorwork is very common and can include movement such as knee rolls, back rolls, crawling. etc. Contemporary dance also includes movement such as contractions and high release, swings and flow. These movements are seen in most contemporary dances and can be very expressive to the audience. Compared to ballet most contemporary movements are done in parallel.   </a:t>
            </a:r>
            <a:endParaRPr lang="en-AU" dirty="0"/>
          </a:p>
          <a:p>
            <a:pPr marL="0" indent="0">
              <a:buNone/>
            </a:pPr>
            <a:r>
              <a:rPr lang="en-AU" i="1" dirty="0"/>
              <a:t>Compared to ballet contemporary has not set work and the movements are free for each individual. There are certainly specific movements that you can identify that someone is dancing contemporary but unlike ballet it completely free. Ballet has a very controlled movements and are very light on their feet whereas contemporary dancers are free to do what they want and move how they feel without any needed movements like ballet movements. </a:t>
            </a:r>
            <a:endParaRPr lang="en-AU" dirty="0"/>
          </a:p>
          <a:p>
            <a:pPr marL="0" indent="0">
              <a:buNone/>
            </a:pPr>
            <a:endParaRPr lang="en-AU" dirty="0"/>
          </a:p>
          <a:p>
            <a:endParaRPr lang="en-AU" dirty="0"/>
          </a:p>
        </p:txBody>
      </p:sp>
    </p:spTree>
    <p:extLst>
      <p:ext uri="{BB962C8B-B14F-4D97-AF65-F5344CB8AC3E}">
        <p14:creationId xmlns:p14="http://schemas.microsoft.com/office/powerpoint/2010/main" val="31453099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6753"/>
            <a:ext cx="12192001" cy="4952492"/>
          </a:xfrm>
        </p:spPr>
        <p:txBody>
          <a:bodyPr/>
          <a:lstStyle/>
          <a:p>
            <a:r>
              <a:rPr lang="en-AU" dirty="0">
                <a:effectLst>
                  <a:outerShdw blurRad="38100" dist="38100" dir="2700000" algn="tl">
                    <a:srgbClr val="000000">
                      <a:alpha val="43137"/>
                    </a:srgbClr>
                  </a:outerShdw>
                </a:effectLst>
              </a:rPr>
              <a:t>ANALYSIS OF A PROFESSIONAL DANCER</a:t>
            </a:r>
          </a:p>
        </p:txBody>
      </p:sp>
      <p:sp>
        <p:nvSpPr>
          <p:cNvPr id="3" name="Content Placeholder 2"/>
          <p:cNvSpPr>
            <a:spLocks noGrp="1"/>
          </p:cNvSpPr>
          <p:nvPr>
            <p:ph sz="half" idx="1"/>
          </p:nvPr>
        </p:nvSpPr>
        <p:spPr/>
        <p:txBody>
          <a:bodyPr>
            <a:normAutofit/>
          </a:bodyPr>
          <a:lstStyle/>
          <a:p>
            <a:pPr marL="0" indent="0">
              <a:buNone/>
            </a:pPr>
            <a:endParaRPr lang="en-AU" dirty="0"/>
          </a:p>
          <a:p>
            <a:pPr marL="0" indent="0">
              <a:buNone/>
            </a:pPr>
            <a:r>
              <a:rPr lang="en-AU" dirty="0"/>
              <a:t> </a:t>
            </a:r>
          </a:p>
        </p:txBody>
      </p:sp>
      <p:sp>
        <p:nvSpPr>
          <p:cNvPr id="8" name="TextBox 7">
            <a:extLst>
              <a:ext uri="{FF2B5EF4-FFF2-40B4-BE49-F238E27FC236}">
                <a16:creationId xmlns:a16="http://schemas.microsoft.com/office/drawing/2014/main" id="{24629162-E778-4CFF-852E-54FD5701E3F9}"/>
              </a:ext>
            </a:extLst>
          </p:cNvPr>
          <p:cNvSpPr txBox="1"/>
          <p:nvPr/>
        </p:nvSpPr>
        <p:spPr>
          <a:xfrm>
            <a:off x="4191001" y="1106988"/>
            <a:ext cx="3657600" cy="2954655"/>
          </a:xfrm>
          <a:prstGeom prst="rect">
            <a:avLst/>
          </a:prstGeom>
          <a:noFill/>
        </p:spPr>
        <p:txBody>
          <a:bodyPr wrap="square" rtlCol="0">
            <a:spAutoFit/>
          </a:bodyPr>
          <a:lstStyle/>
          <a:p>
            <a:r>
              <a:rPr lang="en-AU" b="1" dirty="0"/>
              <a:t>Strengths </a:t>
            </a:r>
          </a:p>
          <a:p>
            <a:pPr lvl="0" algn="just"/>
            <a:r>
              <a:rPr lang="en-AU" sz="1500" i="1" dirty="0"/>
              <a:t>-Extends all her movements </a:t>
            </a:r>
            <a:endParaRPr lang="en-AU" sz="1500" dirty="0"/>
          </a:p>
          <a:p>
            <a:pPr lvl="0" algn="just"/>
            <a:r>
              <a:rPr lang="en-AU" sz="1500" i="1" dirty="0"/>
              <a:t>-Great amount of control </a:t>
            </a:r>
            <a:endParaRPr lang="en-AU" sz="1500" dirty="0"/>
          </a:p>
          <a:p>
            <a:pPr lvl="0" algn="just"/>
            <a:r>
              <a:rPr lang="en-AU" sz="1500" i="1" dirty="0"/>
              <a:t>-Stretched legs</a:t>
            </a:r>
            <a:endParaRPr lang="en-AU" sz="1500" dirty="0"/>
          </a:p>
          <a:p>
            <a:pPr lvl="0" algn="just"/>
            <a:r>
              <a:rPr lang="en-AU" sz="1500" i="1" dirty="0"/>
              <a:t>-Stretched feet</a:t>
            </a:r>
            <a:endParaRPr lang="en-AU" sz="1500" dirty="0"/>
          </a:p>
          <a:p>
            <a:pPr lvl="0" algn="just"/>
            <a:r>
              <a:rPr lang="en-AU" sz="1500" i="1" dirty="0"/>
              <a:t>-Arched back in jump</a:t>
            </a:r>
            <a:endParaRPr lang="en-AU" sz="1500" dirty="0"/>
          </a:p>
          <a:p>
            <a:pPr lvl="0" algn="just"/>
            <a:r>
              <a:rPr lang="en-AU" sz="1500" i="1" dirty="0"/>
              <a:t>-Great split</a:t>
            </a:r>
            <a:endParaRPr lang="en-AU" sz="1500" dirty="0"/>
          </a:p>
          <a:p>
            <a:pPr lvl="0" algn="just"/>
            <a:r>
              <a:rPr lang="en-AU" sz="1500" i="1" dirty="0"/>
              <a:t>-Controlled arms in turns and pulled up on her leg</a:t>
            </a:r>
            <a:endParaRPr lang="en-AU" sz="1500" dirty="0"/>
          </a:p>
          <a:p>
            <a:pPr lvl="0" algn="just"/>
            <a:r>
              <a:rPr lang="en-AU" sz="1500" i="1" dirty="0"/>
              <a:t>-Use of contraction and high release</a:t>
            </a:r>
            <a:endParaRPr lang="en-AU" sz="1500" dirty="0"/>
          </a:p>
          <a:p>
            <a:pPr lvl="0" algn="just"/>
            <a:r>
              <a:rPr lang="en-AU" sz="1500" i="1" dirty="0"/>
              <a:t>-Light and shade used   </a:t>
            </a:r>
            <a:endParaRPr lang="en-AU" sz="1500" dirty="0"/>
          </a:p>
          <a:p>
            <a:endParaRPr lang="en-AU" dirty="0"/>
          </a:p>
        </p:txBody>
      </p:sp>
      <p:sp>
        <p:nvSpPr>
          <p:cNvPr id="9" name="TextBox 8">
            <a:extLst>
              <a:ext uri="{FF2B5EF4-FFF2-40B4-BE49-F238E27FC236}">
                <a16:creationId xmlns:a16="http://schemas.microsoft.com/office/drawing/2014/main" id="{55ACA142-095B-421A-8AB1-3CEB91C4FF35}"/>
              </a:ext>
            </a:extLst>
          </p:cNvPr>
          <p:cNvSpPr txBox="1"/>
          <p:nvPr/>
        </p:nvSpPr>
        <p:spPr>
          <a:xfrm>
            <a:off x="8143876" y="1763543"/>
            <a:ext cx="2867024" cy="1800493"/>
          </a:xfrm>
          <a:prstGeom prst="rect">
            <a:avLst/>
          </a:prstGeom>
          <a:noFill/>
        </p:spPr>
        <p:txBody>
          <a:bodyPr wrap="square" rtlCol="0">
            <a:spAutoFit/>
          </a:bodyPr>
          <a:lstStyle/>
          <a:p>
            <a:pPr lvl="0"/>
            <a:r>
              <a:rPr lang="en-AU" b="1" i="1" dirty="0"/>
              <a:t>Weaknesses</a:t>
            </a:r>
            <a:r>
              <a:rPr lang="en-AU" sz="1500" b="1" i="1" dirty="0"/>
              <a:t> </a:t>
            </a:r>
          </a:p>
          <a:p>
            <a:pPr lvl="0" algn="just"/>
            <a:r>
              <a:rPr lang="en-AU" sz="1500" i="1" dirty="0"/>
              <a:t>-Could’ve opened up her chest a bit more in the first big lunge. </a:t>
            </a:r>
            <a:endParaRPr lang="en-AU" sz="1500" dirty="0"/>
          </a:p>
          <a:p>
            <a:pPr lvl="0" algn="just"/>
            <a:r>
              <a:rPr lang="en-AU" sz="1500" i="1" dirty="0"/>
              <a:t>-Not much expression seen </a:t>
            </a:r>
            <a:endParaRPr lang="en-AU" sz="1500" dirty="0"/>
          </a:p>
          <a:p>
            <a:pPr lvl="0" algn="just"/>
            <a:r>
              <a:rPr lang="en-AU" sz="1500" i="1" dirty="0"/>
              <a:t>-Very controlled like ballet. Could loosen up a bit</a:t>
            </a:r>
            <a:endParaRPr lang="en-AU" sz="1500" dirty="0"/>
          </a:p>
          <a:p>
            <a:endParaRPr lang="en-AU" dirty="0"/>
          </a:p>
        </p:txBody>
      </p:sp>
      <p:sp>
        <p:nvSpPr>
          <p:cNvPr id="4" name="TextBox 3">
            <a:extLst>
              <a:ext uri="{FF2B5EF4-FFF2-40B4-BE49-F238E27FC236}">
                <a16:creationId xmlns:a16="http://schemas.microsoft.com/office/drawing/2014/main" id="{4B26785C-F36A-4ED6-9D2E-895A897098BD}"/>
              </a:ext>
            </a:extLst>
          </p:cNvPr>
          <p:cNvSpPr txBox="1"/>
          <p:nvPr/>
        </p:nvSpPr>
        <p:spPr>
          <a:xfrm>
            <a:off x="3493294" y="4332213"/>
            <a:ext cx="8167687" cy="1985159"/>
          </a:xfrm>
          <a:prstGeom prst="rect">
            <a:avLst/>
          </a:prstGeom>
          <a:noFill/>
        </p:spPr>
        <p:txBody>
          <a:bodyPr wrap="square" rtlCol="0">
            <a:spAutoFit/>
          </a:bodyPr>
          <a:lstStyle/>
          <a:p>
            <a:pPr algn="just"/>
            <a:r>
              <a:rPr lang="en-AU" sz="1500" i="1" dirty="0"/>
              <a:t>Autumn Miller is a very strong lyrical/contemporary dancer. She is able to express herself through her dancing and apply the foundations and the elements of technique she has. Within this short piece she has used many features to demonstrate that this is a contemporary style piece. She uses a great amount of contraction and high release and has the ability to extend every movement. Autumn clearly has a great understanding of all the different features that make up contemporary and the choreographer Mark Meismer has a broad understanding as well. This is because he is able to add them all in his choreography.</a:t>
            </a:r>
            <a:endParaRPr lang="en-AU" sz="1500" dirty="0"/>
          </a:p>
          <a:p>
            <a:endParaRPr lang="en-AU" dirty="0"/>
          </a:p>
        </p:txBody>
      </p:sp>
      <p:sp>
        <p:nvSpPr>
          <p:cNvPr id="10" name="TextBox 9">
            <a:extLst>
              <a:ext uri="{FF2B5EF4-FFF2-40B4-BE49-F238E27FC236}">
                <a16:creationId xmlns:a16="http://schemas.microsoft.com/office/drawing/2014/main" id="{A96077B2-9FE6-4F8D-8928-95F324C71062}"/>
              </a:ext>
            </a:extLst>
          </p:cNvPr>
          <p:cNvSpPr txBox="1"/>
          <p:nvPr/>
        </p:nvSpPr>
        <p:spPr>
          <a:xfrm>
            <a:off x="3540920" y="4007266"/>
            <a:ext cx="8167687" cy="369332"/>
          </a:xfrm>
          <a:prstGeom prst="rect">
            <a:avLst/>
          </a:prstGeom>
          <a:noFill/>
        </p:spPr>
        <p:txBody>
          <a:bodyPr wrap="square" rtlCol="0">
            <a:spAutoFit/>
          </a:bodyPr>
          <a:lstStyle/>
          <a:p>
            <a:r>
              <a:rPr lang="en-AU" b="1" i="1" dirty="0"/>
              <a:t>How successful does the dance demonstrate the features of the genre?</a:t>
            </a:r>
            <a:endParaRPr lang="en-AU" dirty="0"/>
          </a:p>
        </p:txBody>
      </p:sp>
      <p:pic>
        <p:nvPicPr>
          <p:cNvPr id="6" name="Picture 5">
            <a:hlinkClick r:id="rId2"/>
            <a:extLst>
              <a:ext uri="{FF2B5EF4-FFF2-40B4-BE49-F238E27FC236}">
                <a16:creationId xmlns:a16="http://schemas.microsoft.com/office/drawing/2014/main" id="{C5516904-FC0C-4B96-B59A-0AD5B926ED11}"/>
              </a:ext>
            </a:extLst>
          </p:cNvPr>
          <p:cNvPicPr>
            <a:picLocks noChangeAspect="1"/>
          </p:cNvPicPr>
          <p:nvPr/>
        </p:nvPicPr>
        <p:blipFill>
          <a:blip r:embed="rId3"/>
          <a:stretch>
            <a:fillRect/>
          </a:stretch>
        </p:blipFill>
        <p:spPr>
          <a:xfrm>
            <a:off x="218899" y="1458549"/>
            <a:ext cx="3781601" cy="2134476"/>
          </a:xfrm>
          <a:prstGeom prst="rect">
            <a:avLst/>
          </a:prstGeom>
        </p:spPr>
      </p:pic>
    </p:spTree>
    <p:extLst>
      <p:ext uri="{BB962C8B-B14F-4D97-AF65-F5344CB8AC3E}">
        <p14:creationId xmlns:p14="http://schemas.microsoft.com/office/powerpoint/2010/main" val="37312638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91201" y="0"/>
            <a:ext cx="6400800" cy="4956048"/>
          </a:xfrm>
        </p:spPr>
        <p:txBody>
          <a:bodyPr/>
          <a:lstStyle/>
          <a:p>
            <a:r>
              <a:rPr lang="en-AU" dirty="0">
                <a:effectLst>
                  <a:outerShdw blurRad="38100" dist="38100" dir="2700000" algn="tl">
                    <a:srgbClr val="000000">
                      <a:alpha val="43137"/>
                    </a:srgbClr>
                  </a:outerShdw>
                </a:effectLst>
              </a:rPr>
              <a:t>INITIAL ANALYSIS</a:t>
            </a:r>
          </a:p>
        </p:txBody>
      </p:sp>
      <p:sp>
        <p:nvSpPr>
          <p:cNvPr id="3" name="Text Placeholder 2"/>
          <p:cNvSpPr>
            <a:spLocks noGrp="1"/>
          </p:cNvSpPr>
          <p:nvPr>
            <p:ph type="body" idx="1"/>
          </p:nvPr>
        </p:nvSpPr>
        <p:spPr>
          <a:xfrm>
            <a:off x="0" y="-425766"/>
            <a:ext cx="6245352" cy="914400"/>
          </a:xfrm>
        </p:spPr>
        <p:txBody>
          <a:bodyPr/>
          <a:lstStyle/>
          <a:p>
            <a:r>
              <a:rPr lang="en-AU" dirty="0">
                <a:effectLst>
                  <a:outerShdw blurRad="38100" dist="38100" dir="2700000" algn="tl">
                    <a:srgbClr val="000000">
                      <a:alpha val="43137"/>
                    </a:srgbClr>
                  </a:outerShdw>
                </a:effectLst>
              </a:rPr>
              <a:t>Performance </a:t>
            </a:r>
          </a:p>
        </p:txBody>
      </p:sp>
      <p:sp>
        <p:nvSpPr>
          <p:cNvPr id="6" name="Content Placeholder 5"/>
          <p:cNvSpPr>
            <a:spLocks noGrp="1"/>
          </p:cNvSpPr>
          <p:nvPr>
            <p:ph sz="quarter" idx="4"/>
          </p:nvPr>
        </p:nvSpPr>
        <p:spPr>
          <a:xfrm>
            <a:off x="4739154" y="1807808"/>
            <a:ext cx="2528426" cy="2453651"/>
          </a:xfrm>
        </p:spPr>
        <p:txBody>
          <a:bodyPr>
            <a:normAutofit fontScale="85000" lnSpcReduction="20000"/>
          </a:bodyPr>
          <a:lstStyle/>
          <a:p>
            <a:pPr marL="0" indent="0">
              <a:buNone/>
            </a:pPr>
            <a:r>
              <a:rPr lang="en-AU" sz="2100" b="1" dirty="0"/>
              <a:t>Strengths</a:t>
            </a:r>
          </a:p>
          <a:p>
            <a:pPr marL="0" lvl="0" indent="0">
              <a:buNone/>
            </a:pPr>
            <a:r>
              <a:rPr lang="en-AU" sz="1500" dirty="0"/>
              <a:t>- Deep lunge at the start (Ability to use up all the space)</a:t>
            </a:r>
          </a:p>
          <a:p>
            <a:pPr marL="0" lvl="0" indent="0">
              <a:buNone/>
            </a:pPr>
            <a:r>
              <a:rPr lang="en-AU" sz="1500" dirty="0"/>
              <a:t>- Great use of turnout </a:t>
            </a:r>
          </a:p>
          <a:p>
            <a:pPr marL="0" lvl="0" indent="0">
              <a:buNone/>
            </a:pPr>
            <a:r>
              <a:rPr lang="en-AU" sz="1500" dirty="0"/>
              <a:t>- Able to dance and use all the space but can still take up more space</a:t>
            </a:r>
          </a:p>
          <a:p>
            <a:pPr marL="0" lvl="0" indent="0">
              <a:buNone/>
            </a:pPr>
            <a:r>
              <a:rPr lang="en-AU" sz="1500" dirty="0"/>
              <a:t>- Ability to keep in time with the music and keep most of my movements flowing</a:t>
            </a:r>
          </a:p>
          <a:p>
            <a:pPr marL="0" indent="0">
              <a:buNone/>
            </a:pPr>
            <a:endParaRPr lang="en-AU" sz="1500" dirty="0"/>
          </a:p>
        </p:txBody>
      </p:sp>
      <p:sp>
        <p:nvSpPr>
          <p:cNvPr id="11" name="Content Placeholder 5">
            <a:extLst>
              <a:ext uri="{FF2B5EF4-FFF2-40B4-BE49-F238E27FC236}">
                <a16:creationId xmlns:a16="http://schemas.microsoft.com/office/drawing/2014/main" id="{90AF4DC8-8AC3-4C91-9FC3-A704268735F0}"/>
              </a:ext>
            </a:extLst>
          </p:cNvPr>
          <p:cNvSpPr txBox="1">
            <a:spLocks/>
          </p:cNvSpPr>
          <p:nvPr/>
        </p:nvSpPr>
        <p:spPr>
          <a:xfrm>
            <a:off x="7559803" y="1067175"/>
            <a:ext cx="4548059" cy="3750220"/>
          </a:xfrm>
          <a:prstGeom prst="rect">
            <a:avLst/>
          </a:prstGeom>
        </p:spPr>
        <p:txBody>
          <a:bodyPr vert="horz" lIns="91440" tIns="45720" rIns="91440" bIns="45720" rtlCol="0">
            <a:normAutofit fontScale="55000" lnSpcReduction="20000"/>
          </a:bodyPr>
          <a:lstStyle>
            <a:lvl1pPr marL="283464" indent="-283464" algn="l" defTabSz="914400" rtl="0" eaLnBrk="1" latinLnBrk="0" hangingPunct="1">
              <a:lnSpc>
                <a:spcPct val="112000"/>
              </a:lnSpc>
              <a:spcBef>
                <a:spcPts val="900"/>
              </a:spcBef>
              <a:buFont typeface="Arial" panose="020B0604020202020204" pitchFamily="34" charset="0"/>
              <a:buChar char="•"/>
              <a:defRPr sz="2000" kern="1200" baseline="0">
                <a:solidFill>
                  <a:schemeClr val="tx1">
                    <a:lumMod val="85000"/>
                    <a:lumOff val="15000"/>
                  </a:schemeClr>
                </a:solidFill>
                <a:latin typeface="+mn-lt"/>
                <a:ea typeface="+mn-ea"/>
                <a:cs typeface="+mn-cs"/>
              </a:defRPr>
            </a:lvl1pPr>
            <a:lvl2pPr marL="685800" indent="-283464" algn="l" defTabSz="914400" rtl="0" eaLnBrk="1" latinLnBrk="0" hangingPunct="1">
              <a:lnSpc>
                <a:spcPct val="112000"/>
              </a:lnSpc>
              <a:spcBef>
                <a:spcPts val="900"/>
              </a:spcBef>
              <a:buFont typeface="Corbel" panose="020B0503020204020204" pitchFamily="34" charset="0"/>
              <a:buChar char="–"/>
              <a:defRPr sz="1800" kern="1200" baseline="0">
                <a:solidFill>
                  <a:schemeClr val="tx1">
                    <a:lumMod val="85000"/>
                    <a:lumOff val="15000"/>
                  </a:schemeClr>
                </a:solidFill>
                <a:latin typeface="+mn-lt"/>
                <a:ea typeface="+mn-ea"/>
                <a:cs typeface="+mn-cs"/>
              </a:defRPr>
            </a:lvl2pPr>
            <a:lvl3pPr marL="1143000" indent="-283464" algn="l" defTabSz="914400" rtl="0" eaLnBrk="1" latinLnBrk="0" hangingPunct="1">
              <a:lnSpc>
                <a:spcPct val="112000"/>
              </a:lnSpc>
              <a:spcBef>
                <a:spcPts val="900"/>
              </a:spcBef>
              <a:buFont typeface="Arial" panose="020B0604020202020204" pitchFamily="34" charset="0"/>
              <a:buChar char="•"/>
              <a:defRPr sz="1600" kern="1200" baseline="0">
                <a:solidFill>
                  <a:schemeClr val="tx1">
                    <a:lumMod val="85000"/>
                    <a:lumOff val="15000"/>
                  </a:schemeClr>
                </a:solidFill>
                <a:latin typeface="+mn-lt"/>
                <a:ea typeface="+mn-ea"/>
                <a:cs typeface="+mn-cs"/>
              </a:defRPr>
            </a:lvl3pPr>
            <a:lvl4pPr marL="1600200" indent="-283464" algn="l" defTabSz="914400" rtl="0" eaLnBrk="1" latinLnBrk="0" hangingPunct="1">
              <a:lnSpc>
                <a:spcPct val="112000"/>
              </a:lnSpc>
              <a:spcBef>
                <a:spcPts val="900"/>
              </a:spcBef>
              <a:buFont typeface="Corbel" panose="020B0503020204020204" pitchFamily="34" charset="0"/>
              <a:buChar char="–"/>
              <a:defRPr sz="1400" kern="1200" baseline="0">
                <a:solidFill>
                  <a:schemeClr val="tx1">
                    <a:lumMod val="85000"/>
                    <a:lumOff val="15000"/>
                  </a:schemeClr>
                </a:solidFill>
                <a:latin typeface="+mn-lt"/>
                <a:ea typeface="+mn-ea"/>
                <a:cs typeface="+mn-cs"/>
              </a:defRPr>
            </a:lvl4pPr>
            <a:lvl5pPr marL="2057400" indent="-283464" algn="l" defTabSz="914400" rtl="0" eaLnBrk="1" latinLnBrk="0" hangingPunct="1">
              <a:lnSpc>
                <a:spcPct val="112000"/>
              </a:lnSpc>
              <a:spcBef>
                <a:spcPts val="9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5pPr>
            <a:lvl6pPr marL="2514600"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6pPr>
            <a:lvl7pPr marL="2971800" indent="-283464" algn="l" defTabSz="914400" rtl="0" eaLnBrk="1" latinLnBrk="0" hangingPunct="1">
              <a:lnSpc>
                <a:spcPct val="112000"/>
              </a:lnSpc>
              <a:spcBef>
                <a:spcPts val="1300"/>
              </a:spcBef>
              <a:buFont typeface="Arial" panose="020B0604020202020204" pitchFamily="34" charset="0"/>
              <a:buChar char="•"/>
              <a:defRPr sz="1400" i="1" kern="1200">
                <a:solidFill>
                  <a:schemeClr val="tx1">
                    <a:lumMod val="85000"/>
                    <a:lumOff val="15000"/>
                  </a:schemeClr>
                </a:solidFill>
                <a:latin typeface="+mn-lt"/>
                <a:ea typeface="+mn-ea"/>
                <a:cs typeface="+mn-cs"/>
              </a:defRPr>
            </a:lvl7pPr>
            <a:lvl8pPr marL="3429000"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8pPr>
            <a:lvl9pPr marL="3886200" indent="-283464" algn="l" defTabSz="914400" rtl="0" eaLnBrk="1" latinLnBrk="0" hangingPunct="1">
              <a:lnSpc>
                <a:spcPct val="112000"/>
              </a:lnSpc>
              <a:spcBef>
                <a:spcPts val="13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9pPr>
          </a:lstStyle>
          <a:p>
            <a:pPr marL="0" indent="0">
              <a:buFont typeface="Arial" panose="020B0604020202020204" pitchFamily="34" charset="0"/>
              <a:buNone/>
            </a:pPr>
            <a:r>
              <a:rPr lang="en-AU" sz="3300" b="1" dirty="0"/>
              <a:t>Weaknesses </a:t>
            </a:r>
          </a:p>
          <a:p>
            <a:pPr marL="0" lvl="0" indent="0">
              <a:buNone/>
            </a:pPr>
            <a:r>
              <a:rPr lang="en-AU" sz="2200" i="1" dirty="0"/>
              <a:t>- Bent knee in lunge at the start (Not aesthetically pleasing)</a:t>
            </a:r>
            <a:endParaRPr lang="en-AU" sz="2200" dirty="0"/>
          </a:p>
          <a:p>
            <a:pPr marL="0" lvl="0" indent="0">
              <a:buNone/>
            </a:pPr>
            <a:r>
              <a:rPr lang="en-AU" sz="2200" i="1" dirty="0"/>
              <a:t>- Slightly rushed at the beginning bit with all the show movements </a:t>
            </a:r>
            <a:endParaRPr lang="en-AU" sz="2200" dirty="0"/>
          </a:p>
          <a:p>
            <a:pPr marL="0" lvl="0" indent="0">
              <a:buNone/>
            </a:pPr>
            <a:r>
              <a:rPr lang="en-AU" sz="2200" i="1" dirty="0"/>
              <a:t>- Bend in both legs when swinging round to the front from the back corner</a:t>
            </a:r>
            <a:endParaRPr lang="en-AU" sz="2200" dirty="0"/>
          </a:p>
          <a:p>
            <a:pPr marL="0" lvl="0" indent="0">
              <a:buNone/>
            </a:pPr>
            <a:r>
              <a:rPr lang="en-AU" sz="2200" i="1" dirty="0"/>
              <a:t>- No arch in back when performing a split jump</a:t>
            </a:r>
            <a:endParaRPr lang="en-AU" sz="2200" dirty="0"/>
          </a:p>
          <a:p>
            <a:pPr marL="0" lvl="0" indent="0">
              <a:buNone/>
            </a:pPr>
            <a:r>
              <a:rPr lang="en-AU" sz="2200" i="1" dirty="0"/>
              <a:t>- Didn’t straighten my legs in the split jump (due to lack of flexibility)</a:t>
            </a:r>
            <a:endParaRPr lang="en-AU" sz="2200" dirty="0"/>
          </a:p>
          <a:p>
            <a:pPr marL="0" lvl="0" indent="0">
              <a:buNone/>
            </a:pPr>
            <a:r>
              <a:rPr lang="en-AU" sz="2200" i="1" dirty="0"/>
              <a:t>- No control in floor roll after jump especially when lowering into the ground </a:t>
            </a:r>
            <a:endParaRPr lang="en-AU" sz="2200" dirty="0"/>
          </a:p>
          <a:p>
            <a:pPr marL="0" lvl="0" indent="0">
              <a:buNone/>
            </a:pPr>
            <a:r>
              <a:rPr lang="en-AU" sz="2200" i="1" dirty="0"/>
              <a:t>- Leg not pulled up in the turn</a:t>
            </a:r>
            <a:endParaRPr lang="en-AU" sz="2200" dirty="0"/>
          </a:p>
          <a:p>
            <a:pPr marL="0" lvl="0" indent="0">
              <a:buNone/>
            </a:pPr>
            <a:r>
              <a:rPr lang="en-AU" sz="2200" i="1" dirty="0"/>
              <a:t>- Loss of control after the toe roll up (due to getting tired during the dance)</a:t>
            </a:r>
            <a:endParaRPr lang="en-AU" sz="2200" dirty="0"/>
          </a:p>
          <a:p>
            <a:pPr marL="0" lvl="0" indent="0">
              <a:buNone/>
            </a:pPr>
            <a:r>
              <a:rPr lang="en-AU" sz="2200" i="1" dirty="0"/>
              <a:t>- No control in last turn to the ground</a:t>
            </a:r>
            <a:endParaRPr lang="en-AU" sz="2200" dirty="0"/>
          </a:p>
          <a:p>
            <a:pPr marL="0" lvl="0" indent="0">
              <a:buNone/>
            </a:pPr>
            <a:r>
              <a:rPr lang="en-AU" sz="2200" i="1" dirty="0"/>
              <a:t>- Work on emotion coming across and using my upper body more</a:t>
            </a:r>
            <a:endParaRPr lang="en-AU" sz="2200" dirty="0"/>
          </a:p>
          <a:p>
            <a:pPr marL="0" indent="0">
              <a:buFont typeface="Arial" panose="020B0604020202020204" pitchFamily="34" charset="0"/>
              <a:buNone/>
            </a:pPr>
            <a:endParaRPr lang="en-AU" sz="1500" dirty="0"/>
          </a:p>
        </p:txBody>
      </p:sp>
      <p:sp>
        <p:nvSpPr>
          <p:cNvPr id="12" name="Content Placeholder 5">
            <a:extLst>
              <a:ext uri="{FF2B5EF4-FFF2-40B4-BE49-F238E27FC236}">
                <a16:creationId xmlns:a16="http://schemas.microsoft.com/office/drawing/2014/main" id="{849FD857-1041-4918-B54B-D627EDA0562D}"/>
              </a:ext>
            </a:extLst>
          </p:cNvPr>
          <p:cNvSpPr txBox="1">
            <a:spLocks/>
          </p:cNvSpPr>
          <p:nvPr/>
        </p:nvSpPr>
        <p:spPr>
          <a:xfrm>
            <a:off x="3709" y="3179233"/>
            <a:ext cx="4735445" cy="3190133"/>
          </a:xfrm>
          <a:prstGeom prst="rect">
            <a:avLst/>
          </a:prstGeom>
        </p:spPr>
        <p:txBody>
          <a:bodyPr vert="horz" lIns="91440" tIns="45720" rIns="91440" bIns="45720" rtlCol="0">
            <a:normAutofit fontScale="47500" lnSpcReduction="20000"/>
          </a:bodyPr>
          <a:lstStyle>
            <a:lvl1pPr marL="283464" indent="-283464" algn="l" defTabSz="914400" rtl="0" eaLnBrk="1" latinLnBrk="0" hangingPunct="1">
              <a:lnSpc>
                <a:spcPct val="112000"/>
              </a:lnSpc>
              <a:spcBef>
                <a:spcPts val="900"/>
              </a:spcBef>
              <a:buFont typeface="Arial" panose="020B0604020202020204" pitchFamily="34" charset="0"/>
              <a:buChar char="•"/>
              <a:defRPr sz="2000" kern="1200" baseline="0">
                <a:solidFill>
                  <a:schemeClr val="tx1">
                    <a:lumMod val="85000"/>
                    <a:lumOff val="15000"/>
                  </a:schemeClr>
                </a:solidFill>
                <a:latin typeface="+mn-lt"/>
                <a:ea typeface="+mn-ea"/>
                <a:cs typeface="+mn-cs"/>
              </a:defRPr>
            </a:lvl1pPr>
            <a:lvl2pPr marL="685800" indent="-283464" algn="l" defTabSz="914400" rtl="0" eaLnBrk="1" latinLnBrk="0" hangingPunct="1">
              <a:lnSpc>
                <a:spcPct val="112000"/>
              </a:lnSpc>
              <a:spcBef>
                <a:spcPts val="900"/>
              </a:spcBef>
              <a:buFont typeface="Corbel" panose="020B0503020204020204" pitchFamily="34" charset="0"/>
              <a:buChar char="–"/>
              <a:defRPr sz="1800" kern="1200" baseline="0">
                <a:solidFill>
                  <a:schemeClr val="tx1">
                    <a:lumMod val="85000"/>
                    <a:lumOff val="15000"/>
                  </a:schemeClr>
                </a:solidFill>
                <a:latin typeface="+mn-lt"/>
                <a:ea typeface="+mn-ea"/>
                <a:cs typeface="+mn-cs"/>
              </a:defRPr>
            </a:lvl2pPr>
            <a:lvl3pPr marL="1143000" indent="-283464" algn="l" defTabSz="914400" rtl="0" eaLnBrk="1" latinLnBrk="0" hangingPunct="1">
              <a:lnSpc>
                <a:spcPct val="112000"/>
              </a:lnSpc>
              <a:spcBef>
                <a:spcPts val="900"/>
              </a:spcBef>
              <a:buFont typeface="Arial" panose="020B0604020202020204" pitchFamily="34" charset="0"/>
              <a:buChar char="•"/>
              <a:defRPr sz="1600" kern="1200" baseline="0">
                <a:solidFill>
                  <a:schemeClr val="tx1">
                    <a:lumMod val="85000"/>
                    <a:lumOff val="15000"/>
                  </a:schemeClr>
                </a:solidFill>
                <a:latin typeface="+mn-lt"/>
                <a:ea typeface="+mn-ea"/>
                <a:cs typeface="+mn-cs"/>
              </a:defRPr>
            </a:lvl3pPr>
            <a:lvl4pPr marL="1600200" indent="-283464" algn="l" defTabSz="914400" rtl="0" eaLnBrk="1" latinLnBrk="0" hangingPunct="1">
              <a:lnSpc>
                <a:spcPct val="112000"/>
              </a:lnSpc>
              <a:spcBef>
                <a:spcPts val="900"/>
              </a:spcBef>
              <a:buFont typeface="Corbel" panose="020B0503020204020204" pitchFamily="34" charset="0"/>
              <a:buChar char="–"/>
              <a:defRPr sz="1400" kern="1200" baseline="0">
                <a:solidFill>
                  <a:schemeClr val="tx1">
                    <a:lumMod val="85000"/>
                    <a:lumOff val="15000"/>
                  </a:schemeClr>
                </a:solidFill>
                <a:latin typeface="+mn-lt"/>
                <a:ea typeface="+mn-ea"/>
                <a:cs typeface="+mn-cs"/>
              </a:defRPr>
            </a:lvl4pPr>
            <a:lvl5pPr marL="2057400" indent="-283464" algn="l" defTabSz="914400" rtl="0" eaLnBrk="1" latinLnBrk="0" hangingPunct="1">
              <a:lnSpc>
                <a:spcPct val="112000"/>
              </a:lnSpc>
              <a:spcBef>
                <a:spcPts val="9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5pPr>
            <a:lvl6pPr marL="2514600"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6pPr>
            <a:lvl7pPr marL="2971800" indent="-283464" algn="l" defTabSz="914400" rtl="0" eaLnBrk="1" latinLnBrk="0" hangingPunct="1">
              <a:lnSpc>
                <a:spcPct val="112000"/>
              </a:lnSpc>
              <a:spcBef>
                <a:spcPts val="1300"/>
              </a:spcBef>
              <a:buFont typeface="Arial" panose="020B0604020202020204" pitchFamily="34" charset="0"/>
              <a:buChar char="•"/>
              <a:defRPr sz="1400" i="1" kern="1200">
                <a:solidFill>
                  <a:schemeClr val="tx1">
                    <a:lumMod val="85000"/>
                    <a:lumOff val="15000"/>
                  </a:schemeClr>
                </a:solidFill>
                <a:latin typeface="+mn-lt"/>
                <a:ea typeface="+mn-ea"/>
                <a:cs typeface="+mn-cs"/>
              </a:defRPr>
            </a:lvl7pPr>
            <a:lvl8pPr marL="3429000"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8pPr>
            <a:lvl9pPr marL="3886200" indent="-283464" algn="l" defTabSz="914400" rtl="0" eaLnBrk="1" latinLnBrk="0" hangingPunct="1">
              <a:lnSpc>
                <a:spcPct val="112000"/>
              </a:lnSpc>
              <a:spcBef>
                <a:spcPts val="13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9pPr>
          </a:lstStyle>
          <a:p>
            <a:pPr marL="0" indent="0" algn="just">
              <a:buNone/>
            </a:pPr>
            <a:r>
              <a:rPr lang="en-AU" i="1" dirty="0"/>
              <a:t>After watch the video multiple times and analysing it I have found many areas of improvements that can be made. One of the major improvements is my overall technique. I found in the video my legs were quite bent and didn’t really point my feet. This made the alignment of my legs not look as good as it should’ve been. To improve this, I will need work on my flexibility, so I am able to et my leg at the height and the legs straighten as well. Especially in the two jumps I do I need to work on improving my flexibility, so I am able to create a nice line with my legs and split them even more. Additionally, with the jump I need to work on my back flexibility so that I can extend back and make the jump look overall better. Another improvement that needs to be made is my endurance. You can see that throughout the dance I become tired and puffed out. This is due to not hot having a good stamina to get me through the dance. At the end of the dance after the toe roll, I gave up and fell out of it because I didn’t have enough energy to push through and control the toe roll. This can be improved by going on walks, runs, bike rides and doing a bit of swimming. Lastly another improvement that needs to be made is slow down, connecting with the movement and finishing off every movement. I feel by working with my breath will help me to slow down as throughout the dance I tend to hold my breath and rush through it. By working with my breath and slowing down I will have more control over the movement and also be able to have the extra time to think about the step I am doing and not rush off into the next one. </a:t>
            </a:r>
            <a:endParaRPr lang="en-AU" dirty="0"/>
          </a:p>
          <a:p>
            <a:pPr marL="0" indent="0">
              <a:buFont typeface="Arial" panose="020B0604020202020204" pitchFamily="34" charset="0"/>
              <a:buNone/>
            </a:pPr>
            <a:endParaRPr lang="en-AU" sz="1500" dirty="0"/>
          </a:p>
        </p:txBody>
      </p:sp>
      <p:pic>
        <p:nvPicPr>
          <p:cNvPr id="4" name="Picture 3">
            <a:hlinkClick r:id="rId2"/>
            <a:extLst>
              <a:ext uri="{FF2B5EF4-FFF2-40B4-BE49-F238E27FC236}">
                <a16:creationId xmlns:a16="http://schemas.microsoft.com/office/drawing/2014/main" id="{5D5DD5A4-6BBA-4A30-9511-CA79107943EC}"/>
              </a:ext>
            </a:extLst>
          </p:cNvPr>
          <p:cNvPicPr>
            <a:picLocks noChangeAspect="1"/>
          </p:cNvPicPr>
          <p:nvPr/>
        </p:nvPicPr>
        <p:blipFill>
          <a:blip r:embed="rId3"/>
          <a:stretch>
            <a:fillRect/>
          </a:stretch>
        </p:blipFill>
        <p:spPr>
          <a:xfrm>
            <a:off x="84138" y="488633"/>
            <a:ext cx="4484827" cy="2531403"/>
          </a:xfrm>
          <a:prstGeom prst="rect">
            <a:avLst/>
          </a:prstGeom>
        </p:spPr>
      </p:pic>
    </p:spTree>
    <p:extLst>
      <p:ext uri="{BB962C8B-B14F-4D97-AF65-F5344CB8AC3E}">
        <p14:creationId xmlns:p14="http://schemas.microsoft.com/office/powerpoint/2010/main" val="18604395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5874" y="0"/>
            <a:ext cx="13406944" cy="4952492"/>
          </a:xfrm>
        </p:spPr>
        <p:txBody>
          <a:bodyPr/>
          <a:lstStyle/>
          <a:p>
            <a:r>
              <a:rPr lang="en-AU" dirty="0">
                <a:effectLst>
                  <a:outerShdw blurRad="38100" dist="38100" dir="2700000" algn="tl">
                    <a:srgbClr val="000000">
                      <a:alpha val="43137"/>
                    </a:srgbClr>
                  </a:outerShdw>
                </a:effectLst>
              </a:rPr>
              <a:t>PLANS FOR IMPROVEMENT - TECHNIQUE</a:t>
            </a:r>
          </a:p>
        </p:txBody>
      </p:sp>
      <p:graphicFrame>
        <p:nvGraphicFramePr>
          <p:cNvPr id="4" name="Table 3">
            <a:extLst>
              <a:ext uri="{FF2B5EF4-FFF2-40B4-BE49-F238E27FC236}">
                <a16:creationId xmlns:a16="http://schemas.microsoft.com/office/drawing/2014/main" id="{C5CC4A91-A12C-46BB-83AC-4553A6CF1545}"/>
              </a:ext>
            </a:extLst>
          </p:cNvPr>
          <p:cNvGraphicFramePr>
            <a:graphicFrameLocks noGrp="1"/>
          </p:cNvGraphicFramePr>
          <p:nvPr>
            <p:extLst>
              <p:ext uri="{D42A27DB-BD31-4B8C-83A1-F6EECF244321}">
                <p14:modId xmlns:p14="http://schemas.microsoft.com/office/powerpoint/2010/main" val="754154565"/>
              </p:ext>
            </p:extLst>
          </p:nvPr>
        </p:nvGraphicFramePr>
        <p:xfrm>
          <a:off x="461012" y="1476103"/>
          <a:ext cx="11269976" cy="4756222"/>
        </p:xfrm>
        <a:graphic>
          <a:graphicData uri="http://schemas.openxmlformats.org/drawingml/2006/table">
            <a:tbl>
              <a:tblPr firstRow="1" firstCol="1" bandRow="1">
                <a:tableStyleId>{3B4B98B0-60AC-42C2-AFA5-B58CD77FA1E5}</a:tableStyleId>
              </a:tblPr>
              <a:tblGrid>
                <a:gridCol w="483291">
                  <a:extLst>
                    <a:ext uri="{9D8B030D-6E8A-4147-A177-3AD203B41FA5}">
                      <a16:colId xmlns:a16="http://schemas.microsoft.com/office/drawing/2014/main" val="2836108803"/>
                    </a:ext>
                  </a:extLst>
                </a:gridCol>
                <a:gridCol w="1540955">
                  <a:extLst>
                    <a:ext uri="{9D8B030D-6E8A-4147-A177-3AD203B41FA5}">
                      <a16:colId xmlns:a16="http://schemas.microsoft.com/office/drawing/2014/main" val="3363114830"/>
                    </a:ext>
                  </a:extLst>
                </a:gridCol>
                <a:gridCol w="1540955">
                  <a:extLst>
                    <a:ext uri="{9D8B030D-6E8A-4147-A177-3AD203B41FA5}">
                      <a16:colId xmlns:a16="http://schemas.microsoft.com/office/drawing/2014/main" val="2700777154"/>
                    </a:ext>
                  </a:extLst>
                </a:gridCol>
                <a:gridCol w="1540955">
                  <a:extLst>
                    <a:ext uri="{9D8B030D-6E8A-4147-A177-3AD203B41FA5}">
                      <a16:colId xmlns:a16="http://schemas.microsoft.com/office/drawing/2014/main" val="754623695"/>
                    </a:ext>
                  </a:extLst>
                </a:gridCol>
                <a:gridCol w="1540955">
                  <a:extLst>
                    <a:ext uri="{9D8B030D-6E8A-4147-A177-3AD203B41FA5}">
                      <a16:colId xmlns:a16="http://schemas.microsoft.com/office/drawing/2014/main" val="2213818526"/>
                    </a:ext>
                  </a:extLst>
                </a:gridCol>
                <a:gridCol w="1540955">
                  <a:extLst>
                    <a:ext uri="{9D8B030D-6E8A-4147-A177-3AD203B41FA5}">
                      <a16:colId xmlns:a16="http://schemas.microsoft.com/office/drawing/2014/main" val="3926538049"/>
                    </a:ext>
                  </a:extLst>
                </a:gridCol>
                <a:gridCol w="1540955">
                  <a:extLst>
                    <a:ext uri="{9D8B030D-6E8A-4147-A177-3AD203B41FA5}">
                      <a16:colId xmlns:a16="http://schemas.microsoft.com/office/drawing/2014/main" val="1304298792"/>
                    </a:ext>
                  </a:extLst>
                </a:gridCol>
                <a:gridCol w="1540955">
                  <a:extLst>
                    <a:ext uri="{9D8B030D-6E8A-4147-A177-3AD203B41FA5}">
                      <a16:colId xmlns:a16="http://schemas.microsoft.com/office/drawing/2014/main" val="427388614"/>
                    </a:ext>
                  </a:extLst>
                </a:gridCol>
              </a:tblGrid>
              <a:tr h="190266">
                <a:tc>
                  <a:txBody>
                    <a:bodyPr/>
                    <a:lstStyle/>
                    <a:p>
                      <a:pPr algn="l">
                        <a:lnSpc>
                          <a:spcPct val="107000"/>
                        </a:lnSpc>
                        <a:spcAft>
                          <a:spcPts val="0"/>
                        </a:spcAft>
                      </a:pP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0834" marR="40834" marT="0" marB="0"/>
                </a:tc>
                <a:tc>
                  <a:txBody>
                    <a:bodyPr/>
                    <a:lstStyle/>
                    <a:p>
                      <a:pPr algn="l">
                        <a:lnSpc>
                          <a:spcPct val="107000"/>
                        </a:lnSpc>
                        <a:spcAft>
                          <a:spcPts val="0"/>
                        </a:spcAft>
                      </a:pPr>
                      <a:r>
                        <a:rPr lang="en-AU" sz="1100" dirty="0">
                          <a:effectLst/>
                        </a:rPr>
                        <a:t>Monday</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0834" marR="40834" marT="0" marB="0"/>
                </a:tc>
                <a:tc>
                  <a:txBody>
                    <a:bodyPr/>
                    <a:lstStyle/>
                    <a:p>
                      <a:pPr algn="l">
                        <a:lnSpc>
                          <a:spcPct val="107000"/>
                        </a:lnSpc>
                        <a:spcAft>
                          <a:spcPts val="0"/>
                        </a:spcAft>
                      </a:pPr>
                      <a:r>
                        <a:rPr lang="en-AU" sz="1100">
                          <a:effectLst/>
                        </a:rPr>
                        <a:t>Tuesday</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txBody>
                  <a:tcPr marL="40834" marR="40834" marT="0" marB="0"/>
                </a:tc>
                <a:tc>
                  <a:txBody>
                    <a:bodyPr/>
                    <a:lstStyle/>
                    <a:p>
                      <a:pPr algn="l">
                        <a:lnSpc>
                          <a:spcPct val="107000"/>
                        </a:lnSpc>
                        <a:spcAft>
                          <a:spcPts val="0"/>
                        </a:spcAft>
                      </a:pPr>
                      <a:r>
                        <a:rPr lang="en-AU" sz="1100" dirty="0">
                          <a:effectLst/>
                        </a:rPr>
                        <a:t>Wednesday</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0834" marR="40834" marT="0" marB="0"/>
                </a:tc>
                <a:tc>
                  <a:txBody>
                    <a:bodyPr/>
                    <a:lstStyle/>
                    <a:p>
                      <a:pPr algn="l">
                        <a:lnSpc>
                          <a:spcPct val="107000"/>
                        </a:lnSpc>
                        <a:spcAft>
                          <a:spcPts val="0"/>
                        </a:spcAft>
                      </a:pPr>
                      <a:r>
                        <a:rPr lang="en-AU" sz="1100">
                          <a:effectLst/>
                        </a:rPr>
                        <a:t>Thursday</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txBody>
                  <a:tcPr marL="40834" marR="40834" marT="0" marB="0"/>
                </a:tc>
                <a:tc>
                  <a:txBody>
                    <a:bodyPr/>
                    <a:lstStyle/>
                    <a:p>
                      <a:pPr algn="l">
                        <a:lnSpc>
                          <a:spcPct val="107000"/>
                        </a:lnSpc>
                        <a:spcAft>
                          <a:spcPts val="0"/>
                        </a:spcAft>
                      </a:pPr>
                      <a:r>
                        <a:rPr lang="en-AU" sz="1100">
                          <a:effectLst/>
                        </a:rPr>
                        <a:t>Friday</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txBody>
                  <a:tcPr marL="40834" marR="40834" marT="0" marB="0"/>
                </a:tc>
                <a:tc>
                  <a:txBody>
                    <a:bodyPr/>
                    <a:lstStyle/>
                    <a:p>
                      <a:pPr algn="l">
                        <a:lnSpc>
                          <a:spcPct val="107000"/>
                        </a:lnSpc>
                        <a:spcAft>
                          <a:spcPts val="0"/>
                        </a:spcAft>
                      </a:pPr>
                      <a:r>
                        <a:rPr lang="en-AU" sz="1100">
                          <a:effectLst/>
                        </a:rPr>
                        <a:t>Saturday</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txBody>
                  <a:tcPr marL="40834" marR="40834" marT="0" marB="0"/>
                </a:tc>
                <a:tc>
                  <a:txBody>
                    <a:bodyPr/>
                    <a:lstStyle/>
                    <a:p>
                      <a:pPr algn="l">
                        <a:lnSpc>
                          <a:spcPct val="107000"/>
                        </a:lnSpc>
                        <a:spcAft>
                          <a:spcPts val="0"/>
                        </a:spcAft>
                      </a:pPr>
                      <a:r>
                        <a:rPr lang="en-AU" sz="1100" dirty="0">
                          <a:effectLst/>
                        </a:rPr>
                        <a:t>Sunday </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0834" marR="40834" marT="0" marB="0"/>
                </a:tc>
                <a:extLst>
                  <a:ext uri="{0D108BD9-81ED-4DB2-BD59-A6C34878D82A}">
                    <a16:rowId xmlns:a16="http://schemas.microsoft.com/office/drawing/2014/main" val="2317397002"/>
                  </a:ext>
                </a:extLst>
              </a:tr>
              <a:tr h="782121">
                <a:tc>
                  <a:txBody>
                    <a:bodyPr/>
                    <a:lstStyle/>
                    <a:p>
                      <a:pPr algn="l">
                        <a:lnSpc>
                          <a:spcPct val="107000"/>
                        </a:lnSpc>
                        <a:spcAft>
                          <a:spcPts val="0"/>
                        </a:spcAft>
                      </a:pPr>
                      <a:r>
                        <a:rPr lang="en-AU" sz="700" b="1" dirty="0">
                          <a:effectLst/>
                          <a:latin typeface="Calibri" panose="020F0502020204030204" pitchFamily="34" charset="0"/>
                          <a:ea typeface="Calibri" panose="020F0502020204030204" pitchFamily="34" charset="0"/>
                          <a:cs typeface="Times New Roman" panose="02020603050405020304" pitchFamily="18" charset="0"/>
                        </a:rPr>
                        <a:t>Week 1</a:t>
                      </a:r>
                    </a:p>
                  </a:txBody>
                  <a:tcPr marL="40834" marR="40834" marT="0" marB="0"/>
                </a:tc>
                <a:tc>
                  <a:txBody>
                    <a:bodyPr/>
                    <a:lstStyle/>
                    <a:p>
                      <a:pPr algn="l">
                        <a:lnSpc>
                          <a:spcPct val="107000"/>
                        </a:lnSpc>
                        <a:spcAft>
                          <a:spcPts val="0"/>
                        </a:spcAft>
                      </a:pPr>
                      <a:r>
                        <a:rPr lang="en-AU" sz="700" b="0">
                          <a:effectLst/>
                        </a:rPr>
                        <a:t>5 min jump rope in the morning </a:t>
                      </a:r>
                    </a:p>
                    <a:p>
                      <a:pPr algn="l">
                        <a:lnSpc>
                          <a:spcPct val="107000"/>
                        </a:lnSpc>
                        <a:spcAft>
                          <a:spcPts val="0"/>
                        </a:spcAft>
                      </a:pPr>
                      <a:r>
                        <a:rPr lang="en-AU" sz="700" b="0">
                          <a:effectLst/>
                        </a:rPr>
                        <a:t> </a:t>
                      </a:r>
                    </a:p>
                    <a:p>
                      <a:pPr algn="l">
                        <a:lnSpc>
                          <a:spcPct val="107000"/>
                        </a:lnSpc>
                        <a:spcAft>
                          <a:spcPts val="0"/>
                        </a:spcAft>
                      </a:pPr>
                      <a:r>
                        <a:rPr lang="en-AU" sz="700" b="0">
                          <a:effectLst/>
                        </a:rPr>
                        <a:t>Yr 11 Dance lesson (Core, Cardio)</a:t>
                      </a:r>
                    </a:p>
                    <a:p>
                      <a:pPr algn="l">
                        <a:lnSpc>
                          <a:spcPct val="107000"/>
                        </a:lnSpc>
                        <a:spcAft>
                          <a:spcPts val="0"/>
                        </a:spcAft>
                      </a:pPr>
                      <a:r>
                        <a:rPr lang="en-AU" sz="700" b="0">
                          <a:effectLst/>
                        </a:rPr>
                        <a:t> </a:t>
                      </a:r>
                    </a:p>
                    <a:p>
                      <a:pPr algn="l">
                        <a:lnSpc>
                          <a:spcPct val="107000"/>
                        </a:lnSpc>
                        <a:spcAft>
                          <a:spcPts val="0"/>
                        </a:spcAft>
                      </a:pPr>
                      <a:r>
                        <a:rPr lang="en-AU" sz="700" b="0">
                          <a:effectLst/>
                        </a:rPr>
                        <a:t>At Home HIIT Workout</a:t>
                      </a:r>
                      <a:endParaRPr lang="en-AU" sz="700" b="0">
                        <a:effectLst/>
                        <a:latin typeface="Calibri" panose="020F0502020204030204" pitchFamily="34" charset="0"/>
                        <a:ea typeface="Calibri" panose="020F0502020204030204" pitchFamily="34" charset="0"/>
                        <a:cs typeface="Times New Roman" panose="02020603050405020304" pitchFamily="18" charset="0"/>
                      </a:endParaRPr>
                    </a:p>
                  </a:txBody>
                  <a:tcPr marL="40834" marR="40834" marT="0" marB="0"/>
                </a:tc>
                <a:tc>
                  <a:txBody>
                    <a:bodyPr/>
                    <a:lstStyle/>
                    <a:p>
                      <a:pPr algn="l">
                        <a:lnSpc>
                          <a:spcPct val="107000"/>
                        </a:lnSpc>
                        <a:spcAft>
                          <a:spcPts val="0"/>
                        </a:spcAft>
                      </a:pPr>
                      <a:r>
                        <a:rPr lang="en-AU" sz="700">
                          <a:effectLst/>
                        </a:rPr>
                        <a:t>Rest Day (Dance at Studio from 6:15 – 8:45 with and 30 minute break for a stretch and roll)</a:t>
                      </a:r>
                      <a:endParaRPr lang="en-AU" sz="700">
                        <a:effectLst/>
                        <a:latin typeface="Calibri" panose="020F0502020204030204" pitchFamily="34" charset="0"/>
                        <a:ea typeface="Calibri" panose="020F0502020204030204" pitchFamily="34" charset="0"/>
                        <a:cs typeface="Times New Roman" panose="02020603050405020304" pitchFamily="18" charset="0"/>
                      </a:endParaRPr>
                    </a:p>
                  </a:txBody>
                  <a:tcPr marL="40834" marR="40834" marT="0" marB="0"/>
                </a:tc>
                <a:tc>
                  <a:txBody>
                    <a:bodyPr/>
                    <a:lstStyle/>
                    <a:p>
                      <a:pPr algn="l">
                        <a:lnSpc>
                          <a:spcPct val="107000"/>
                        </a:lnSpc>
                        <a:spcAft>
                          <a:spcPts val="0"/>
                        </a:spcAft>
                      </a:pPr>
                      <a:r>
                        <a:rPr lang="en-AU" sz="700" dirty="0">
                          <a:effectLst/>
                        </a:rPr>
                        <a:t>5 min jump rope in the morning </a:t>
                      </a:r>
                    </a:p>
                    <a:p>
                      <a:pPr algn="l">
                        <a:lnSpc>
                          <a:spcPct val="107000"/>
                        </a:lnSpc>
                        <a:spcAft>
                          <a:spcPts val="0"/>
                        </a:spcAft>
                      </a:pPr>
                      <a:r>
                        <a:rPr lang="en-AU" sz="700" dirty="0">
                          <a:effectLst/>
                        </a:rPr>
                        <a:t> </a:t>
                      </a:r>
                    </a:p>
                    <a:p>
                      <a:pPr algn="l">
                        <a:lnSpc>
                          <a:spcPct val="107000"/>
                        </a:lnSpc>
                        <a:spcAft>
                          <a:spcPts val="0"/>
                        </a:spcAft>
                      </a:pPr>
                      <a:r>
                        <a:rPr lang="en-AU" sz="700" dirty="0">
                          <a:effectLst/>
                        </a:rPr>
                        <a:t> </a:t>
                      </a:r>
                    </a:p>
                    <a:p>
                      <a:pPr algn="l">
                        <a:lnSpc>
                          <a:spcPct val="107000"/>
                        </a:lnSpc>
                        <a:spcAft>
                          <a:spcPts val="0"/>
                        </a:spcAft>
                      </a:pPr>
                      <a:r>
                        <a:rPr lang="en-AU" sz="700" dirty="0">
                          <a:effectLst/>
                        </a:rPr>
                        <a:t> </a:t>
                      </a:r>
                    </a:p>
                    <a:p>
                      <a:pPr algn="l">
                        <a:lnSpc>
                          <a:spcPct val="107000"/>
                        </a:lnSpc>
                        <a:spcAft>
                          <a:spcPts val="0"/>
                        </a:spcAft>
                      </a:pPr>
                      <a:r>
                        <a:rPr lang="en-AU" sz="700" dirty="0">
                          <a:effectLst/>
                        </a:rPr>
                        <a:t>Core and Legs when I get home</a:t>
                      </a:r>
                    </a:p>
                    <a:p>
                      <a:pPr algn="l">
                        <a:lnSpc>
                          <a:spcPct val="107000"/>
                        </a:lnSpc>
                        <a:spcAft>
                          <a:spcPts val="0"/>
                        </a:spcAft>
                      </a:pPr>
                      <a:r>
                        <a:rPr lang="en-AU" sz="700" dirty="0">
                          <a:effectLst/>
                        </a:rPr>
                        <a:t> </a:t>
                      </a:r>
                      <a:endParaRPr lang="en-AU"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0834" marR="40834" marT="0" marB="0"/>
                </a:tc>
                <a:tc>
                  <a:txBody>
                    <a:bodyPr/>
                    <a:lstStyle/>
                    <a:p>
                      <a:pPr algn="l">
                        <a:lnSpc>
                          <a:spcPct val="107000"/>
                        </a:lnSpc>
                        <a:spcAft>
                          <a:spcPts val="0"/>
                        </a:spcAft>
                      </a:pPr>
                      <a:r>
                        <a:rPr lang="en-AU" sz="700">
                          <a:effectLst/>
                        </a:rPr>
                        <a:t>Rest Day</a:t>
                      </a:r>
                      <a:endParaRPr lang="en-AU" sz="700">
                        <a:effectLst/>
                        <a:latin typeface="Calibri" panose="020F0502020204030204" pitchFamily="34" charset="0"/>
                        <a:ea typeface="Calibri" panose="020F0502020204030204" pitchFamily="34" charset="0"/>
                        <a:cs typeface="Times New Roman" panose="02020603050405020304" pitchFamily="18" charset="0"/>
                      </a:endParaRPr>
                    </a:p>
                  </a:txBody>
                  <a:tcPr marL="40834" marR="40834" marT="0" marB="0"/>
                </a:tc>
                <a:tc>
                  <a:txBody>
                    <a:bodyPr/>
                    <a:lstStyle/>
                    <a:p>
                      <a:pPr algn="l">
                        <a:lnSpc>
                          <a:spcPct val="107000"/>
                        </a:lnSpc>
                        <a:spcAft>
                          <a:spcPts val="0"/>
                        </a:spcAft>
                      </a:pPr>
                      <a:r>
                        <a:rPr lang="en-AU" sz="700">
                          <a:effectLst/>
                        </a:rPr>
                        <a:t>5 min jump rope</a:t>
                      </a:r>
                    </a:p>
                    <a:p>
                      <a:pPr algn="l">
                        <a:lnSpc>
                          <a:spcPct val="107000"/>
                        </a:lnSpc>
                        <a:spcAft>
                          <a:spcPts val="0"/>
                        </a:spcAft>
                      </a:pPr>
                      <a:r>
                        <a:rPr lang="en-AU" sz="700">
                          <a:effectLst/>
                        </a:rPr>
                        <a:t> </a:t>
                      </a:r>
                    </a:p>
                    <a:p>
                      <a:pPr algn="l">
                        <a:lnSpc>
                          <a:spcPct val="107000"/>
                        </a:lnSpc>
                        <a:spcAft>
                          <a:spcPts val="0"/>
                        </a:spcAft>
                      </a:pPr>
                      <a:r>
                        <a:rPr lang="en-AU" sz="700">
                          <a:effectLst/>
                        </a:rPr>
                        <a:t>Core and simple stretch when I get home</a:t>
                      </a:r>
                    </a:p>
                    <a:p>
                      <a:pPr algn="l">
                        <a:lnSpc>
                          <a:spcPct val="107000"/>
                        </a:lnSpc>
                        <a:spcAft>
                          <a:spcPts val="0"/>
                        </a:spcAft>
                      </a:pPr>
                      <a:r>
                        <a:rPr lang="en-AU" sz="700">
                          <a:effectLst/>
                        </a:rPr>
                        <a:t> </a:t>
                      </a:r>
                      <a:endParaRPr lang="en-AU" sz="700">
                        <a:effectLst/>
                        <a:latin typeface="Calibri" panose="020F0502020204030204" pitchFamily="34" charset="0"/>
                        <a:ea typeface="Calibri" panose="020F0502020204030204" pitchFamily="34" charset="0"/>
                        <a:cs typeface="Times New Roman" panose="02020603050405020304" pitchFamily="18" charset="0"/>
                      </a:endParaRPr>
                    </a:p>
                  </a:txBody>
                  <a:tcPr marL="40834" marR="40834" marT="0" marB="0"/>
                </a:tc>
                <a:tc>
                  <a:txBody>
                    <a:bodyPr/>
                    <a:lstStyle/>
                    <a:p>
                      <a:pPr algn="l">
                        <a:lnSpc>
                          <a:spcPct val="107000"/>
                        </a:lnSpc>
                        <a:spcAft>
                          <a:spcPts val="0"/>
                        </a:spcAft>
                      </a:pPr>
                      <a:r>
                        <a:rPr lang="en-AU" sz="700">
                          <a:effectLst/>
                        </a:rPr>
                        <a:t>Rest Day </a:t>
                      </a:r>
                    </a:p>
                    <a:p>
                      <a:pPr algn="l">
                        <a:lnSpc>
                          <a:spcPct val="107000"/>
                        </a:lnSpc>
                        <a:spcAft>
                          <a:spcPts val="0"/>
                        </a:spcAft>
                      </a:pPr>
                      <a:r>
                        <a:rPr lang="en-AU" sz="700">
                          <a:effectLst/>
                        </a:rPr>
                        <a:t>(Dance at studio from 9:30 – 4:30 with a 1 hour break where I stretch and roll)</a:t>
                      </a:r>
                      <a:endParaRPr lang="en-AU" sz="700">
                        <a:effectLst/>
                        <a:latin typeface="Calibri" panose="020F0502020204030204" pitchFamily="34" charset="0"/>
                        <a:ea typeface="Calibri" panose="020F0502020204030204" pitchFamily="34" charset="0"/>
                        <a:cs typeface="Times New Roman" panose="02020603050405020304" pitchFamily="18" charset="0"/>
                      </a:endParaRPr>
                    </a:p>
                  </a:txBody>
                  <a:tcPr marL="40834" marR="40834" marT="0" marB="0"/>
                </a:tc>
                <a:tc>
                  <a:txBody>
                    <a:bodyPr/>
                    <a:lstStyle/>
                    <a:p>
                      <a:pPr algn="l">
                        <a:lnSpc>
                          <a:spcPct val="107000"/>
                        </a:lnSpc>
                        <a:spcAft>
                          <a:spcPts val="0"/>
                        </a:spcAft>
                      </a:pPr>
                      <a:r>
                        <a:rPr lang="en-AU" sz="700" dirty="0">
                          <a:effectLst/>
                        </a:rPr>
                        <a:t>5 min jump rope</a:t>
                      </a:r>
                    </a:p>
                    <a:p>
                      <a:pPr algn="l">
                        <a:lnSpc>
                          <a:spcPct val="107000"/>
                        </a:lnSpc>
                        <a:spcAft>
                          <a:spcPts val="0"/>
                        </a:spcAft>
                      </a:pPr>
                      <a:r>
                        <a:rPr lang="en-AU" sz="700" dirty="0">
                          <a:effectLst/>
                        </a:rPr>
                        <a:t> </a:t>
                      </a:r>
                    </a:p>
                    <a:p>
                      <a:pPr algn="l">
                        <a:lnSpc>
                          <a:spcPct val="107000"/>
                        </a:lnSpc>
                        <a:spcAft>
                          <a:spcPts val="0"/>
                        </a:spcAft>
                      </a:pPr>
                      <a:r>
                        <a:rPr lang="en-AU" sz="700" dirty="0">
                          <a:effectLst/>
                        </a:rPr>
                        <a:t>Simple stretch and roll when I get home</a:t>
                      </a:r>
                      <a:endParaRPr lang="en-AU"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0834" marR="40834" marT="0" marB="0"/>
                </a:tc>
                <a:extLst>
                  <a:ext uri="{0D108BD9-81ED-4DB2-BD59-A6C34878D82A}">
                    <a16:rowId xmlns:a16="http://schemas.microsoft.com/office/drawing/2014/main" val="1624280237"/>
                  </a:ext>
                </a:extLst>
              </a:tr>
              <a:tr h="765223">
                <a:tc>
                  <a:txBody>
                    <a:bodyPr/>
                    <a:lstStyle/>
                    <a:p>
                      <a:pPr algn="l">
                        <a:lnSpc>
                          <a:spcPct val="107000"/>
                        </a:lnSpc>
                        <a:spcAft>
                          <a:spcPts val="0"/>
                        </a:spcAft>
                      </a:pPr>
                      <a:r>
                        <a:rPr lang="en-AU" sz="700" b="1" dirty="0">
                          <a:effectLst/>
                          <a:latin typeface="Calibri" panose="020F0502020204030204" pitchFamily="34" charset="0"/>
                          <a:ea typeface="Calibri" panose="020F0502020204030204" pitchFamily="34" charset="0"/>
                          <a:cs typeface="Times New Roman" panose="02020603050405020304" pitchFamily="18" charset="0"/>
                        </a:rPr>
                        <a:t>Week 2</a:t>
                      </a:r>
                    </a:p>
                  </a:txBody>
                  <a:tcPr marL="40834" marR="40834" marT="0" marB="0"/>
                </a:tc>
                <a:tc>
                  <a:txBody>
                    <a:bodyPr/>
                    <a:lstStyle/>
                    <a:p>
                      <a:pPr algn="l">
                        <a:lnSpc>
                          <a:spcPct val="107000"/>
                        </a:lnSpc>
                        <a:spcAft>
                          <a:spcPts val="0"/>
                        </a:spcAft>
                      </a:pPr>
                      <a:r>
                        <a:rPr lang="en-AU" sz="700" b="0">
                          <a:effectLst/>
                        </a:rPr>
                        <a:t>5 min jump rope in the morning </a:t>
                      </a:r>
                    </a:p>
                    <a:p>
                      <a:pPr algn="l">
                        <a:lnSpc>
                          <a:spcPct val="107000"/>
                        </a:lnSpc>
                        <a:spcAft>
                          <a:spcPts val="0"/>
                        </a:spcAft>
                      </a:pPr>
                      <a:r>
                        <a:rPr lang="en-AU" sz="700" b="0">
                          <a:effectLst/>
                        </a:rPr>
                        <a:t> </a:t>
                      </a:r>
                    </a:p>
                    <a:p>
                      <a:pPr algn="l">
                        <a:lnSpc>
                          <a:spcPct val="107000"/>
                        </a:lnSpc>
                        <a:spcAft>
                          <a:spcPts val="0"/>
                        </a:spcAft>
                      </a:pPr>
                      <a:r>
                        <a:rPr lang="en-AU" sz="700" b="0">
                          <a:effectLst/>
                        </a:rPr>
                        <a:t>Yr 11 Dance lesson (Core, Cardio)</a:t>
                      </a:r>
                    </a:p>
                    <a:p>
                      <a:pPr algn="l">
                        <a:lnSpc>
                          <a:spcPct val="107000"/>
                        </a:lnSpc>
                        <a:spcAft>
                          <a:spcPts val="0"/>
                        </a:spcAft>
                      </a:pPr>
                      <a:r>
                        <a:rPr lang="en-AU" sz="700" b="0">
                          <a:effectLst/>
                        </a:rPr>
                        <a:t> </a:t>
                      </a:r>
                    </a:p>
                    <a:p>
                      <a:pPr algn="l">
                        <a:lnSpc>
                          <a:spcPct val="107000"/>
                        </a:lnSpc>
                        <a:spcAft>
                          <a:spcPts val="0"/>
                        </a:spcAft>
                      </a:pPr>
                      <a:r>
                        <a:rPr lang="en-AU" sz="700" b="0">
                          <a:effectLst/>
                        </a:rPr>
                        <a:t>At Home HIIT Workout</a:t>
                      </a:r>
                      <a:endParaRPr lang="en-AU" sz="700" b="0">
                        <a:effectLst/>
                        <a:latin typeface="Calibri" panose="020F0502020204030204" pitchFamily="34" charset="0"/>
                        <a:ea typeface="Calibri" panose="020F0502020204030204" pitchFamily="34" charset="0"/>
                        <a:cs typeface="Times New Roman" panose="02020603050405020304" pitchFamily="18" charset="0"/>
                      </a:endParaRPr>
                    </a:p>
                  </a:txBody>
                  <a:tcPr marL="40834" marR="40834" marT="0" marB="0"/>
                </a:tc>
                <a:tc>
                  <a:txBody>
                    <a:bodyPr/>
                    <a:lstStyle/>
                    <a:p>
                      <a:pPr algn="l">
                        <a:lnSpc>
                          <a:spcPct val="107000"/>
                        </a:lnSpc>
                        <a:spcAft>
                          <a:spcPts val="0"/>
                        </a:spcAft>
                      </a:pPr>
                      <a:r>
                        <a:rPr lang="en-AU" sz="700" dirty="0">
                          <a:effectLst/>
                        </a:rPr>
                        <a:t>Rest Day (Dance at Studio from 6:15 – 8:45 with and 30 minute break for a stretch and roll)</a:t>
                      </a:r>
                      <a:endParaRPr lang="en-AU"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0834" marR="40834" marT="0" marB="0"/>
                </a:tc>
                <a:tc>
                  <a:txBody>
                    <a:bodyPr/>
                    <a:lstStyle/>
                    <a:p>
                      <a:pPr algn="l">
                        <a:lnSpc>
                          <a:spcPct val="107000"/>
                        </a:lnSpc>
                        <a:spcAft>
                          <a:spcPts val="0"/>
                        </a:spcAft>
                      </a:pPr>
                      <a:r>
                        <a:rPr lang="en-AU" sz="700" dirty="0">
                          <a:effectLst/>
                        </a:rPr>
                        <a:t>5 min jump rope in the morning </a:t>
                      </a:r>
                    </a:p>
                    <a:p>
                      <a:pPr algn="l">
                        <a:lnSpc>
                          <a:spcPct val="107000"/>
                        </a:lnSpc>
                        <a:spcAft>
                          <a:spcPts val="0"/>
                        </a:spcAft>
                      </a:pPr>
                      <a:r>
                        <a:rPr lang="en-AU" sz="700" dirty="0">
                          <a:effectLst/>
                        </a:rPr>
                        <a:t> </a:t>
                      </a:r>
                    </a:p>
                    <a:p>
                      <a:pPr algn="l">
                        <a:lnSpc>
                          <a:spcPct val="107000"/>
                        </a:lnSpc>
                        <a:spcAft>
                          <a:spcPts val="0"/>
                        </a:spcAft>
                      </a:pPr>
                      <a:r>
                        <a:rPr lang="en-AU" sz="700" dirty="0">
                          <a:effectLst/>
                        </a:rPr>
                        <a:t> </a:t>
                      </a:r>
                    </a:p>
                    <a:p>
                      <a:pPr algn="l">
                        <a:lnSpc>
                          <a:spcPct val="107000"/>
                        </a:lnSpc>
                        <a:spcAft>
                          <a:spcPts val="0"/>
                        </a:spcAft>
                      </a:pPr>
                      <a:r>
                        <a:rPr lang="en-AU" sz="700" dirty="0">
                          <a:effectLst/>
                        </a:rPr>
                        <a:t> </a:t>
                      </a:r>
                    </a:p>
                    <a:p>
                      <a:pPr algn="l">
                        <a:lnSpc>
                          <a:spcPct val="107000"/>
                        </a:lnSpc>
                        <a:spcAft>
                          <a:spcPts val="0"/>
                        </a:spcAft>
                      </a:pPr>
                      <a:r>
                        <a:rPr lang="en-AU" sz="700" dirty="0">
                          <a:effectLst/>
                        </a:rPr>
                        <a:t>Core and Legs when I get home</a:t>
                      </a:r>
                    </a:p>
                    <a:p>
                      <a:pPr algn="l">
                        <a:lnSpc>
                          <a:spcPct val="107000"/>
                        </a:lnSpc>
                        <a:spcAft>
                          <a:spcPts val="0"/>
                        </a:spcAft>
                      </a:pPr>
                      <a:r>
                        <a:rPr lang="en-AU" sz="700" dirty="0">
                          <a:effectLst/>
                        </a:rPr>
                        <a:t> </a:t>
                      </a:r>
                      <a:endParaRPr lang="en-AU"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0834" marR="40834" marT="0" marB="0"/>
                </a:tc>
                <a:tc>
                  <a:txBody>
                    <a:bodyPr/>
                    <a:lstStyle/>
                    <a:p>
                      <a:pPr algn="l">
                        <a:lnSpc>
                          <a:spcPct val="107000"/>
                        </a:lnSpc>
                        <a:spcAft>
                          <a:spcPts val="0"/>
                        </a:spcAft>
                      </a:pPr>
                      <a:r>
                        <a:rPr lang="en-AU" sz="700">
                          <a:effectLst/>
                        </a:rPr>
                        <a:t>Rest Day</a:t>
                      </a:r>
                      <a:endParaRPr lang="en-AU" sz="700">
                        <a:effectLst/>
                        <a:latin typeface="Calibri" panose="020F0502020204030204" pitchFamily="34" charset="0"/>
                        <a:ea typeface="Calibri" panose="020F0502020204030204" pitchFamily="34" charset="0"/>
                        <a:cs typeface="Times New Roman" panose="02020603050405020304" pitchFamily="18" charset="0"/>
                      </a:endParaRPr>
                    </a:p>
                  </a:txBody>
                  <a:tcPr marL="40834" marR="40834" marT="0" marB="0"/>
                </a:tc>
                <a:tc>
                  <a:txBody>
                    <a:bodyPr/>
                    <a:lstStyle/>
                    <a:p>
                      <a:pPr algn="l">
                        <a:lnSpc>
                          <a:spcPct val="107000"/>
                        </a:lnSpc>
                        <a:spcAft>
                          <a:spcPts val="0"/>
                        </a:spcAft>
                      </a:pPr>
                      <a:r>
                        <a:rPr lang="en-AU" sz="700">
                          <a:effectLst/>
                        </a:rPr>
                        <a:t>5 min jump rope</a:t>
                      </a:r>
                    </a:p>
                    <a:p>
                      <a:pPr algn="l">
                        <a:lnSpc>
                          <a:spcPct val="107000"/>
                        </a:lnSpc>
                        <a:spcAft>
                          <a:spcPts val="0"/>
                        </a:spcAft>
                      </a:pPr>
                      <a:r>
                        <a:rPr lang="en-AU" sz="700">
                          <a:effectLst/>
                        </a:rPr>
                        <a:t> </a:t>
                      </a:r>
                    </a:p>
                    <a:p>
                      <a:pPr algn="l">
                        <a:lnSpc>
                          <a:spcPct val="107000"/>
                        </a:lnSpc>
                        <a:spcAft>
                          <a:spcPts val="0"/>
                        </a:spcAft>
                      </a:pPr>
                      <a:r>
                        <a:rPr lang="en-AU" sz="700">
                          <a:effectLst/>
                        </a:rPr>
                        <a:t>Core and simple stretch when I get home</a:t>
                      </a:r>
                    </a:p>
                    <a:p>
                      <a:pPr algn="l">
                        <a:lnSpc>
                          <a:spcPct val="107000"/>
                        </a:lnSpc>
                        <a:spcAft>
                          <a:spcPts val="0"/>
                        </a:spcAft>
                      </a:pPr>
                      <a:r>
                        <a:rPr lang="en-AU" sz="700">
                          <a:effectLst/>
                        </a:rPr>
                        <a:t> </a:t>
                      </a:r>
                      <a:endParaRPr lang="en-AU" sz="700">
                        <a:effectLst/>
                        <a:latin typeface="Calibri" panose="020F0502020204030204" pitchFamily="34" charset="0"/>
                        <a:ea typeface="Calibri" panose="020F0502020204030204" pitchFamily="34" charset="0"/>
                        <a:cs typeface="Times New Roman" panose="02020603050405020304" pitchFamily="18" charset="0"/>
                      </a:endParaRPr>
                    </a:p>
                  </a:txBody>
                  <a:tcPr marL="40834" marR="40834" marT="0" marB="0"/>
                </a:tc>
                <a:tc>
                  <a:txBody>
                    <a:bodyPr/>
                    <a:lstStyle/>
                    <a:p>
                      <a:pPr algn="l">
                        <a:lnSpc>
                          <a:spcPct val="107000"/>
                        </a:lnSpc>
                        <a:spcAft>
                          <a:spcPts val="0"/>
                        </a:spcAft>
                      </a:pPr>
                      <a:r>
                        <a:rPr lang="en-AU" sz="700">
                          <a:effectLst/>
                        </a:rPr>
                        <a:t>Rest Day </a:t>
                      </a:r>
                    </a:p>
                    <a:p>
                      <a:pPr algn="l">
                        <a:lnSpc>
                          <a:spcPct val="107000"/>
                        </a:lnSpc>
                        <a:spcAft>
                          <a:spcPts val="0"/>
                        </a:spcAft>
                      </a:pPr>
                      <a:r>
                        <a:rPr lang="en-AU" sz="700">
                          <a:effectLst/>
                        </a:rPr>
                        <a:t>(Dance at studio from 9:30 – 4:30 with a 1 hour break where I stretch and roll)</a:t>
                      </a:r>
                      <a:endParaRPr lang="en-AU" sz="700">
                        <a:effectLst/>
                        <a:latin typeface="Calibri" panose="020F0502020204030204" pitchFamily="34" charset="0"/>
                        <a:ea typeface="Calibri" panose="020F0502020204030204" pitchFamily="34" charset="0"/>
                        <a:cs typeface="Times New Roman" panose="02020603050405020304" pitchFamily="18" charset="0"/>
                      </a:endParaRPr>
                    </a:p>
                  </a:txBody>
                  <a:tcPr marL="40834" marR="40834" marT="0" marB="0"/>
                </a:tc>
                <a:tc>
                  <a:txBody>
                    <a:bodyPr/>
                    <a:lstStyle/>
                    <a:p>
                      <a:pPr algn="l">
                        <a:lnSpc>
                          <a:spcPct val="107000"/>
                        </a:lnSpc>
                        <a:spcAft>
                          <a:spcPts val="0"/>
                        </a:spcAft>
                      </a:pPr>
                      <a:r>
                        <a:rPr lang="en-AU" sz="700">
                          <a:effectLst/>
                        </a:rPr>
                        <a:t>5 min jump rope</a:t>
                      </a:r>
                    </a:p>
                    <a:p>
                      <a:pPr algn="l">
                        <a:lnSpc>
                          <a:spcPct val="107000"/>
                        </a:lnSpc>
                        <a:spcAft>
                          <a:spcPts val="0"/>
                        </a:spcAft>
                      </a:pPr>
                      <a:r>
                        <a:rPr lang="en-AU" sz="700">
                          <a:effectLst/>
                        </a:rPr>
                        <a:t> </a:t>
                      </a:r>
                    </a:p>
                    <a:p>
                      <a:pPr algn="l">
                        <a:lnSpc>
                          <a:spcPct val="107000"/>
                        </a:lnSpc>
                        <a:spcAft>
                          <a:spcPts val="0"/>
                        </a:spcAft>
                      </a:pPr>
                      <a:r>
                        <a:rPr lang="en-AU" sz="700">
                          <a:effectLst/>
                        </a:rPr>
                        <a:t>Simple stretch and roll when I get home</a:t>
                      </a:r>
                      <a:endParaRPr lang="en-AU" sz="700">
                        <a:effectLst/>
                        <a:latin typeface="Calibri" panose="020F0502020204030204" pitchFamily="34" charset="0"/>
                        <a:ea typeface="Calibri" panose="020F0502020204030204" pitchFamily="34" charset="0"/>
                        <a:cs typeface="Times New Roman" panose="02020603050405020304" pitchFamily="18" charset="0"/>
                      </a:endParaRPr>
                    </a:p>
                  </a:txBody>
                  <a:tcPr marL="40834" marR="40834" marT="0" marB="0"/>
                </a:tc>
                <a:extLst>
                  <a:ext uri="{0D108BD9-81ED-4DB2-BD59-A6C34878D82A}">
                    <a16:rowId xmlns:a16="http://schemas.microsoft.com/office/drawing/2014/main" val="3075011104"/>
                  </a:ext>
                </a:extLst>
              </a:tr>
              <a:tr h="754653">
                <a:tc>
                  <a:txBody>
                    <a:bodyPr/>
                    <a:lstStyle/>
                    <a:p>
                      <a:pPr algn="l">
                        <a:lnSpc>
                          <a:spcPct val="107000"/>
                        </a:lnSpc>
                        <a:spcAft>
                          <a:spcPts val="0"/>
                        </a:spcAft>
                      </a:pPr>
                      <a:r>
                        <a:rPr lang="en-AU" sz="700" b="1" dirty="0">
                          <a:effectLst/>
                          <a:latin typeface="Calibri" panose="020F0502020204030204" pitchFamily="34" charset="0"/>
                          <a:ea typeface="Calibri" panose="020F0502020204030204" pitchFamily="34" charset="0"/>
                          <a:cs typeface="Times New Roman" panose="02020603050405020304" pitchFamily="18" charset="0"/>
                        </a:rPr>
                        <a:t>Week 3</a:t>
                      </a:r>
                    </a:p>
                  </a:txBody>
                  <a:tcPr marL="40834" marR="40834" marT="0" marB="0"/>
                </a:tc>
                <a:tc>
                  <a:txBody>
                    <a:bodyPr/>
                    <a:lstStyle/>
                    <a:p>
                      <a:pPr algn="l">
                        <a:lnSpc>
                          <a:spcPct val="107000"/>
                        </a:lnSpc>
                        <a:spcAft>
                          <a:spcPts val="0"/>
                        </a:spcAft>
                      </a:pPr>
                      <a:r>
                        <a:rPr lang="en-AU" sz="700" b="0">
                          <a:effectLst/>
                        </a:rPr>
                        <a:t>5 min jump rope in the morning </a:t>
                      </a:r>
                    </a:p>
                    <a:p>
                      <a:pPr algn="l">
                        <a:lnSpc>
                          <a:spcPct val="107000"/>
                        </a:lnSpc>
                        <a:spcAft>
                          <a:spcPts val="0"/>
                        </a:spcAft>
                      </a:pPr>
                      <a:r>
                        <a:rPr lang="en-AU" sz="700" b="0">
                          <a:effectLst/>
                        </a:rPr>
                        <a:t> </a:t>
                      </a:r>
                    </a:p>
                    <a:p>
                      <a:pPr algn="l">
                        <a:lnSpc>
                          <a:spcPct val="107000"/>
                        </a:lnSpc>
                        <a:spcAft>
                          <a:spcPts val="0"/>
                        </a:spcAft>
                      </a:pPr>
                      <a:r>
                        <a:rPr lang="en-AU" sz="700" b="0">
                          <a:effectLst/>
                        </a:rPr>
                        <a:t>Yr 11 Dance lesson (Core, Cardio)</a:t>
                      </a:r>
                    </a:p>
                    <a:p>
                      <a:pPr algn="l">
                        <a:lnSpc>
                          <a:spcPct val="107000"/>
                        </a:lnSpc>
                        <a:spcAft>
                          <a:spcPts val="0"/>
                        </a:spcAft>
                      </a:pPr>
                      <a:r>
                        <a:rPr lang="en-AU" sz="700" b="0">
                          <a:effectLst/>
                        </a:rPr>
                        <a:t> </a:t>
                      </a:r>
                    </a:p>
                    <a:p>
                      <a:pPr algn="l">
                        <a:lnSpc>
                          <a:spcPct val="107000"/>
                        </a:lnSpc>
                        <a:spcAft>
                          <a:spcPts val="0"/>
                        </a:spcAft>
                      </a:pPr>
                      <a:r>
                        <a:rPr lang="en-AU" sz="700" b="0">
                          <a:effectLst/>
                        </a:rPr>
                        <a:t>At Home HIIT Workout</a:t>
                      </a:r>
                      <a:endParaRPr lang="en-AU" sz="700" b="0">
                        <a:effectLst/>
                        <a:latin typeface="Calibri" panose="020F0502020204030204" pitchFamily="34" charset="0"/>
                        <a:ea typeface="Calibri" panose="020F0502020204030204" pitchFamily="34" charset="0"/>
                        <a:cs typeface="Times New Roman" panose="02020603050405020304" pitchFamily="18" charset="0"/>
                      </a:endParaRPr>
                    </a:p>
                  </a:txBody>
                  <a:tcPr marL="40834" marR="40834" marT="0" marB="0"/>
                </a:tc>
                <a:tc>
                  <a:txBody>
                    <a:bodyPr/>
                    <a:lstStyle/>
                    <a:p>
                      <a:pPr algn="l">
                        <a:lnSpc>
                          <a:spcPct val="107000"/>
                        </a:lnSpc>
                        <a:spcAft>
                          <a:spcPts val="0"/>
                        </a:spcAft>
                      </a:pPr>
                      <a:r>
                        <a:rPr lang="en-AU" sz="700">
                          <a:effectLst/>
                        </a:rPr>
                        <a:t>Rest Day (Dance at Studio from 6:15 – 8:45 with and 30 minute break for a stretch and roll)</a:t>
                      </a:r>
                      <a:endParaRPr lang="en-AU" sz="700">
                        <a:effectLst/>
                        <a:latin typeface="Calibri" panose="020F0502020204030204" pitchFamily="34" charset="0"/>
                        <a:ea typeface="Calibri" panose="020F0502020204030204" pitchFamily="34" charset="0"/>
                        <a:cs typeface="Times New Roman" panose="02020603050405020304" pitchFamily="18" charset="0"/>
                      </a:endParaRPr>
                    </a:p>
                  </a:txBody>
                  <a:tcPr marL="40834" marR="40834" marT="0" marB="0"/>
                </a:tc>
                <a:tc>
                  <a:txBody>
                    <a:bodyPr/>
                    <a:lstStyle/>
                    <a:p>
                      <a:pPr algn="l">
                        <a:lnSpc>
                          <a:spcPct val="107000"/>
                        </a:lnSpc>
                        <a:spcAft>
                          <a:spcPts val="0"/>
                        </a:spcAft>
                      </a:pPr>
                      <a:r>
                        <a:rPr lang="en-AU" sz="700">
                          <a:effectLst/>
                        </a:rPr>
                        <a:t>5 min jump rope in the morning </a:t>
                      </a:r>
                    </a:p>
                    <a:p>
                      <a:pPr algn="l">
                        <a:lnSpc>
                          <a:spcPct val="107000"/>
                        </a:lnSpc>
                        <a:spcAft>
                          <a:spcPts val="0"/>
                        </a:spcAft>
                      </a:pPr>
                      <a:r>
                        <a:rPr lang="en-AU" sz="700">
                          <a:effectLst/>
                        </a:rPr>
                        <a:t> </a:t>
                      </a:r>
                    </a:p>
                    <a:p>
                      <a:pPr algn="l">
                        <a:lnSpc>
                          <a:spcPct val="107000"/>
                        </a:lnSpc>
                        <a:spcAft>
                          <a:spcPts val="0"/>
                        </a:spcAft>
                      </a:pPr>
                      <a:r>
                        <a:rPr lang="en-AU" sz="700">
                          <a:effectLst/>
                        </a:rPr>
                        <a:t> </a:t>
                      </a:r>
                    </a:p>
                    <a:p>
                      <a:pPr algn="l">
                        <a:lnSpc>
                          <a:spcPct val="107000"/>
                        </a:lnSpc>
                        <a:spcAft>
                          <a:spcPts val="0"/>
                        </a:spcAft>
                      </a:pPr>
                      <a:r>
                        <a:rPr lang="en-AU" sz="700">
                          <a:effectLst/>
                        </a:rPr>
                        <a:t> </a:t>
                      </a:r>
                    </a:p>
                    <a:p>
                      <a:pPr algn="l">
                        <a:lnSpc>
                          <a:spcPct val="107000"/>
                        </a:lnSpc>
                        <a:spcAft>
                          <a:spcPts val="0"/>
                        </a:spcAft>
                      </a:pPr>
                      <a:r>
                        <a:rPr lang="en-AU" sz="700">
                          <a:effectLst/>
                        </a:rPr>
                        <a:t>Core and Legs when I get home</a:t>
                      </a:r>
                    </a:p>
                    <a:p>
                      <a:pPr algn="l">
                        <a:lnSpc>
                          <a:spcPct val="107000"/>
                        </a:lnSpc>
                        <a:spcAft>
                          <a:spcPts val="0"/>
                        </a:spcAft>
                      </a:pPr>
                      <a:r>
                        <a:rPr lang="en-AU" sz="700">
                          <a:effectLst/>
                        </a:rPr>
                        <a:t> </a:t>
                      </a:r>
                      <a:endParaRPr lang="en-AU" sz="700">
                        <a:effectLst/>
                        <a:latin typeface="Calibri" panose="020F0502020204030204" pitchFamily="34" charset="0"/>
                        <a:ea typeface="Calibri" panose="020F0502020204030204" pitchFamily="34" charset="0"/>
                        <a:cs typeface="Times New Roman" panose="02020603050405020304" pitchFamily="18" charset="0"/>
                      </a:endParaRPr>
                    </a:p>
                  </a:txBody>
                  <a:tcPr marL="40834" marR="40834" marT="0" marB="0"/>
                </a:tc>
                <a:tc>
                  <a:txBody>
                    <a:bodyPr/>
                    <a:lstStyle/>
                    <a:p>
                      <a:pPr algn="l">
                        <a:lnSpc>
                          <a:spcPct val="107000"/>
                        </a:lnSpc>
                        <a:spcAft>
                          <a:spcPts val="0"/>
                        </a:spcAft>
                      </a:pPr>
                      <a:r>
                        <a:rPr lang="en-AU" sz="700">
                          <a:effectLst/>
                        </a:rPr>
                        <a:t>Rest Day</a:t>
                      </a:r>
                      <a:endParaRPr lang="en-AU" sz="700">
                        <a:effectLst/>
                        <a:latin typeface="Calibri" panose="020F0502020204030204" pitchFamily="34" charset="0"/>
                        <a:ea typeface="Calibri" panose="020F0502020204030204" pitchFamily="34" charset="0"/>
                        <a:cs typeface="Times New Roman" panose="02020603050405020304" pitchFamily="18" charset="0"/>
                      </a:endParaRPr>
                    </a:p>
                  </a:txBody>
                  <a:tcPr marL="40834" marR="40834" marT="0" marB="0"/>
                </a:tc>
                <a:tc>
                  <a:txBody>
                    <a:bodyPr/>
                    <a:lstStyle/>
                    <a:p>
                      <a:pPr algn="l">
                        <a:lnSpc>
                          <a:spcPct val="107000"/>
                        </a:lnSpc>
                        <a:spcAft>
                          <a:spcPts val="0"/>
                        </a:spcAft>
                      </a:pPr>
                      <a:r>
                        <a:rPr lang="en-AU" sz="700">
                          <a:effectLst/>
                        </a:rPr>
                        <a:t>5 min jump rope</a:t>
                      </a:r>
                    </a:p>
                    <a:p>
                      <a:pPr algn="l">
                        <a:lnSpc>
                          <a:spcPct val="107000"/>
                        </a:lnSpc>
                        <a:spcAft>
                          <a:spcPts val="0"/>
                        </a:spcAft>
                      </a:pPr>
                      <a:r>
                        <a:rPr lang="en-AU" sz="700">
                          <a:effectLst/>
                        </a:rPr>
                        <a:t> </a:t>
                      </a:r>
                    </a:p>
                    <a:p>
                      <a:pPr algn="l">
                        <a:lnSpc>
                          <a:spcPct val="107000"/>
                        </a:lnSpc>
                        <a:spcAft>
                          <a:spcPts val="0"/>
                        </a:spcAft>
                      </a:pPr>
                      <a:r>
                        <a:rPr lang="en-AU" sz="700">
                          <a:effectLst/>
                        </a:rPr>
                        <a:t>Core and simple stretch when I get home</a:t>
                      </a:r>
                    </a:p>
                    <a:p>
                      <a:pPr algn="l">
                        <a:lnSpc>
                          <a:spcPct val="107000"/>
                        </a:lnSpc>
                        <a:spcAft>
                          <a:spcPts val="0"/>
                        </a:spcAft>
                      </a:pPr>
                      <a:r>
                        <a:rPr lang="en-AU" sz="700">
                          <a:effectLst/>
                        </a:rPr>
                        <a:t> </a:t>
                      </a:r>
                      <a:endParaRPr lang="en-AU" sz="700">
                        <a:effectLst/>
                        <a:latin typeface="Calibri" panose="020F0502020204030204" pitchFamily="34" charset="0"/>
                        <a:ea typeface="Calibri" panose="020F0502020204030204" pitchFamily="34" charset="0"/>
                        <a:cs typeface="Times New Roman" panose="02020603050405020304" pitchFamily="18" charset="0"/>
                      </a:endParaRPr>
                    </a:p>
                  </a:txBody>
                  <a:tcPr marL="40834" marR="40834" marT="0" marB="0"/>
                </a:tc>
                <a:tc>
                  <a:txBody>
                    <a:bodyPr/>
                    <a:lstStyle/>
                    <a:p>
                      <a:pPr algn="l">
                        <a:lnSpc>
                          <a:spcPct val="107000"/>
                        </a:lnSpc>
                        <a:spcAft>
                          <a:spcPts val="0"/>
                        </a:spcAft>
                      </a:pPr>
                      <a:r>
                        <a:rPr lang="en-AU" sz="700">
                          <a:effectLst/>
                        </a:rPr>
                        <a:t>Rest Day </a:t>
                      </a:r>
                    </a:p>
                    <a:p>
                      <a:pPr algn="l">
                        <a:lnSpc>
                          <a:spcPct val="107000"/>
                        </a:lnSpc>
                        <a:spcAft>
                          <a:spcPts val="0"/>
                        </a:spcAft>
                      </a:pPr>
                      <a:r>
                        <a:rPr lang="en-AU" sz="700">
                          <a:effectLst/>
                        </a:rPr>
                        <a:t>(Dance at studio from 9:30 – 4:30 with a 1 hour break where I stretch and roll)</a:t>
                      </a:r>
                      <a:endParaRPr lang="en-AU" sz="700">
                        <a:effectLst/>
                        <a:latin typeface="Calibri" panose="020F0502020204030204" pitchFamily="34" charset="0"/>
                        <a:ea typeface="Calibri" panose="020F0502020204030204" pitchFamily="34" charset="0"/>
                        <a:cs typeface="Times New Roman" panose="02020603050405020304" pitchFamily="18" charset="0"/>
                      </a:endParaRPr>
                    </a:p>
                  </a:txBody>
                  <a:tcPr marL="40834" marR="40834" marT="0" marB="0"/>
                </a:tc>
                <a:tc>
                  <a:txBody>
                    <a:bodyPr/>
                    <a:lstStyle/>
                    <a:p>
                      <a:pPr algn="l">
                        <a:lnSpc>
                          <a:spcPct val="107000"/>
                        </a:lnSpc>
                        <a:spcAft>
                          <a:spcPts val="0"/>
                        </a:spcAft>
                      </a:pPr>
                      <a:r>
                        <a:rPr lang="en-AU" sz="700">
                          <a:effectLst/>
                        </a:rPr>
                        <a:t>5 min jump rope</a:t>
                      </a:r>
                    </a:p>
                    <a:p>
                      <a:pPr algn="l">
                        <a:lnSpc>
                          <a:spcPct val="107000"/>
                        </a:lnSpc>
                        <a:spcAft>
                          <a:spcPts val="0"/>
                        </a:spcAft>
                      </a:pPr>
                      <a:r>
                        <a:rPr lang="en-AU" sz="700">
                          <a:effectLst/>
                        </a:rPr>
                        <a:t> </a:t>
                      </a:r>
                    </a:p>
                    <a:p>
                      <a:pPr algn="l">
                        <a:lnSpc>
                          <a:spcPct val="107000"/>
                        </a:lnSpc>
                        <a:spcAft>
                          <a:spcPts val="0"/>
                        </a:spcAft>
                      </a:pPr>
                      <a:r>
                        <a:rPr lang="en-AU" sz="700">
                          <a:effectLst/>
                        </a:rPr>
                        <a:t>Simple stretch and roll when I get home</a:t>
                      </a:r>
                      <a:endParaRPr lang="en-AU" sz="700">
                        <a:effectLst/>
                        <a:latin typeface="Calibri" panose="020F0502020204030204" pitchFamily="34" charset="0"/>
                        <a:ea typeface="Calibri" panose="020F0502020204030204" pitchFamily="34" charset="0"/>
                        <a:cs typeface="Times New Roman" panose="02020603050405020304" pitchFamily="18" charset="0"/>
                      </a:endParaRPr>
                    </a:p>
                  </a:txBody>
                  <a:tcPr marL="40834" marR="40834" marT="0" marB="0"/>
                </a:tc>
                <a:extLst>
                  <a:ext uri="{0D108BD9-81ED-4DB2-BD59-A6C34878D82A}">
                    <a16:rowId xmlns:a16="http://schemas.microsoft.com/office/drawing/2014/main" val="3477953644"/>
                  </a:ext>
                </a:extLst>
              </a:tr>
              <a:tr h="754653">
                <a:tc>
                  <a:txBody>
                    <a:bodyPr/>
                    <a:lstStyle/>
                    <a:p>
                      <a:pPr algn="l">
                        <a:lnSpc>
                          <a:spcPct val="107000"/>
                        </a:lnSpc>
                        <a:spcAft>
                          <a:spcPts val="0"/>
                        </a:spcAft>
                      </a:pPr>
                      <a:r>
                        <a:rPr lang="en-AU" sz="700" b="1" dirty="0">
                          <a:effectLst/>
                          <a:latin typeface="Calibri" panose="020F0502020204030204" pitchFamily="34" charset="0"/>
                          <a:ea typeface="Calibri" panose="020F0502020204030204" pitchFamily="34" charset="0"/>
                          <a:cs typeface="Times New Roman" panose="02020603050405020304" pitchFamily="18" charset="0"/>
                        </a:rPr>
                        <a:t>Week 4</a:t>
                      </a:r>
                    </a:p>
                  </a:txBody>
                  <a:tcPr marL="40834" marR="40834" marT="0" marB="0"/>
                </a:tc>
                <a:tc>
                  <a:txBody>
                    <a:bodyPr/>
                    <a:lstStyle/>
                    <a:p>
                      <a:pPr algn="l">
                        <a:lnSpc>
                          <a:spcPct val="107000"/>
                        </a:lnSpc>
                        <a:spcAft>
                          <a:spcPts val="0"/>
                        </a:spcAft>
                      </a:pPr>
                      <a:r>
                        <a:rPr lang="en-AU" sz="700" b="0" dirty="0">
                          <a:effectLst/>
                        </a:rPr>
                        <a:t>5 min jump rope in the morning </a:t>
                      </a:r>
                    </a:p>
                    <a:p>
                      <a:pPr algn="l">
                        <a:lnSpc>
                          <a:spcPct val="107000"/>
                        </a:lnSpc>
                        <a:spcAft>
                          <a:spcPts val="0"/>
                        </a:spcAft>
                      </a:pPr>
                      <a:r>
                        <a:rPr lang="en-AU" sz="700" b="0" dirty="0">
                          <a:effectLst/>
                        </a:rPr>
                        <a:t> </a:t>
                      </a:r>
                    </a:p>
                    <a:p>
                      <a:pPr algn="l">
                        <a:lnSpc>
                          <a:spcPct val="107000"/>
                        </a:lnSpc>
                        <a:spcAft>
                          <a:spcPts val="0"/>
                        </a:spcAft>
                      </a:pPr>
                      <a:r>
                        <a:rPr lang="en-AU" sz="700" b="0" dirty="0" err="1">
                          <a:effectLst/>
                        </a:rPr>
                        <a:t>Yr</a:t>
                      </a:r>
                      <a:r>
                        <a:rPr lang="en-AU" sz="700" b="0" dirty="0">
                          <a:effectLst/>
                        </a:rPr>
                        <a:t> 11 Dance lesson (Core, Cardio)</a:t>
                      </a:r>
                    </a:p>
                    <a:p>
                      <a:pPr algn="l">
                        <a:lnSpc>
                          <a:spcPct val="107000"/>
                        </a:lnSpc>
                        <a:spcAft>
                          <a:spcPts val="0"/>
                        </a:spcAft>
                      </a:pPr>
                      <a:r>
                        <a:rPr lang="en-AU" sz="700" b="0" dirty="0">
                          <a:effectLst/>
                        </a:rPr>
                        <a:t> </a:t>
                      </a:r>
                    </a:p>
                    <a:p>
                      <a:pPr algn="l">
                        <a:lnSpc>
                          <a:spcPct val="107000"/>
                        </a:lnSpc>
                        <a:spcAft>
                          <a:spcPts val="0"/>
                        </a:spcAft>
                      </a:pPr>
                      <a:r>
                        <a:rPr lang="en-AU" sz="700" b="0" dirty="0">
                          <a:effectLst/>
                        </a:rPr>
                        <a:t>At Home HIIT Workout</a:t>
                      </a:r>
                      <a:endParaRPr lang="en-AU" sz="700" b="0" dirty="0">
                        <a:effectLst/>
                        <a:latin typeface="Calibri" panose="020F0502020204030204" pitchFamily="34" charset="0"/>
                        <a:ea typeface="Calibri" panose="020F0502020204030204" pitchFamily="34" charset="0"/>
                        <a:cs typeface="Times New Roman" panose="02020603050405020304" pitchFamily="18" charset="0"/>
                      </a:endParaRPr>
                    </a:p>
                  </a:txBody>
                  <a:tcPr marL="40834" marR="40834" marT="0" marB="0"/>
                </a:tc>
                <a:tc>
                  <a:txBody>
                    <a:bodyPr/>
                    <a:lstStyle/>
                    <a:p>
                      <a:pPr algn="l">
                        <a:lnSpc>
                          <a:spcPct val="107000"/>
                        </a:lnSpc>
                        <a:spcAft>
                          <a:spcPts val="0"/>
                        </a:spcAft>
                      </a:pPr>
                      <a:r>
                        <a:rPr lang="en-AU" sz="700">
                          <a:effectLst/>
                        </a:rPr>
                        <a:t>Rest Day (Dance at Studio from 6:15 – 8:45 with and 30 minute break for a stretch and roll)</a:t>
                      </a:r>
                      <a:endParaRPr lang="en-AU" sz="700">
                        <a:effectLst/>
                        <a:latin typeface="Calibri" panose="020F0502020204030204" pitchFamily="34" charset="0"/>
                        <a:ea typeface="Calibri" panose="020F0502020204030204" pitchFamily="34" charset="0"/>
                        <a:cs typeface="Times New Roman" panose="02020603050405020304" pitchFamily="18" charset="0"/>
                      </a:endParaRPr>
                    </a:p>
                  </a:txBody>
                  <a:tcPr marL="40834" marR="40834" marT="0" marB="0"/>
                </a:tc>
                <a:tc>
                  <a:txBody>
                    <a:bodyPr/>
                    <a:lstStyle/>
                    <a:p>
                      <a:pPr algn="l">
                        <a:lnSpc>
                          <a:spcPct val="107000"/>
                        </a:lnSpc>
                        <a:spcAft>
                          <a:spcPts val="0"/>
                        </a:spcAft>
                      </a:pPr>
                      <a:r>
                        <a:rPr lang="en-AU" sz="700">
                          <a:effectLst/>
                        </a:rPr>
                        <a:t>5 min jump rope in the morning </a:t>
                      </a:r>
                    </a:p>
                    <a:p>
                      <a:pPr algn="l">
                        <a:lnSpc>
                          <a:spcPct val="107000"/>
                        </a:lnSpc>
                        <a:spcAft>
                          <a:spcPts val="0"/>
                        </a:spcAft>
                      </a:pPr>
                      <a:r>
                        <a:rPr lang="en-AU" sz="700">
                          <a:effectLst/>
                        </a:rPr>
                        <a:t> </a:t>
                      </a:r>
                    </a:p>
                    <a:p>
                      <a:pPr algn="l">
                        <a:lnSpc>
                          <a:spcPct val="107000"/>
                        </a:lnSpc>
                        <a:spcAft>
                          <a:spcPts val="0"/>
                        </a:spcAft>
                      </a:pPr>
                      <a:r>
                        <a:rPr lang="en-AU" sz="700">
                          <a:effectLst/>
                        </a:rPr>
                        <a:t> </a:t>
                      </a:r>
                    </a:p>
                    <a:p>
                      <a:pPr algn="l">
                        <a:lnSpc>
                          <a:spcPct val="107000"/>
                        </a:lnSpc>
                        <a:spcAft>
                          <a:spcPts val="0"/>
                        </a:spcAft>
                      </a:pPr>
                      <a:r>
                        <a:rPr lang="en-AU" sz="700">
                          <a:effectLst/>
                        </a:rPr>
                        <a:t> </a:t>
                      </a:r>
                    </a:p>
                    <a:p>
                      <a:pPr algn="l">
                        <a:lnSpc>
                          <a:spcPct val="107000"/>
                        </a:lnSpc>
                        <a:spcAft>
                          <a:spcPts val="0"/>
                        </a:spcAft>
                      </a:pPr>
                      <a:r>
                        <a:rPr lang="en-AU" sz="700">
                          <a:effectLst/>
                        </a:rPr>
                        <a:t>Core and Legs when I get home</a:t>
                      </a:r>
                    </a:p>
                    <a:p>
                      <a:pPr algn="l">
                        <a:lnSpc>
                          <a:spcPct val="107000"/>
                        </a:lnSpc>
                        <a:spcAft>
                          <a:spcPts val="0"/>
                        </a:spcAft>
                      </a:pPr>
                      <a:r>
                        <a:rPr lang="en-AU" sz="700">
                          <a:effectLst/>
                        </a:rPr>
                        <a:t> </a:t>
                      </a:r>
                      <a:endParaRPr lang="en-AU" sz="700">
                        <a:effectLst/>
                        <a:latin typeface="Calibri" panose="020F0502020204030204" pitchFamily="34" charset="0"/>
                        <a:ea typeface="Calibri" panose="020F0502020204030204" pitchFamily="34" charset="0"/>
                        <a:cs typeface="Times New Roman" panose="02020603050405020304" pitchFamily="18" charset="0"/>
                      </a:endParaRPr>
                    </a:p>
                  </a:txBody>
                  <a:tcPr marL="40834" marR="40834" marT="0" marB="0"/>
                </a:tc>
                <a:tc>
                  <a:txBody>
                    <a:bodyPr/>
                    <a:lstStyle/>
                    <a:p>
                      <a:pPr algn="l">
                        <a:lnSpc>
                          <a:spcPct val="107000"/>
                        </a:lnSpc>
                        <a:spcAft>
                          <a:spcPts val="0"/>
                        </a:spcAft>
                      </a:pPr>
                      <a:r>
                        <a:rPr lang="en-AU" sz="700">
                          <a:effectLst/>
                        </a:rPr>
                        <a:t>Rest Day</a:t>
                      </a:r>
                      <a:endParaRPr lang="en-AU" sz="700">
                        <a:effectLst/>
                        <a:latin typeface="Calibri" panose="020F0502020204030204" pitchFamily="34" charset="0"/>
                        <a:ea typeface="Calibri" panose="020F0502020204030204" pitchFamily="34" charset="0"/>
                        <a:cs typeface="Times New Roman" panose="02020603050405020304" pitchFamily="18" charset="0"/>
                      </a:endParaRPr>
                    </a:p>
                  </a:txBody>
                  <a:tcPr marL="40834" marR="40834" marT="0" marB="0"/>
                </a:tc>
                <a:tc>
                  <a:txBody>
                    <a:bodyPr/>
                    <a:lstStyle/>
                    <a:p>
                      <a:pPr algn="l">
                        <a:lnSpc>
                          <a:spcPct val="107000"/>
                        </a:lnSpc>
                        <a:spcAft>
                          <a:spcPts val="0"/>
                        </a:spcAft>
                      </a:pPr>
                      <a:r>
                        <a:rPr lang="en-AU" sz="700">
                          <a:effectLst/>
                        </a:rPr>
                        <a:t>5 min jump rope</a:t>
                      </a:r>
                    </a:p>
                    <a:p>
                      <a:pPr algn="l">
                        <a:lnSpc>
                          <a:spcPct val="107000"/>
                        </a:lnSpc>
                        <a:spcAft>
                          <a:spcPts val="0"/>
                        </a:spcAft>
                      </a:pPr>
                      <a:r>
                        <a:rPr lang="en-AU" sz="700">
                          <a:effectLst/>
                        </a:rPr>
                        <a:t> </a:t>
                      </a:r>
                    </a:p>
                    <a:p>
                      <a:pPr algn="l">
                        <a:lnSpc>
                          <a:spcPct val="107000"/>
                        </a:lnSpc>
                        <a:spcAft>
                          <a:spcPts val="0"/>
                        </a:spcAft>
                      </a:pPr>
                      <a:r>
                        <a:rPr lang="en-AU" sz="700">
                          <a:effectLst/>
                        </a:rPr>
                        <a:t>Core and simple stretch when I get home</a:t>
                      </a:r>
                    </a:p>
                    <a:p>
                      <a:pPr algn="l">
                        <a:lnSpc>
                          <a:spcPct val="107000"/>
                        </a:lnSpc>
                        <a:spcAft>
                          <a:spcPts val="0"/>
                        </a:spcAft>
                      </a:pPr>
                      <a:r>
                        <a:rPr lang="en-AU" sz="700">
                          <a:effectLst/>
                        </a:rPr>
                        <a:t> </a:t>
                      </a:r>
                      <a:endParaRPr lang="en-AU" sz="700">
                        <a:effectLst/>
                        <a:latin typeface="Calibri" panose="020F0502020204030204" pitchFamily="34" charset="0"/>
                        <a:ea typeface="Calibri" panose="020F0502020204030204" pitchFamily="34" charset="0"/>
                        <a:cs typeface="Times New Roman" panose="02020603050405020304" pitchFamily="18" charset="0"/>
                      </a:endParaRPr>
                    </a:p>
                  </a:txBody>
                  <a:tcPr marL="40834" marR="40834" marT="0" marB="0"/>
                </a:tc>
                <a:tc>
                  <a:txBody>
                    <a:bodyPr/>
                    <a:lstStyle/>
                    <a:p>
                      <a:pPr algn="l">
                        <a:lnSpc>
                          <a:spcPct val="107000"/>
                        </a:lnSpc>
                        <a:spcAft>
                          <a:spcPts val="0"/>
                        </a:spcAft>
                      </a:pPr>
                      <a:r>
                        <a:rPr lang="en-AU" sz="700">
                          <a:effectLst/>
                        </a:rPr>
                        <a:t>Rest Day </a:t>
                      </a:r>
                    </a:p>
                    <a:p>
                      <a:pPr algn="l">
                        <a:lnSpc>
                          <a:spcPct val="107000"/>
                        </a:lnSpc>
                        <a:spcAft>
                          <a:spcPts val="0"/>
                        </a:spcAft>
                      </a:pPr>
                      <a:r>
                        <a:rPr lang="en-AU" sz="700">
                          <a:effectLst/>
                        </a:rPr>
                        <a:t>(Dance at studio from 9:30 – 4:30 with a 1 hour break where I stretch and roll)</a:t>
                      </a:r>
                      <a:endParaRPr lang="en-AU" sz="700">
                        <a:effectLst/>
                        <a:latin typeface="Calibri" panose="020F0502020204030204" pitchFamily="34" charset="0"/>
                        <a:ea typeface="Calibri" panose="020F0502020204030204" pitchFamily="34" charset="0"/>
                        <a:cs typeface="Times New Roman" panose="02020603050405020304" pitchFamily="18" charset="0"/>
                      </a:endParaRPr>
                    </a:p>
                  </a:txBody>
                  <a:tcPr marL="40834" marR="40834" marT="0" marB="0"/>
                </a:tc>
                <a:tc>
                  <a:txBody>
                    <a:bodyPr/>
                    <a:lstStyle/>
                    <a:p>
                      <a:pPr algn="l">
                        <a:lnSpc>
                          <a:spcPct val="107000"/>
                        </a:lnSpc>
                        <a:spcAft>
                          <a:spcPts val="0"/>
                        </a:spcAft>
                      </a:pPr>
                      <a:r>
                        <a:rPr lang="en-AU" sz="700" dirty="0">
                          <a:effectLst/>
                        </a:rPr>
                        <a:t>5 min jump rope</a:t>
                      </a:r>
                    </a:p>
                    <a:p>
                      <a:pPr algn="l">
                        <a:lnSpc>
                          <a:spcPct val="107000"/>
                        </a:lnSpc>
                        <a:spcAft>
                          <a:spcPts val="0"/>
                        </a:spcAft>
                      </a:pPr>
                      <a:r>
                        <a:rPr lang="en-AU" sz="700" dirty="0">
                          <a:effectLst/>
                        </a:rPr>
                        <a:t> </a:t>
                      </a:r>
                    </a:p>
                    <a:p>
                      <a:pPr algn="l">
                        <a:lnSpc>
                          <a:spcPct val="107000"/>
                        </a:lnSpc>
                        <a:spcAft>
                          <a:spcPts val="0"/>
                        </a:spcAft>
                      </a:pPr>
                      <a:r>
                        <a:rPr lang="en-AU" sz="700" dirty="0">
                          <a:effectLst/>
                        </a:rPr>
                        <a:t>Simple stretch and roll when I get home</a:t>
                      </a:r>
                      <a:endParaRPr lang="en-AU"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0834" marR="40834" marT="0" marB="0"/>
                </a:tc>
                <a:extLst>
                  <a:ext uri="{0D108BD9-81ED-4DB2-BD59-A6C34878D82A}">
                    <a16:rowId xmlns:a16="http://schemas.microsoft.com/office/drawing/2014/main" val="407808978"/>
                  </a:ext>
                </a:extLst>
              </a:tr>
              <a:tr h="754653">
                <a:tc>
                  <a:txBody>
                    <a:bodyPr/>
                    <a:lstStyle/>
                    <a:p>
                      <a:pPr algn="l">
                        <a:lnSpc>
                          <a:spcPct val="107000"/>
                        </a:lnSpc>
                        <a:spcAft>
                          <a:spcPts val="0"/>
                        </a:spcAft>
                      </a:pPr>
                      <a:r>
                        <a:rPr lang="en-AU" sz="700" b="1" dirty="0">
                          <a:effectLst/>
                          <a:latin typeface="Calibri" panose="020F0502020204030204" pitchFamily="34" charset="0"/>
                          <a:ea typeface="Calibri" panose="020F0502020204030204" pitchFamily="34" charset="0"/>
                          <a:cs typeface="Times New Roman" panose="02020603050405020304" pitchFamily="18" charset="0"/>
                        </a:rPr>
                        <a:t>Week 5</a:t>
                      </a:r>
                    </a:p>
                  </a:txBody>
                  <a:tcPr marL="40834" marR="40834" marT="0" marB="0"/>
                </a:tc>
                <a:tc>
                  <a:txBody>
                    <a:bodyPr/>
                    <a:lstStyle/>
                    <a:p>
                      <a:pPr algn="l">
                        <a:lnSpc>
                          <a:spcPct val="107000"/>
                        </a:lnSpc>
                        <a:spcAft>
                          <a:spcPts val="0"/>
                        </a:spcAft>
                      </a:pPr>
                      <a:r>
                        <a:rPr lang="en-AU" sz="700" b="0" dirty="0">
                          <a:effectLst/>
                        </a:rPr>
                        <a:t>5 min jump rope in the morning </a:t>
                      </a:r>
                    </a:p>
                    <a:p>
                      <a:pPr algn="l">
                        <a:lnSpc>
                          <a:spcPct val="107000"/>
                        </a:lnSpc>
                        <a:spcAft>
                          <a:spcPts val="0"/>
                        </a:spcAft>
                      </a:pPr>
                      <a:r>
                        <a:rPr lang="en-AU" sz="700" b="0" dirty="0">
                          <a:effectLst/>
                        </a:rPr>
                        <a:t> </a:t>
                      </a:r>
                    </a:p>
                    <a:p>
                      <a:pPr algn="l">
                        <a:lnSpc>
                          <a:spcPct val="107000"/>
                        </a:lnSpc>
                        <a:spcAft>
                          <a:spcPts val="0"/>
                        </a:spcAft>
                      </a:pPr>
                      <a:r>
                        <a:rPr lang="en-AU" sz="700" b="0" dirty="0" err="1">
                          <a:effectLst/>
                        </a:rPr>
                        <a:t>Yr</a:t>
                      </a:r>
                      <a:r>
                        <a:rPr lang="en-AU" sz="700" b="0" dirty="0">
                          <a:effectLst/>
                        </a:rPr>
                        <a:t> 11 Dance lesson (Core, Cardio)</a:t>
                      </a:r>
                    </a:p>
                    <a:p>
                      <a:pPr algn="l">
                        <a:lnSpc>
                          <a:spcPct val="107000"/>
                        </a:lnSpc>
                        <a:spcAft>
                          <a:spcPts val="0"/>
                        </a:spcAft>
                      </a:pPr>
                      <a:r>
                        <a:rPr lang="en-AU" sz="700" b="0" dirty="0">
                          <a:effectLst/>
                        </a:rPr>
                        <a:t> </a:t>
                      </a:r>
                    </a:p>
                    <a:p>
                      <a:pPr algn="l">
                        <a:lnSpc>
                          <a:spcPct val="107000"/>
                        </a:lnSpc>
                        <a:spcAft>
                          <a:spcPts val="0"/>
                        </a:spcAft>
                      </a:pPr>
                      <a:r>
                        <a:rPr lang="en-AU" sz="700" b="0" dirty="0">
                          <a:effectLst/>
                        </a:rPr>
                        <a:t>At Home HIIT Workout</a:t>
                      </a:r>
                      <a:endParaRPr lang="en-AU" sz="700" b="0" dirty="0">
                        <a:effectLst/>
                        <a:latin typeface="Calibri" panose="020F0502020204030204" pitchFamily="34" charset="0"/>
                        <a:ea typeface="Calibri" panose="020F0502020204030204" pitchFamily="34" charset="0"/>
                        <a:cs typeface="Times New Roman" panose="02020603050405020304" pitchFamily="18" charset="0"/>
                      </a:endParaRPr>
                    </a:p>
                  </a:txBody>
                  <a:tcPr marL="40834" marR="40834" marT="0" marB="0"/>
                </a:tc>
                <a:tc>
                  <a:txBody>
                    <a:bodyPr/>
                    <a:lstStyle/>
                    <a:p>
                      <a:pPr algn="l">
                        <a:lnSpc>
                          <a:spcPct val="107000"/>
                        </a:lnSpc>
                        <a:spcAft>
                          <a:spcPts val="0"/>
                        </a:spcAft>
                      </a:pPr>
                      <a:r>
                        <a:rPr lang="en-AU" sz="700">
                          <a:effectLst/>
                        </a:rPr>
                        <a:t>Rest Day (Dance at Studio from 6:15 – 8:45 with and 30 minute break for a stretch and roll)</a:t>
                      </a:r>
                      <a:endParaRPr lang="en-AU" sz="700">
                        <a:effectLst/>
                        <a:latin typeface="Calibri" panose="020F0502020204030204" pitchFamily="34" charset="0"/>
                        <a:ea typeface="Calibri" panose="020F0502020204030204" pitchFamily="34" charset="0"/>
                        <a:cs typeface="Times New Roman" panose="02020603050405020304" pitchFamily="18" charset="0"/>
                      </a:endParaRPr>
                    </a:p>
                  </a:txBody>
                  <a:tcPr marL="40834" marR="40834" marT="0" marB="0"/>
                </a:tc>
                <a:tc>
                  <a:txBody>
                    <a:bodyPr/>
                    <a:lstStyle/>
                    <a:p>
                      <a:pPr algn="l">
                        <a:lnSpc>
                          <a:spcPct val="107000"/>
                        </a:lnSpc>
                        <a:spcAft>
                          <a:spcPts val="0"/>
                        </a:spcAft>
                      </a:pPr>
                      <a:r>
                        <a:rPr lang="en-AU" sz="700">
                          <a:effectLst/>
                        </a:rPr>
                        <a:t>5 min jump rope in the morning </a:t>
                      </a:r>
                    </a:p>
                    <a:p>
                      <a:pPr algn="l">
                        <a:lnSpc>
                          <a:spcPct val="107000"/>
                        </a:lnSpc>
                        <a:spcAft>
                          <a:spcPts val="0"/>
                        </a:spcAft>
                      </a:pPr>
                      <a:r>
                        <a:rPr lang="en-AU" sz="700">
                          <a:effectLst/>
                        </a:rPr>
                        <a:t> </a:t>
                      </a:r>
                    </a:p>
                    <a:p>
                      <a:pPr algn="l">
                        <a:lnSpc>
                          <a:spcPct val="107000"/>
                        </a:lnSpc>
                        <a:spcAft>
                          <a:spcPts val="0"/>
                        </a:spcAft>
                      </a:pPr>
                      <a:r>
                        <a:rPr lang="en-AU" sz="700">
                          <a:effectLst/>
                        </a:rPr>
                        <a:t> </a:t>
                      </a:r>
                    </a:p>
                    <a:p>
                      <a:pPr algn="l">
                        <a:lnSpc>
                          <a:spcPct val="107000"/>
                        </a:lnSpc>
                        <a:spcAft>
                          <a:spcPts val="0"/>
                        </a:spcAft>
                      </a:pPr>
                      <a:r>
                        <a:rPr lang="en-AU" sz="700">
                          <a:effectLst/>
                        </a:rPr>
                        <a:t> </a:t>
                      </a:r>
                    </a:p>
                    <a:p>
                      <a:pPr algn="l">
                        <a:lnSpc>
                          <a:spcPct val="107000"/>
                        </a:lnSpc>
                        <a:spcAft>
                          <a:spcPts val="0"/>
                        </a:spcAft>
                      </a:pPr>
                      <a:r>
                        <a:rPr lang="en-AU" sz="700">
                          <a:effectLst/>
                        </a:rPr>
                        <a:t>Core and Legs when I get home</a:t>
                      </a:r>
                    </a:p>
                    <a:p>
                      <a:pPr algn="l">
                        <a:lnSpc>
                          <a:spcPct val="107000"/>
                        </a:lnSpc>
                        <a:spcAft>
                          <a:spcPts val="0"/>
                        </a:spcAft>
                      </a:pPr>
                      <a:r>
                        <a:rPr lang="en-AU" sz="700">
                          <a:effectLst/>
                        </a:rPr>
                        <a:t> </a:t>
                      </a:r>
                      <a:endParaRPr lang="en-AU" sz="700">
                        <a:effectLst/>
                        <a:latin typeface="Calibri" panose="020F0502020204030204" pitchFamily="34" charset="0"/>
                        <a:ea typeface="Calibri" panose="020F0502020204030204" pitchFamily="34" charset="0"/>
                        <a:cs typeface="Times New Roman" panose="02020603050405020304" pitchFamily="18" charset="0"/>
                      </a:endParaRPr>
                    </a:p>
                  </a:txBody>
                  <a:tcPr marL="40834" marR="40834" marT="0" marB="0"/>
                </a:tc>
                <a:tc>
                  <a:txBody>
                    <a:bodyPr/>
                    <a:lstStyle/>
                    <a:p>
                      <a:pPr algn="l">
                        <a:lnSpc>
                          <a:spcPct val="107000"/>
                        </a:lnSpc>
                        <a:spcAft>
                          <a:spcPts val="0"/>
                        </a:spcAft>
                      </a:pPr>
                      <a:r>
                        <a:rPr lang="en-AU" sz="700">
                          <a:effectLst/>
                        </a:rPr>
                        <a:t>Rest Day</a:t>
                      </a:r>
                      <a:endParaRPr lang="en-AU" sz="700">
                        <a:effectLst/>
                        <a:latin typeface="Calibri" panose="020F0502020204030204" pitchFamily="34" charset="0"/>
                        <a:ea typeface="Calibri" panose="020F0502020204030204" pitchFamily="34" charset="0"/>
                        <a:cs typeface="Times New Roman" panose="02020603050405020304" pitchFamily="18" charset="0"/>
                      </a:endParaRPr>
                    </a:p>
                  </a:txBody>
                  <a:tcPr marL="40834" marR="40834" marT="0" marB="0"/>
                </a:tc>
                <a:tc>
                  <a:txBody>
                    <a:bodyPr/>
                    <a:lstStyle/>
                    <a:p>
                      <a:pPr algn="l">
                        <a:lnSpc>
                          <a:spcPct val="107000"/>
                        </a:lnSpc>
                        <a:spcAft>
                          <a:spcPts val="0"/>
                        </a:spcAft>
                      </a:pPr>
                      <a:r>
                        <a:rPr lang="en-AU" sz="700">
                          <a:effectLst/>
                        </a:rPr>
                        <a:t>5 min jump rope</a:t>
                      </a:r>
                    </a:p>
                    <a:p>
                      <a:pPr algn="l">
                        <a:lnSpc>
                          <a:spcPct val="107000"/>
                        </a:lnSpc>
                        <a:spcAft>
                          <a:spcPts val="0"/>
                        </a:spcAft>
                      </a:pPr>
                      <a:r>
                        <a:rPr lang="en-AU" sz="700">
                          <a:effectLst/>
                        </a:rPr>
                        <a:t> </a:t>
                      </a:r>
                    </a:p>
                    <a:p>
                      <a:pPr algn="l">
                        <a:lnSpc>
                          <a:spcPct val="107000"/>
                        </a:lnSpc>
                        <a:spcAft>
                          <a:spcPts val="0"/>
                        </a:spcAft>
                      </a:pPr>
                      <a:r>
                        <a:rPr lang="en-AU" sz="700">
                          <a:effectLst/>
                        </a:rPr>
                        <a:t>Core and simple stretch when I get home</a:t>
                      </a:r>
                    </a:p>
                    <a:p>
                      <a:pPr algn="l">
                        <a:lnSpc>
                          <a:spcPct val="107000"/>
                        </a:lnSpc>
                        <a:spcAft>
                          <a:spcPts val="0"/>
                        </a:spcAft>
                      </a:pPr>
                      <a:r>
                        <a:rPr lang="en-AU" sz="700">
                          <a:effectLst/>
                        </a:rPr>
                        <a:t> </a:t>
                      </a:r>
                      <a:endParaRPr lang="en-AU" sz="700">
                        <a:effectLst/>
                        <a:latin typeface="Calibri" panose="020F0502020204030204" pitchFamily="34" charset="0"/>
                        <a:ea typeface="Calibri" panose="020F0502020204030204" pitchFamily="34" charset="0"/>
                        <a:cs typeface="Times New Roman" panose="02020603050405020304" pitchFamily="18" charset="0"/>
                      </a:endParaRPr>
                    </a:p>
                  </a:txBody>
                  <a:tcPr marL="40834" marR="40834" marT="0" marB="0"/>
                </a:tc>
                <a:tc>
                  <a:txBody>
                    <a:bodyPr/>
                    <a:lstStyle/>
                    <a:p>
                      <a:pPr algn="l">
                        <a:lnSpc>
                          <a:spcPct val="107000"/>
                        </a:lnSpc>
                        <a:spcAft>
                          <a:spcPts val="0"/>
                        </a:spcAft>
                      </a:pPr>
                      <a:r>
                        <a:rPr lang="en-AU" sz="700">
                          <a:effectLst/>
                        </a:rPr>
                        <a:t>Rest Day </a:t>
                      </a:r>
                    </a:p>
                    <a:p>
                      <a:pPr algn="l">
                        <a:lnSpc>
                          <a:spcPct val="107000"/>
                        </a:lnSpc>
                        <a:spcAft>
                          <a:spcPts val="0"/>
                        </a:spcAft>
                      </a:pPr>
                      <a:r>
                        <a:rPr lang="en-AU" sz="700">
                          <a:effectLst/>
                        </a:rPr>
                        <a:t>(Dance at studio from 9:30 – 4:30 with a 1 hour break where I stretch and roll)</a:t>
                      </a:r>
                      <a:endParaRPr lang="en-AU" sz="700">
                        <a:effectLst/>
                        <a:latin typeface="Calibri" panose="020F0502020204030204" pitchFamily="34" charset="0"/>
                        <a:ea typeface="Calibri" panose="020F0502020204030204" pitchFamily="34" charset="0"/>
                        <a:cs typeface="Times New Roman" panose="02020603050405020304" pitchFamily="18" charset="0"/>
                      </a:endParaRPr>
                    </a:p>
                  </a:txBody>
                  <a:tcPr marL="40834" marR="40834" marT="0" marB="0"/>
                </a:tc>
                <a:tc>
                  <a:txBody>
                    <a:bodyPr/>
                    <a:lstStyle/>
                    <a:p>
                      <a:pPr algn="l">
                        <a:lnSpc>
                          <a:spcPct val="107000"/>
                        </a:lnSpc>
                        <a:spcAft>
                          <a:spcPts val="0"/>
                        </a:spcAft>
                      </a:pPr>
                      <a:r>
                        <a:rPr lang="en-AU" sz="700" dirty="0">
                          <a:effectLst/>
                        </a:rPr>
                        <a:t>5 min jump rope</a:t>
                      </a:r>
                    </a:p>
                    <a:p>
                      <a:pPr algn="l">
                        <a:lnSpc>
                          <a:spcPct val="107000"/>
                        </a:lnSpc>
                        <a:spcAft>
                          <a:spcPts val="0"/>
                        </a:spcAft>
                      </a:pPr>
                      <a:r>
                        <a:rPr lang="en-AU" sz="700" dirty="0">
                          <a:effectLst/>
                        </a:rPr>
                        <a:t> </a:t>
                      </a:r>
                    </a:p>
                    <a:p>
                      <a:pPr algn="l">
                        <a:lnSpc>
                          <a:spcPct val="107000"/>
                        </a:lnSpc>
                        <a:spcAft>
                          <a:spcPts val="0"/>
                        </a:spcAft>
                      </a:pPr>
                      <a:r>
                        <a:rPr lang="en-AU" sz="700" dirty="0">
                          <a:effectLst/>
                        </a:rPr>
                        <a:t>Simple stretch and roll when I get home</a:t>
                      </a:r>
                      <a:endParaRPr lang="en-AU"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0834" marR="40834" marT="0" marB="0"/>
                </a:tc>
                <a:extLst>
                  <a:ext uri="{0D108BD9-81ED-4DB2-BD59-A6C34878D82A}">
                    <a16:rowId xmlns:a16="http://schemas.microsoft.com/office/drawing/2014/main" val="2847619576"/>
                  </a:ext>
                </a:extLst>
              </a:tr>
              <a:tr h="754653">
                <a:tc>
                  <a:txBody>
                    <a:bodyPr/>
                    <a:lstStyle/>
                    <a:p>
                      <a:pPr algn="l">
                        <a:lnSpc>
                          <a:spcPct val="107000"/>
                        </a:lnSpc>
                        <a:spcAft>
                          <a:spcPts val="0"/>
                        </a:spcAft>
                      </a:pPr>
                      <a:r>
                        <a:rPr lang="en-AU" sz="700" b="1" dirty="0">
                          <a:effectLst/>
                          <a:latin typeface="Calibri" panose="020F0502020204030204" pitchFamily="34" charset="0"/>
                          <a:ea typeface="Calibri" panose="020F0502020204030204" pitchFamily="34" charset="0"/>
                          <a:cs typeface="Times New Roman" panose="02020603050405020304" pitchFamily="18" charset="0"/>
                        </a:rPr>
                        <a:t>Week 6</a:t>
                      </a:r>
                    </a:p>
                  </a:txBody>
                  <a:tcPr marL="40834" marR="40834" marT="0" marB="0"/>
                </a:tc>
                <a:tc>
                  <a:txBody>
                    <a:bodyPr/>
                    <a:lstStyle/>
                    <a:p>
                      <a:pPr algn="l">
                        <a:lnSpc>
                          <a:spcPct val="107000"/>
                        </a:lnSpc>
                        <a:spcAft>
                          <a:spcPts val="0"/>
                        </a:spcAft>
                      </a:pPr>
                      <a:r>
                        <a:rPr lang="en-AU" sz="700" b="0" dirty="0">
                          <a:effectLst/>
                        </a:rPr>
                        <a:t>5 min jump rope in the morning </a:t>
                      </a:r>
                    </a:p>
                    <a:p>
                      <a:pPr algn="l">
                        <a:lnSpc>
                          <a:spcPct val="107000"/>
                        </a:lnSpc>
                        <a:spcAft>
                          <a:spcPts val="0"/>
                        </a:spcAft>
                      </a:pPr>
                      <a:r>
                        <a:rPr lang="en-AU" sz="700" b="0" dirty="0">
                          <a:effectLst/>
                        </a:rPr>
                        <a:t> </a:t>
                      </a:r>
                    </a:p>
                    <a:p>
                      <a:pPr algn="l">
                        <a:lnSpc>
                          <a:spcPct val="107000"/>
                        </a:lnSpc>
                        <a:spcAft>
                          <a:spcPts val="0"/>
                        </a:spcAft>
                      </a:pPr>
                      <a:r>
                        <a:rPr lang="en-AU" sz="700" b="0" dirty="0" err="1">
                          <a:effectLst/>
                        </a:rPr>
                        <a:t>Yr</a:t>
                      </a:r>
                      <a:r>
                        <a:rPr lang="en-AU" sz="700" b="0" dirty="0">
                          <a:effectLst/>
                        </a:rPr>
                        <a:t> 11 Dance lesson (Core, Cardio)</a:t>
                      </a:r>
                    </a:p>
                    <a:p>
                      <a:pPr algn="l">
                        <a:lnSpc>
                          <a:spcPct val="107000"/>
                        </a:lnSpc>
                        <a:spcAft>
                          <a:spcPts val="0"/>
                        </a:spcAft>
                      </a:pPr>
                      <a:r>
                        <a:rPr lang="en-AU" sz="700" b="0" dirty="0">
                          <a:effectLst/>
                        </a:rPr>
                        <a:t> </a:t>
                      </a:r>
                    </a:p>
                    <a:p>
                      <a:pPr algn="l">
                        <a:lnSpc>
                          <a:spcPct val="107000"/>
                        </a:lnSpc>
                        <a:spcAft>
                          <a:spcPts val="0"/>
                        </a:spcAft>
                      </a:pPr>
                      <a:r>
                        <a:rPr lang="en-AU" sz="700" b="0" dirty="0">
                          <a:effectLst/>
                        </a:rPr>
                        <a:t>At Home HIIT Workout</a:t>
                      </a:r>
                      <a:endParaRPr lang="en-AU" sz="700" b="0" dirty="0">
                        <a:effectLst/>
                        <a:latin typeface="Calibri" panose="020F0502020204030204" pitchFamily="34" charset="0"/>
                        <a:ea typeface="Calibri" panose="020F0502020204030204" pitchFamily="34" charset="0"/>
                        <a:cs typeface="Times New Roman" panose="02020603050405020304" pitchFamily="18" charset="0"/>
                      </a:endParaRPr>
                    </a:p>
                  </a:txBody>
                  <a:tcPr marL="40834" marR="40834" marT="0" marB="0"/>
                </a:tc>
                <a:tc>
                  <a:txBody>
                    <a:bodyPr/>
                    <a:lstStyle/>
                    <a:p>
                      <a:pPr algn="l">
                        <a:lnSpc>
                          <a:spcPct val="107000"/>
                        </a:lnSpc>
                        <a:spcAft>
                          <a:spcPts val="0"/>
                        </a:spcAft>
                      </a:pPr>
                      <a:r>
                        <a:rPr lang="en-AU" sz="700" dirty="0">
                          <a:effectLst/>
                        </a:rPr>
                        <a:t>Rest Day (Dance at Studio from 6:15 – 8:45 with and 30 minute break for a stretch and roll)</a:t>
                      </a:r>
                      <a:endParaRPr lang="en-AU"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0834" marR="40834" marT="0" marB="0"/>
                </a:tc>
                <a:tc>
                  <a:txBody>
                    <a:bodyPr/>
                    <a:lstStyle/>
                    <a:p>
                      <a:pPr algn="l">
                        <a:lnSpc>
                          <a:spcPct val="107000"/>
                        </a:lnSpc>
                        <a:spcAft>
                          <a:spcPts val="0"/>
                        </a:spcAft>
                      </a:pPr>
                      <a:r>
                        <a:rPr lang="en-AU" sz="700" dirty="0">
                          <a:effectLst/>
                        </a:rPr>
                        <a:t>5 min jump rope in the morning </a:t>
                      </a:r>
                    </a:p>
                    <a:p>
                      <a:pPr algn="l">
                        <a:lnSpc>
                          <a:spcPct val="107000"/>
                        </a:lnSpc>
                        <a:spcAft>
                          <a:spcPts val="0"/>
                        </a:spcAft>
                      </a:pPr>
                      <a:r>
                        <a:rPr lang="en-AU" sz="700" dirty="0">
                          <a:effectLst/>
                        </a:rPr>
                        <a:t> </a:t>
                      </a:r>
                    </a:p>
                    <a:p>
                      <a:pPr algn="l">
                        <a:lnSpc>
                          <a:spcPct val="107000"/>
                        </a:lnSpc>
                        <a:spcAft>
                          <a:spcPts val="0"/>
                        </a:spcAft>
                      </a:pPr>
                      <a:r>
                        <a:rPr lang="en-AU" sz="700" dirty="0">
                          <a:effectLst/>
                        </a:rPr>
                        <a:t> </a:t>
                      </a:r>
                    </a:p>
                    <a:p>
                      <a:pPr algn="l">
                        <a:lnSpc>
                          <a:spcPct val="107000"/>
                        </a:lnSpc>
                        <a:spcAft>
                          <a:spcPts val="0"/>
                        </a:spcAft>
                      </a:pPr>
                      <a:r>
                        <a:rPr lang="en-AU" sz="700" dirty="0">
                          <a:effectLst/>
                        </a:rPr>
                        <a:t> </a:t>
                      </a:r>
                    </a:p>
                    <a:p>
                      <a:pPr algn="l">
                        <a:lnSpc>
                          <a:spcPct val="107000"/>
                        </a:lnSpc>
                        <a:spcAft>
                          <a:spcPts val="0"/>
                        </a:spcAft>
                      </a:pPr>
                      <a:r>
                        <a:rPr lang="en-AU" sz="700" dirty="0">
                          <a:effectLst/>
                        </a:rPr>
                        <a:t>Core and Legs when I get home</a:t>
                      </a:r>
                    </a:p>
                    <a:p>
                      <a:pPr algn="l">
                        <a:lnSpc>
                          <a:spcPct val="107000"/>
                        </a:lnSpc>
                        <a:spcAft>
                          <a:spcPts val="0"/>
                        </a:spcAft>
                      </a:pPr>
                      <a:r>
                        <a:rPr lang="en-AU" sz="700" dirty="0">
                          <a:effectLst/>
                        </a:rPr>
                        <a:t> </a:t>
                      </a:r>
                      <a:endParaRPr lang="en-AU"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0834" marR="40834" marT="0" marB="0"/>
                </a:tc>
                <a:tc>
                  <a:txBody>
                    <a:bodyPr/>
                    <a:lstStyle/>
                    <a:p>
                      <a:pPr algn="l">
                        <a:lnSpc>
                          <a:spcPct val="107000"/>
                        </a:lnSpc>
                        <a:spcAft>
                          <a:spcPts val="0"/>
                        </a:spcAft>
                      </a:pPr>
                      <a:r>
                        <a:rPr lang="en-AU" sz="700">
                          <a:effectLst/>
                        </a:rPr>
                        <a:t>Rest Day</a:t>
                      </a:r>
                      <a:endParaRPr lang="en-AU" sz="700">
                        <a:effectLst/>
                        <a:latin typeface="Calibri" panose="020F0502020204030204" pitchFamily="34" charset="0"/>
                        <a:ea typeface="Calibri" panose="020F0502020204030204" pitchFamily="34" charset="0"/>
                        <a:cs typeface="Times New Roman" panose="02020603050405020304" pitchFamily="18" charset="0"/>
                      </a:endParaRPr>
                    </a:p>
                  </a:txBody>
                  <a:tcPr marL="40834" marR="40834" marT="0" marB="0"/>
                </a:tc>
                <a:tc>
                  <a:txBody>
                    <a:bodyPr/>
                    <a:lstStyle/>
                    <a:p>
                      <a:pPr algn="l">
                        <a:lnSpc>
                          <a:spcPct val="107000"/>
                        </a:lnSpc>
                        <a:spcAft>
                          <a:spcPts val="0"/>
                        </a:spcAft>
                      </a:pPr>
                      <a:r>
                        <a:rPr lang="en-AU" sz="700">
                          <a:effectLst/>
                        </a:rPr>
                        <a:t>5 min jump rope</a:t>
                      </a:r>
                    </a:p>
                    <a:p>
                      <a:pPr algn="l">
                        <a:lnSpc>
                          <a:spcPct val="107000"/>
                        </a:lnSpc>
                        <a:spcAft>
                          <a:spcPts val="0"/>
                        </a:spcAft>
                      </a:pPr>
                      <a:r>
                        <a:rPr lang="en-AU" sz="700">
                          <a:effectLst/>
                        </a:rPr>
                        <a:t> </a:t>
                      </a:r>
                    </a:p>
                    <a:p>
                      <a:pPr algn="l">
                        <a:lnSpc>
                          <a:spcPct val="107000"/>
                        </a:lnSpc>
                        <a:spcAft>
                          <a:spcPts val="0"/>
                        </a:spcAft>
                      </a:pPr>
                      <a:r>
                        <a:rPr lang="en-AU" sz="700">
                          <a:effectLst/>
                        </a:rPr>
                        <a:t>Core and simple stretch when I get home</a:t>
                      </a:r>
                    </a:p>
                    <a:p>
                      <a:pPr algn="l">
                        <a:lnSpc>
                          <a:spcPct val="107000"/>
                        </a:lnSpc>
                        <a:spcAft>
                          <a:spcPts val="0"/>
                        </a:spcAft>
                      </a:pPr>
                      <a:r>
                        <a:rPr lang="en-AU" sz="700">
                          <a:effectLst/>
                        </a:rPr>
                        <a:t> </a:t>
                      </a:r>
                      <a:endParaRPr lang="en-AU" sz="700">
                        <a:effectLst/>
                        <a:latin typeface="Calibri" panose="020F0502020204030204" pitchFamily="34" charset="0"/>
                        <a:ea typeface="Calibri" panose="020F0502020204030204" pitchFamily="34" charset="0"/>
                        <a:cs typeface="Times New Roman" panose="02020603050405020304" pitchFamily="18" charset="0"/>
                      </a:endParaRPr>
                    </a:p>
                  </a:txBody>
                  <a:tcPr marL="40834" marR="40834" marT="0" marB="0"/>
                </a:tc>
                <a:tc>
                  <a:txBody>
                    <a:bodyPr/>
                    <a:lstStyle/>
                    <a:p>
                      <a:pPr algn="l">
                        <a:lnSpc>
                          <a:spcPct val="107000"/>
                        </a:lnSpc>
                        <a:spcAft>
                          <a:spcPts val="0"/>
                        </a:spcAft>
                      </a:pPr>
                      <a:r>
                        <a:rPr lang="en-AU" sz="700">
                          <a:effectLst/>
                        </a:rPr>
                        <a:t>Rest Day </a:t>
                      </a:r>
                    </a:p>
                    <a:p>
                      <a:pPr algn="l">
                        <a:lnSpc>
                          <a:spcPct val="107000"/>
                        </a:lnSpc>
                        <a:spcAft>
                          <a:spcPts val="0"/>
                        </a:spcAft>
                      </a:pPr>
                      <a:r>
                        <a:rPr lang="en-AU" sz="700">
                          <a:effectLst/>
                        </a:rPr>
                        <a:t>(Dance at studio from 9:30 – 4:30 with a 1 hour break where I stretch and roll)</a:t>
                      </a:r>
                      <a:endParaRPr lang="en-AU" sz="700">
                        <a:effectLst/>
                        <a:latin typeface="Calibri" panose="020F0502020204030204" pitchFamily="34" charset="0"/>
                        <a:ea typeface="Calibri" panose="020F0502020204030204" pitchFamily="34" charset="0"/>
                        <a:cs typeface="Times New Roman" panose="02020603050405020304" pitchFamily="18" charset="0"/>
                      </a:endParaRPr>
                    </a:p>
                  </a:txBody>
                  <a:tcPr marL="40834" marR="40834" marT="0" marB="0"/>
                </a:tc>
                <a:tc>
                  <a:txBody>
                    <a:bodyPr/>
                    <a:lstStyle/>
                    <a:p>
                      <a:pPr algn="l">
                        <a:lnSpc>
                          <a:spcPct val="107000"/>
                        </a:lnSpc>
                        <a:spcAft>
                          <a:spcPts val="0"/>
                        </a:spcAft>
                      </a:pPr>
                      <a:r>
                        <a:rPr lang="en-AU" sz="700" dirty="0">
                          <a:effectLst/>
                        </a:rPr>
                        <a:t>5 min jump rope</a:t>
                      </a:r>
                    </a:p>
                    <a:p>
                      <a:pPr algn="l">
                        <a:lnSpc>
                          <a:spcPct val="107000"/>
                        </a:lnSpc>
                        <a:spcAft>
                          <a:spcPts val="0"/>
                        </a:spcAft>
                      </a:pPr>
                      <a:r>
                        <a:rPr lang="en-AU" sz="700" dirty="0">
                          <a:effectLst/>
                        </a:rPr>
                        <a:t> </a:t>
                      </a:r>
                    </a:p>
                    <a:p>
                      <a:pPr algn="l">
                        <a:lnSpc>
                          <a:spcPct val="107000"/>
                        </a:lnSpc>
                        <a:spcAft>
                          <a:spcPts val="0"/>
                        </a:spcAft>
                      </a:pPr>
                      <a:r>
                        <a:rPr lang="en-AU" sz="700" dirty="0">
                          <a:effectLst/>
                        </a:rPr>
                        <a:t>Simple stretch and roll when I get home</a:t>
                      </a:r>
                      <a:endParaRPr lang="en-AU"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0834" marR="40834" marT="0" marB="0"/>
                </a:tc>
                <a:extLst>
                  <a:ext uri="{0D108BD9-81ED-4DB2-BD59-A6C34878D82A}">
                    <a16:rowId xmlns:a16="http://schemas.microsoft.com/office/drawing/2014/main" val="700957913"/>
                  </a:ext>
                </a:extLst>
              </a:tr>
            </a:tbl>
          </a:graphicData>
        </a:graphic>
      </p:graphicFrame>
    </p:spTree>
    <p:extLst>
      <p:ext uri="{BB962C8B-B14F-4D97-AF65-F5344CB8AC3E}">
        <p14:creationId xmlns:p14="http://schemas.microsoft.com/office/powerpoint/2010/main" val="20434451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4900" y="0"/>
            <a:ext cx="13296900" cy="4952492"/>
          </a:xfrm>
        </p:spPr>
        <p:txBody>
          <a:bodyPr/>
          <a:lstStyle/>
          <a:p>
            <a:r>
              <a:rPr lang="en-AU" dirty="0">
                <a:effectLst>
                  <a:outerShdw blurRad="38100" dist="38100" dir="2700000" algn="tl">
                    <a:srgbClr val="000000">
                      <a:alpha val="43137"/>
                    </a:srgbClr>
                  </a:outerShdw>
                </a:effectLst>
              </a:rPr>
              <a:t>EVIDENCE OF TECHNICAL IMPROVEMENT PROGRAM </a:t>
            </a:r>
          </a:p>
        </p:txBody>
      </p:sp>
      <p:pic>
        <p:nvPicPr>
          <p:cNvPr id="1026" name="Picture 2">
            <a:extLst>
              <a:ext uri="{FF2B5EF4-FFF2-40B4-BE49-F238E27FC236}">
                <a16:creationId xmlns:a16="http://schemas.microsoft.com/office/drawing/2014/main" id="{67DF1F36-82C6-4561-A1E5-C019BC9D9D2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638" r="-1256" b="20520"/>
          <a:stretch/>
        </p:blipFill>
        <p:spPr bwMode="auto">
          <a:xfrm>
            <a:off x="76200" y="1323975"/>
            <a:ext cx="1590676" cy="2374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a:extLst>
              <a:ext uri="{FF2B5EF4-FFF2-40B4-BE49-F238E27FC236}">
                <a16:creationId xmlns:a16="http://schemas.microsoft.com/office/drawing/2014/main" id="{53B2DD0A-D369-4330-88C1-7952030F6D3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6704" b="13949"/>
          <a:stretch/>
        </p:blipFill>
        <p:spPr bwMode="auto">
          <a:xfrm>
            <a:off x="1890442" y="4291336"/>
            <a:ext cx="1819371"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9EAB8A98-F367-4671-9BB1-1DD05893858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510" t="13230" r="3175" b="20106"/>
          <a:stretch/>
        </p:blipFill>
        <p:spPr bwMode="auto">
          <a:xfrm>
            <a:off x="1666876" y="1323975"/>
            <a:ext cx="2037806" cy="3291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3BF73D93-D3F9-4AFB-A20F-94237C7328B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384" t="21842" r="3129" b="22458"/>
          <a:stretch/>
        </p:blipFill>
        <p:spPr bwMode="auto">
          <a:xfrm>
            <a:off x="76200" y="3698573"/>
            <a:ext cx="1819372" cy="253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a:extLst>
              <a:ext uri="{FF2B5EF4-FFF2-40B4-BE49-F238E27FC236}">
                <a16:creationId xmlns:a16="http://schemas.microsoft.com/office/drawing/2014/main" id="{6834198D-93FA-4E12-B3C8-F738C8DAAEF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1205" t="24806" r="4710" b="30729"/>
          <a:stretch/>
        </p:blipFill>
        <p:spPr bwMode="auto">
          <a:xfrm>
            <a:off x="3704682" y="3877349"/>
            <a:ext cx="2059577" cy="235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9D0B7541-BD06-4EDD-A936-10AEF999CBCD}"/>
              </a:ext>
            </a:extLst>
          </p:cNvPr>
          <p:cNvPicPr>
            <a:picLocks noChangeAspect="1"/>
          </p:cNvPicPr>
          <p:nvPr/>
        </p:nvPicPr>
        <p:blipFill rotWithShape="1">
          <a:blip r:embed="rId7"/>
          <a:srcRect l="7930" t="47619" r="13483" b="21749"/>
          <a:stretch/>
        </p:blipFill>
        <p:spPr>
          <a:xfrm>
            <a:off x="3704682" y="2566664"/>
            <a:ext cx="6157776" cy="1350101"/>
          </a:xfrm>
          <a:prstGeom prst="rect">
            <a:avLst/>
          </a:prstGeom>
        </p:spPr>
      </p:pic>
      <p:pic>
        <p:nvPicPr>
          <p:cNvPr id="6" name="Picture 5">
            <a:extLst>
              <a:ext uri="{FF2B5EF4-FFF2-40B4-BE49-F238E27FC236}">
                <a16:creationId xmlns:a16="http://schemas.microsoft.com/office/drawing/2014/main" id="{1128530D-97CC-46C7-91DD-318E83B888D3}"/>
              </a:ext>
            </a:extLst>
          </p:cNvPr>
          <p:cNvPicPr>
            <a:picLocks noChangeAspect="1"/>
          </p:cNvPicPr>
          <p:nvPr/>
        </p:nvPicPr>
        <p:blipFill rotWithShape="1">
          <a:blip r:embed="rId8"/>
          <a:srcRect l="13671" t="17143" r="12572" b="12000"/>
          <a:stretch/>
        </p:blipFill>
        <p:spPr>
          <a:xfrm>
            <a:off x="3704682" y="1323975"/>
            <a:ext cx="2296453" cy="1240973"/>
          </a:xfrm>
          <a:prstGeom prst="rect">
            <a:avLst/>
          </a:prstGeom>
        </p:spPr>
      </p:pic>
      <p:sp>
        <p:nvSpPr>
          <p:cNvPr id="7" name="TextBox 6">
            <a:extLst>
              <a:ext uri="{FF2B5EF4-FFF2-40B4-BE49-F238E27FC236}">
                <a16:creationId xmlns:a16="http://schemas.microsoft.com/office/drawing/2014/main" id="{5D7BC1D6-28D3-4C78-9CF6-BAF46FB702A2}"/>
              </a:ext>
            </a:extLst>
          </p:cNvPr>
          <p:cNvSpPr txBox="1"/>
          <p:nvPr/>
        </p:nvSpPr>
        <p:spPr>
          <a:xfrm>
            <a:off x="6001135" y="4178729"/>
            <a:ext cx="5068389" cy="1754326"/>
          </a:xfrm>
          <a:prstGeom prst="rect">
            <a:avLst/>
          </a:prstGeom>
          <a:noFill/>
        </p:spPr>
        <p:txBody>
          <a:bodyPr wrap="square" rtlCol="0">
            <a:spAutoFit/>
          </a:bodyPr>
          <a:lstStyle/>
          <a:p>
            <a:pPr marL="285750" indent="-285750">
              <a:buFontTx/>
              <a:buChar char="-"/>
            </a:pPr>
            <a:r>
              <a:rPr lang="en-AU" dirty="0"/>
              <a:t>Going for walks</a:t>
            </a:r>
          </a:p>
          <a:p>
            <a:pPr marL="285750" indent="-285750">
              <a:buFontTx/>
              <a:buChar char="-"/>
            </a:pPr>
            <a:r>
              <a:rPr lang="en-AU" dirty="0"/>
              <a:t>Going for skates</a:t>
            </a:r>
          </a:p>
          <a:p>
            <a:pPr marL="285750" indent="-285750">
              <a:buFontTx/>
              <a:buChar char="-"/>
            </a:pPr>
            <a:r>
              <a:rPr lang="en-AU" dirty="0"/>
              <a:t>Stretching</a:t>
            </a:r>
          </a:p>
          <a:p>
            <a:pPr marL="285750" indent="-285750">
              <a:buFontTx/>
              <a:buChar char="-"/>
            </a:pPr>
            <a:r>
              <a:rPr lang="en-AU" dirty="0"/>
              <a:t>Workouts</a:t>
            </a:r>
          </a:p>
          <a:p>
            <a:pPr marL="285750" indent="-285750">
              <a:buFontTx/>
              <a:buChar char="-"/>
            </a:pPr>
            <a:r>
              <a:rPr lang="en-AU" dirty="0"/>
              <a:t>Classes with Krista and Autumn Miller weekly with the space Tv subscription </a:t>
            </a:r>
          </a:p>
        </p:txBody>
      </p:sp>
    </p:spTree>
    <p:extLst>
      <p:ext uri="{BB962C8B-B14F-4D97-AF65-F5344CB8AC3E}">
        <p14:creationId xmlns:p14="http://schemas.microsoft.com/office/powerpoint/2010/main" val="21993357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51" y="0"/>
            <a:ext cx="7905750" cy="4956048"/>
          </a:xfrm>
        </p:spPr>
        <p:txBody>
          <a:bodyPr/>
          <a:lstStyle/>
          <a:p>
            <a:r>
              <a:rPr lang="en-AU" dirty="0">
                <a:effectLst>
                  <a:outerShdw blurRad="38100" dist="38100" dir="2700000" algn="tl">
                    <a:srgbClr val="000000">
                      <a:alpha val="43137"/>
                    </a:srgbClr>
                  </a:outerShdw>
                </a:effectLst>
              </a:rPr>
              <a:t>FOLLOW UP ANALYSIS</a:t>
            </a:r>
          </a:p>
        </p:txBody>
      </p:sp>
      <p:sp>
        <p:nvSpPr>
          <p:cNvPr id="3" name="Text Placeholder 2"/>
          <p:cNvSpPr>
            <a:spLocks noGrp="1"/>
          </p:cNvSpPr>
          <p:nvPr>
            <p:ph type="body" idx="1"/>
          </p:nvPr>
        </p:nvSpPr>
        <p:spPr>
          <a:xfrm>
            <a:off x="0" y="-457200"/>
            <a:ext cx="6245352" cy="914400"/>
          </a:xfrm>
        </p:spPr>
        <p:txBody>
          <a:bodyPr/>
          <a:lstStyle/>
          <a:p>
            <a:r>
              <a:rPr lang="en-AU" cap="small" dirty="0">
                <a:effectLst>
                  <a:outerShdw blurRad="38100" dist="38100" dir="2700000" algn="tl">
                    <a:srgbClr val="000000">
                      <a:alpha val="43137"/>
                    </a:srgbClr>
                  </a:outerShdw>
                </a:effectLst>
              </a:rPr>
              <a:t>Performance</a:t>
            </a:r>
            <a:endParaRPr lang="en-AU" dirty="0">
              <a:effectLst>
                <a:outerShdw blurRad="38100" dist="38100" dir="2700000" algn="tl">
                  <a:srgbClr val="000000">
                    <a:alpha val="43137"/>
                  </a:srgbClr>
                </a:outerShdw>
              </a:effectLst>
            </a:endParaRPr>
          </a:p>
        </p:txBody>
      </p:sp>
      <p:sp>
        <p:nvSpPr>
          <p:cNvPr id="5" name="Text Placeholder 4"/>
          <p:cNvSpPr>
            <a:spLocks noGrp="1"/>
          </p:cNvSpPr>
          <p:nvPr>
            <p:ph type="body" sz="quarter" idx="3"/>
          </p:nvPr>
        </p:nvSpPr>
        <p:spPr>
          <a:xfrm>
            <a:off x="5114926" y="1335024"/>
            <a:ext cx="6248400" cy="914400"/>
          </a:xfrm>
        </p:spPr>
        <p:txBody>
          <a:bodyPr/>
          <a:lstStyle/>
          <a:p>
            <a:r>
              <a:rPr lang="en-AU" cap="small" dirty="0">
                <a:effectLst>
                  <a:outerShdw blurRad="38100" dist="38100" dir="2700000" algn="tl">
                    <a:srgbClr val="000000">
                      <a:alpha val="43137"/>
                    </a:srgbClr>
                  </a:outerShdw>
                </a:effectLst>
              </a:rPr>
              <a:t>Analysis</a:t>
            </a:r>
          </a:p>
        </p:txBody>
      </p:sp>
      <p:sp>
        <p:nvSpPr>
          <p:cNvPr id="10" name="TextBox 9">
            <a:extLst>
              <a:ext uri="{FF2B5EF4-FFF2-40B4-BE49-F238E27FC236}">
                <a16:creationId xmlns:a16="http://schemas.microsoft.com/office/drawing/2014/main" id="{E2EBB0D2-1461-4794-B644-F8819235282E}"/>
              </a:ext>
            </a:extLst>
          </p:cNvPr>
          <p:cNvSpPr txBox="1"/>
          <p:nvPr/>
        </p:nvSpPr>
        <p:spPr>
          <a:xfrm>
            <a:off x="5038791" y="2289316"/>
            <a:ext cx="6953249" cy="3123932"/>
          </a:xfrm>
          <a:prstGeom prst="rect">
            <a:avLst/>
          </a:prstGeom>
          <a:noFill/>
        </p:spPr>
        <p:txBody>
          <a:bodyPr wrap="square" rtlCol="0">
            <a:spAutoFit/>
          </a:bodyPr>
          <a:lstStyle/>
          <a:p>
            <a:r>
              <a:rPr lang="en-AU" sz="1100" dirty="0"/>
              <a:t>After completion of the six week program it is evident that there has been a slight improvement. Although it was only six weeks I feel if I am able to keep following the program I will be able to improve even more over time. In the first video there were many weaknesses around my technique and flexibility. This included bent knees, no use of high release, no control when rolling onto the floor, and not control in turns. After completion of the program and refilming myself I feel that I have been able to turn most of these weaknesses into strengths. At the beginning of the routine, I was able to straighten my knee even more which made the movement look more aesthetically pleasing. Additionally I was able to control myself when turning from the back to the front and in this video my supporting leg was pulled up and my right leg was straightened as I spun to the front. After analysing the video above I have found that I didn’t get as tired as I did in the first video I filmed. In this one I worked with my breath more and this allowed me to gain more control in this piece and not get tired by the end of the piece.  </a:t>
            </a:r>
          </a:p>
          <a:p>
            <a:r>
              <a:rPr lang="en-AU" sz="1100" dirty="0"/>
              <a:t>With all the improvements that I have made from the first video there are still weaknesses in this piece that I need to work on. A major weakness in this video is both of my turns. My knees are bent, I'm not pulled up through my body and I have no control in my arms. By improving this I will be able to turn better and turn quicker therefore ill be able to add in more turns. </a:t>
            </a:r>
          </a:p>
          <a:p>
            <a:r>
              <a:rPr lang="en-AU" sz="1100" dirty="0"/>
              <a:t>There are many areas in this dance were injuries could happen and by knowing the choreography well and controlling my movements I was able avoid getting an injury. Also by taking my weight with me in every movement helped to control the dance and also maintaining a good balance helped me to not fall over and control the dance as well. </a:t>
            </a:r>
          </a:p>
          <a:p>
            <a:endParaRPr lang="en-AU" sz="1000" dirty="0"/>
          </a:p>
        </p:txBody>
      </p:sp>
      <p:pic>
        <p:nvPicPr>
          <p:cNvPr id="4" name="Picture 3">
            <a:hlinkClick r:id="rId2"/>
            <a:extLst>
              <a:ext uri="{FF2B5EF4-FFF2-40B4-BE49-F238E27FC236}">
                <a16:creationId xmlns:a16="http://schemas.microsoft.com/office/drawing/2014/main" id="{94622D0B-56B2-45D2-B63F-C11A8816CC93}"/>
              </a:ext>
            </a:extLst>
          </p:cNvPr>
          <p:cNvPicPr>
            <a:picLocks noChangeAspect="1"/>
          </p:cNvPicPr>
          <p:nvPr/>
        </p:nvPicPr>
        <p:blipFill>
          <a:blip r:embed="rId3"/>
          <a:stretch>
            <a:fillRect/>
          </a:stretch>
        </p:blipFill>
        <p:spPr>
          <a:xfrm>
            <a:off x="133285" y="914400"/>
            <a:ext cx="4527163" cy="2575420"/>
          </a:xfrm>
          <a:prstGeom prst="rect">
            <a:avLst/>
          </a:prstGeom>
        </p:spPr>
      </p:pic>
      <p:sp>
        <p:nvSpPr>
          <p:cNvPr id="7" name="Content Placeholder 6">
            <a:extLst>
              <a:ext uri="{FF2B5EF4-FFF2-40B4-BE49-F238E27FC236}">
                <a16:creationId xmlns:a16="http://schemas.microsoft.com/office/drawing/2014/main" id="{85CF50F7-D077-429E-B98C-C1EAB5233591}"/>
              </a:ext>
            </a:extLst>
          </p:cNvPr>
          <p:cNvSpPr>
            <a:spLocks noGrp="1"/>
          </p:cNvSpPr>
          <p:nvPr>
            <p:ph sz="quarter" idx="4"/>
          </p:nvPr>
        </p:nvSpPr>
        <p:spPr/>
        <p:txBody>
          <a:bodyPr/>
          <a:lstStyle/>
          <a:p>
            <a:endParaRPr lang="en-AU"/>
          </a:p>
        </p:txBody>
      </p:sp>
    </p:spTree>
    <p:extLst>
      <p:ext uri="{BB962C8B-B14F-4D97-AF65-F5344CB8AC3E}">
        <p14:creationId xmlns:p14="http://schemas.microsoft.com/office/powerpoint/2010/main" val="7798175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175" y="7091"/>
            <a:ext cx="12449175" cy="4952492"/>
          </a:xfrm>
        </p:spPr>
        <p:txBody>
          <a:bodyPr>
            <a:normAutofit/>
          </a:bodyPr>
          <a:lstStyle/>
          <a:p>
            <a:r>
              <a:rPr lang="en-AU" dirty="0">
                <a:effectLst>
                  <a:outerShdw blurRad="38100" dist="38100" dir="2700000" algn="tl">
                    <a:srgbClr val="000000">
                      <a:alpha val="43137"/>
                    </a:srgbClr>
                  </a:outerShdw>
                </a:effectLst>
              </a:rPr>
              <a:t>EVALUATION OF ACTIONS TAKEN &amp; IMPACT ON DEVELOPMENT AS A DANCER</a:t>
            </a:r>
          </a:p>
        </p:txBody>
      </p:sp>
      <p:sp>
        <p:nvSpPr>
          <p:cNvPr id="3" name="Content Placeholder 2"/>
          <p:cNvSpPr>
            <a:spLocks noGrp="1"/>
          </p:cNvSpPr>
          <p:nvPr>
            <p:ph idx="1"/>
          </p:nvPr>
        </p:nvSpPr>
        <p:spPr>
          <a:xfrm>
            <a:off x="485774" y="2009775"/>
            <a:ext cx="10963276" cy="4719016"/>
          </a:xfrm>
        </p:spPr>
        <p:txBody>
          <a:bodyPr>
            <a:normAutofit/>
          </a:bodyPr>
          <a:lstStyle/>
          <a:p>
            <a:pPr marL="0" indent="0">
              <a:buNone/>
            </a:pPr>
            <a:r>
              <a:rPr lang="en-AU" sz="1200" i="1" dirty="0"/>
              <a:t>To begin this task, I learnt a small phrase at home choreographed by Mark Meismer to the song Stone Cold which was a contemporary styled piece. This original piece was used to look at the strengths and weaknesses I had in the video and then build 6-week program on how I can improve them. The areas that were looked at mainly were strength, muscular endurance, cardiovascular endurance and my flexibility within the dance. </a:t>
            </a:r>
            <a:endParaRPr lang="en-AU" sz="1200" dirty="0"/>
          </a:p>
          <a:p>
            <a:pPr marL="0" indent="0">
              <a:buNone/>
            </a:pPr>
            <a:r>
              <a:rPr lang="en-AU" sz="1200" i="1" dirty="0"/>
              <a:t>In order for me to complete this task I had to analyse and re-watch my first video multiple times to identify all the weaknesses I had and how I could improve on them. I then had to build a 6-week program for myself to improve as a dancer and complete it. You can see in previous slide the evidence of completion of the program. After the 6 weeks were up, I then refilmed the same dance and analysed that video as well. I was able to see an improvement on the original weaknesses I had and also areas I still need improvement on.</a:t>
            </a:r>
            <a:endParaRPr lang="en-AU" sz="1200" dirty="0"/>
          </a:p>
          <a:p>
            <a:pPr marL="0" indent="0">
              <a:buNone/>
            </a:pPr>
            <a:r>
              <a:rPr lang="en-AU" sz="1200" i="1" dirty="0"/>
              <a:t>In order to film this dance I had to wait to wait until I was at school because during COVID-19 I was unable to go to my private dance studio and due to the fact that I didn’t have the opportunity to attend my private dance studio I took up another opportunity and took part in online classes from a studio over in America. A problem I had was that being at home I didn’t have enough room to dance to my full potential so therefore I had to wait until I got to school to film it. </a:t>
            </a:r>
            <a:endParaRPr lang="en-AU" sz="1200" dirty="0"/>
          </a:p>
          <a:p>
            <a:pPr marL="0" indent="0">
              <a:buNone/>
            </a:pPr>
            <a:r>
              <a:rPr lang="en-AU" sz="1200" i="1" dirty="0"/>
              <a:t>The environment I was in for both the videos was a dance studio at school which was big enough for me to dance and perform at my full potential. </a:t>
            </a:r>
            <a:endParaRPr lang="en-AU" sz="1200" dirty="0"/>
          </a:p>
          <a:p>
            <a:pPr marL="0" indent="0">
              <a:buNone/>
            </a:pPr>
            <a:r>
              <a:rPr lang="en-AU" sz="1200" i="1" dirty="0"/>
              <a:t>Actions that I took throughout the folio was taking part in the 6 week program I set myself. I could’ve just set myself a program I was going to do but didn’t, but instead I kept focus and only skipped over 3 days out of the 6 weeks. As a result of this action I found that I the second video I was able to dance a lot better then what I did the first-time round. If I didn’t take part in this 6 week program and just had it presented on my folio I would not have improved as a dancer. </a:t>
            </a:r>
            <a:endParaRPr lang="en-AU" sz="1200" dirty="0"/>
          </a:p>
          <a:p>
            <a:pPr marL="0" indent="0">
              <a:buNone/>
            </a:pPr>
            <a:r>
              <a:rPr lang="en-AU" sz="1200" i="1" dirty="0"/>
              <a:t>Overall, I feel the experience of the 6 week program was beneficial for me as I was able to row as a dancer and improve slightly over this time. In the future I feel that I will continue to follow this program as I will need to add in my own training and not just rely on what I do at the studio to improve. </a:t>
            </a:r>
            <a:endParaRPr lang="en-AU" sz="1200" dirty="0"/>
          </a:p>
          <a:p>
            <a:pPr marL="0" indent="0">
              <a:buNone/>
            </a:pPr>
            <a:r>
              <a:rPr lang="en-AU" sz="1200" i="1" dirty="0"/>
              <a:t>A skill that came out of completing this task was that I had to ability to challenge myself to see if I can complete tasks, I set myself like this six week program. On average most of the tasks I set myself are small and don’t last as long as this did but this one did. A task like this can be applied elsewhere, could be with school, at home, at work, or with training again. By doing a task like this I have been able to work on my own growth and personal development as well as improving on my </a:t>
            </a:r>
            <a:endParaRPr lang="en-AU" sz="1200" dirty="0"/>
          </a:p>
        </p:txBody>
      </p:sp>
    </p:spTree>
    <p:extLst>
      <p:ext uri="{BB962C8B-B14F-4D97-AF65-F5344CB8AC3E}">
        <p14:creationId xmlns:p14="http://schemas.microsoft.com/office/powerpoint/2010/main" val="21628860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A7929-9660-4F32-957D-3A6DD8CBDE9D}"/>
              </a:ext>
            </a:extLst>
          </p:cNvPr>
          <p:cNvSpPr>
            <a:spLocks noGrp="1"/>
          </p:cNvSpPr>
          <p:nvPr>
            <p:ph type="title"/>
          </p:nvPr>
        </p:nvSpPr>
        <p:spPr>
          <a:xfrm>
            <a:off x="6096001" y="0"/>
            <a:ext cx="6096000" cy="4952492"/>
          </a:xfrm>
        </p:spPr>
        <p:txBody>
          <a:bodyPr/>
          <a:lstStyle/>
          <a:p>
            <a:r>
              <a:rPr lang="en-AU" dirty="0"/>
              <a:t>REFERENCE LIST</a:t>
            </a:r>
          </a:p>
        </p:txBody>
      </p:sp>
      <p:sp>
        <p:nvSpPr>
          <p:cNvPr id="5" name="Rectangle 1">
            <a:extLst>
              <a:ext uri="{FF2B5EF4-FFF2-40B4-BE49-F238E27FC236}">
                <a16:creationId xmlns:a16="http://schemas.microsoft.com/office/drawing/2014/main" id="{A48F75A2-F666-4B56-B149-30D67CA6A25D}"/>
              </a:ext>
            </a:extLst>
          </p:cNvPr>
          <p:cNvSpPr>
            <a:spLocks noGrp="1" noChangeArrowheads="1"/>
          </p:cNvSpPr>
          <p:nvPr>
            <p:ph idx="1"/>
          </p:nvPr>
        </p:nvSpPr>
        <p:spPr bwMode="auto">
          <a:xfrm>
            <a:off x="609601" y="967595"/>
            <a:ext cx="10220324" cy="4308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152352" rIns="9144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a:ln>
                  <a:noFill/>
                </a:ln>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rPr>
              <a:t>References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Bubnis</a:t>
            </a:r>
            <a:r>
              <a:rPr kumimoji="0" lang="en-US" altLang="en-US"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D. (2020, 11 5). </a:t>
            </a:r>
            <a:r>
              <a:rPr kumimoji="0" lang="en-US" altLang="en-US" b="0"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Healthline</a:t>
            </a:r>
            <a:r>
              <a:rPr kumimoji="0" lang="en-US" altLang="en-US"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Retrieved from 10 Aerobic Exercise Examples: How to, Benefits, and More: </a:t>
            </a:r>
            <a:r>
              <a:rPr kumimoji="0" lang="en-US" altLang="en-US"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hlinkClick r:id="rId2"/>
              </a:rPr>
              <a:t>https://www.healthline.com/health/fitness-exercise/aerobic-exercise-examples</a:t>
            </a:r>
            <a:r>
              <a:rPr kumimoji="0" lang="en-US" altLang="en-US"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AU"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Dance Facts</a:t>
            </a:r>
            <a:r>
              <a:rPr kumimoji="0" lang="en-US" altLang="en-US"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(n.d.). Retrieved from Contemporary Dance: • </a:t>
            </a:r>
            <a:r>
              <a:rPr kumimoji="0" lang="en-US" altLang="en-US"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hlinkClick r:id="rId3"/>
              </a:rPr>
              <a:t>http://www.dancefacts.net/dance-types/contemporary-dance/#:~:text=Around%201980s%2C%20the%20world%20%22contemporary,dance%20styles%20of%20the%20world</a:t>
            </a:r>
            <a:r>
              <a:rPr kumimoji="0" lang="en-US" altLang="en-US"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AU"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Magazine, D. (2012, 8 13). </a:t>
            </a:r>
            <a:r>
              <a:rPr kumimoji="0" lang="en-US" altLang="en-US" b="0"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Dance Magazine </a:t>
            </a:r>
            <a:r>
              <a:rPr kumimoji="0" lang="en-US" altLang="en-US"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Retrieved from Modern Vs Contemporary: </a:t>
            </a:r>
            <a:r>
              <a:rPr kumimoji="0" lang="en-US" altLang="en-US"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hlinkClick r:id="rId4"/>
              </a:rPr>
              <a:t>https://www.dancemagazine.com/modern_vs_contemporary-2306900829.html</a:t>
            </a:r>
            <a:r>
              <a:rPr kumimoji="0" lang="en-US" altLang="en-US"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AU"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ONENOTE (PDF, First Steps towards a New Form) </a:t>
            </a:r>
            <a:endParaRPr kumimoji="0" lang="en-AU"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ONENOTE (PDF, Concepts in Modern Dance)</a:t>
            </a:r>
            <a:endParaRPr kumimoji="0" lang="en-AU"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AU"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119095490"/>
      </p:ext>
    </p:extLst>
  </p:cSld>
  <p:clrMapOvr>
    <a:masterClrMapping/>
  </p:clrMapOvr>
</p:sld>
</file>

<file path=ppt/theme/theme1.xml><?xml version="1.0" encoding="utf-8"?>
<a:theme xmlns:a="http://schemas.openxmlformats.org/drawingml/2006/main" name="Headlines">
  <a:themeElements>
    <a:clrScheme name="Headlines">
      <a:dk1>
        <a:sysClr val="windowText" lastClr="000000"/>
      </a:dk1>
      <a:lt1>
        <a:sysClr val="window" lastClr="FFFFFF"/>
      </a:lt1>
      <a:dk2>
        <a:srgbClr val="07151B"/>
      </a:dk2>
      <a:lt2>
        <a:srgbClr val="F2F3F3"/>
      </a:lt2>
      <a:accent1>
        <a:srgbClr val="1C546B"/>
      </a:accent1>
      <a:accent2>
        <a:srgbClr val="606968"/>
      </a:accent2>
      <a:accent3>
        <a:srgbClr val="8D8D35"/>
      </a:accent3>
      <a:accent4>
        <a:srgbClr val="D9A142"/>
      </a:accent4>
      <a:accent5>
        <a:srgbClr val="C47023"/>
      </a:accent5>
      <a:accent6>
        <a:srgbClr val="754D64"/>
      </a:accent6>
      <a:hlink>
        <a:srgbClr val="417E93"/>
      </a:hlink>
      <a:folHlink>
        <a:srgbClr val="A76D89"/>
      </a:folHlink>
    </a:clrScheme>
    <a:fontScheme name="Headlines">
      <a:majorFont>
        <a:latin typeface="Century Schoolbook" panose="02040604050505020304"/>
        <a:ea typeface=""/>
        <a:cs typeface=""/>
        <a:font script="Jpan" typeface="メイリオ"/>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Headlines">
      <a:fillStyleLst>
        <a:solidFill>
          <a:schemeClr val="phClr"/>
        </a:solidFill>
        <a:solidFill>
          <a:schemeClr val="phClr">
            <a:tint val="67000"/>
            <a:satMod val="105000"/>
          </a:schemeClr>
        </a:solidFill>
        <a:gradFill rotWithShape="1">
          <a:gsLst>
            <a:gs pos="0">
              <a:schemeClr val="phClr">
                <a:tint val="100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6350" cap="flat" cmpd="sng" algn="in">
          <a:solidFill>
            <a:schemeClr val="phClr"/>
          </a:solidFill>
          <a:prstDash val="solid"/>
        </a:ln>
        <a:ln w="12700" cap="flat" cmpd="sng" algn="in">
          <a:solidFill>
            <a:schemeClr val="phClr"/>
          </a:solidFill>
          <a:prstDash val="solid"/>
        </a:ln>
        <a:ln w="19050" cap="flat" cmpd="sng" algn="in">
          <a:solidFill>
            <a:schemeClr val="phClr">
              <a:satMod val="150000"/>
            </a:schemeClr>
          </a:solidFill>
          <a:prstDash val="solid"/>
        </a:ln>
      </a:lnStyleLst>
      <a:effectStyleLst>
        <a:effectStyle>
          <a:effectLst/>
        </a:effectStyle>
        <a:effectStyle>
          <a:effectLst/>
        </a:effectStyle>
        <a:effectStyle>
          <a:effectLst>
            <a:innerShdw blurRad="88900" dist="25400" dir="10800000">
              <a:srgbClr val="000000">
                <a:alpha val="25000"/>
              </a:srgbClr>
            </a:innerShdw>
            <a:outerShdw blurRad="25400" dist="25400" dir="5400000" rotWithShape="0">
              <a:srgbClr val="FFFFFF">
                <a:alpha val="1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adlines" id="{3841520A-25F2-4EB8-BE4C-611DB5ABEED9}" vid="{12434FFF-CE4A-40FC-99FF-CA1400F2E62F}"/>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etadata xmlns="http://www.objective.com/ecm/document/metadata/CB029ECD6D85427BAD5E1D35DE4A29A4" version="1.0.0">
  <systemFields>
    <field name="Objective-Id">
      <value order="0">A950468</value>
    </field>
    <field name="Objective-Title">
      <value order="0">Stage 2 Dance - Student 3-AT3-Skills Development</value>
    </field>
    <field name="Objective-Description">
      <value order="0"/>
    </field>
    <field name="Objective-CreationStamp">
      <value order="0">2020-11-26T03:12:58Z</value>
    </field>
    <field name="Objective-IsApproved">
      <value order="0">false</value>
    </field>
    <field name="Objective-IsPublished">
      <value order="0">true</value>
    </field>
    <field name="Objective-DatePublished">
      <value order="0">2020-11-26T23:26:06Z</value>
    </field>
    <field name="Objective-ModificationStamp">
      <value order="0">2020-11-26T23:26:06Z</value>
    </field>
    <field name="Objective-Owner">
      <value order="0">Alina Pietrzyk</value>
    </field>
    <field name="Objective-Path">
      <value order="0">Objective Global Folder:Curriculum:Subject renewal:Arts:Dance:Dance subjects Renewal 2018-2019:Dance - implementation:PLATO Materials - Stage 2:Student exemplars</value>
    </field>
    <field name="Objective-Parent">
      <value order="0">Student exemplars</value>
    </field>
    <field name="Objective-State">
      <value order="0">Published</value>
    </field>
    <field name="Objective-VersionId">
      <value order="0">vA1608923</value>
    </field>
    <field name="Objective-Version">
      <value order="0">3.0</value>
    </field>
    <field name="Objective-VersionNumber">
      <value order="0">3</value>
    </field>
    <field name="Objective-VersionComment">
      <value order="0"/>
    </field>
    <field name="Objective-FileNumber">
      <value order="0">qA5640</value>
    </field>
    <field name="Objective-Classification">
      <value order="0"/>
    </field>
    <field name="Objective-Caveats">
      <value order="0"/>
    </field>
  </systemFields>
  <catalogues>
    <catalogue name="Document Type Catalogue" type="type" ori="id:cA25">
      <field name="Objective-Security Classification">
        <value order="0">OFFICIAL</value>
      </field>
    </catalogue>
  </catalogues>
</metadata>
</file>

<file path=customXml/item4.xml><?xml version="1.0" encoding="utf-8"?>
<ct:contentTypeSchema xmlns:ct="http://schemas.microsoft.com/office/2006/metadata/contentType" xmlns:ma="http://schemas.microsoft.com/office/2006/metadata/properties/metaAttributes" ct:_="" ma:_="" ma:contentTypeName="Document" ma:contentTypeID="0x0101007FA749C84F7CD24ABD4EFD71B8F8849D" ma:contentTypeVersion="12" ma:contentTypeDescription="Create a new document." ma:contentTypeScope="" ma:versionID="741421c67169e669d6918c439a139beb">
  <xsd:schema xmlns:xsd="http://www.w3.org/2001/XMLSchema" xmlns:xs="http://www.w3.org/2001/XMLSchema" xmlns:p="http://schemas.microsoft.com/office/2006/metadata/properties" xmlns:ns2="2ad4ac95-6a41-4ce8-97ee-4b2c94af493a" xmlns:ns3="21566076-0606-4024-89c6-48ee27e703c5" targetNamespace="http://schemas.microsoft.com/office/2006/metadata/properties" ma:root="true" ma:fieldsID="a374ada4e3034e1d21fba394e129bb0c" ns2:_="" ns3:_="">
    <xsd:import namespace="2ad4ac95-6a41-4ce8-97ee-4b2c94af493a"/>
    <xsd:import namespace="21566076-0606-4024-89c6-48ee27e703c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Location"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ad4ac95-6a41-4ce8-97ee-4b2c94af493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1566076-0606-4024-89c6-48ee27e703c5"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53440C8-1B5D-49B2-9920-AC01D08433B0}">
  <ds:schemaRefs>
    <ds:schemaRef ds:uri="http://purl.org/dc/elements/1.1/"/>
    <ds:schemaRef ds:uri="http://purl.org/dc/terms/"/>
    <ds:schemaRef ds:uri="9d0a77d8-fa47-41ff-9250-94875d752218"/>
    <ds:schemaRef ds:uri="http://schemas.microsoft.com/office/infopath/2007/PartnerControls"/>
    <ds:schemaRef ds:uri="http://purl.org/dc/dcmitype/"/>
    <ds:schemaRef ds:uri="http://schemas.microsoft.com/office/2006/documentManagement/types"/>
    <ds:schemaRef ds:uri="http://schemas.microsoft.com/office/2006/metadata/propertie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9B11D5CD-EFE7-4667-8A2E-CF9F6CC3584E}">
  <ds:schemaRefs>
    <ds:schemaRef ds:uri="http://schemas.microsoft.com/sharepoint/v3/contenttype/forms"/>
  </ds:schemaRefs>
</ds:datastoreItem>
</file>

<file path=customXml/itemProps3.xml><?xml version="1.0" encoding="utf-8"?>
<ds:datastoreItem xmlns:ds="http://schemas.openxmlformats.org/officeDocument/2006/customXml" ds:itemID="{5745109E-2DDF-40CB-AC2B-FF9B10C90820}">
  <ds:schemaRefs>
    <ds:schemaRef ds:uri="http://www.objective.com/ecm/document/metadata/CB029ECD6D85427BAD5E1D35DE4A29A4"/>
  </ds:schemaRefs>
</ds:datastoreItem>
</file>

<file path=customXml/itemProps4.xml><?xml version="1.0" encoding="utf-8"?>
<ds:datastoreItem xmlns:ds="http://schemas.openxmlformats.org/officeDocument/2006/customXml" ds:itemID="{C38D6A7F-B77D-4DF9-AA92-9175E06B436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ad4ac95-6a41-4ce8-97ee-4b2c94af493a"/>
    <ds:schemaRef ds:uri="21566076-0606-4024-89c6-48ee27e703c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Headlines</Template>
  <TotalTime>7316</TotalTime>
  <Words>3216</Words>
  <Application>Microsoft Office PowerPoint</Application>
  <PresentationFormat>Widescreen</PresentationFormat>
  <Paragraphs>225</Paragraphs>
  <Slides>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Arial</vt:lpstr>
      <vt:lpstr>Calibri</vt:lpstr>
      <vt:lpstr>Calibri Light</vt:lpstr>
      <vt:lpstr>Century Schoolbook</vt:lpstr>
      <vt:lpstr>Corbel</vt:lpstr>
      <vt:lpstr>Headlines</vt:lpstr>
      <vt:lpstr>ASSESSMENT TYPE 3: SKILLS DEVELOPMENT PORTFOLIO</vt:lpstr>
      <vt:lpstr>FOUNDATIONS &amp; DEVELOPMENT OF LYRICAL</vt:lpstr>
      <vt:lpstr>ANALYSIS OF A PROFESSIONAL DANCER</vt:lpstr>
      <vt:lpstr>INITIAL ANALYSIS</vt:lpstr>
      <vt:lpstr>PLANS FOR IMPROVEMENT - TECHNIQUE</vt:lpstr>
      <vt:lpstr>EVIDENCE OF TECHNICAL IMPROVEMENT PROGRAM </vt:lpstr>
      <vt:lpstr>FOLLOW UP ANALYSIS</vt:lpstr>
      <vt:lpstr>EVALUATION OF ACTIONS TAKEN &amp; IMPACT ON DEVELOPMENT AS A DANCER</vt:lpstr>
      <vt:lpstr>REFERENCE LIST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ASSESSMENT TYPE 3: SKILLS DEVELOPMENT PORTFOLIO</dc:title>
  <dc:creator>Amie Hutchins</dc:creator>
  <cp:lastModifiedBy>Devcic, Aaron (SACE)</cp:lastModifiedBy>
  <cp:revision>33</cp:revision>
  <dcterms:created xsi:type="dcterms:W3CDTF">2020-10-09T06:47:02Z</dcterms:created>
  <dcterms:modified xsi:type="dcterms:W3CDTF">2021-03-23T04:33:57Z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0x0101007FA749C84F7CD24ABD4EFD71B8F8849D</vt:lpwstr>
  </property>
  <property fmtid="{D5CDD505-2E9C-101B-9397-08002B2CF9AE}" pid="3" name="Objective-Id">
    <vt:lpwstr>A950468</vt:lpwstr>
  </property>
  <property fmtid="{D5CDD505-2E9C-101B-9397-08002B2CF9AE}" pid="4" name="Objective-Title">
    <vt:lpwstr>Stage 2 Dance - Student 3-AT3-Skills Development</vt:lpwstr>
  </property>
  <property fmtid="{D5CDD505-2E9C-101B-9397-08002B2CF9AE}" pid="5" name="Objective-Description">
    <vt:lpwstr/>
  </property>
  <property fmtid="{D5CDD505-2E9C-101B-9397-08002B2CF9AE}" pid="6" name="Objective-CreationStamp">
    <vt:filetime>2020-11-26T03:12:58Z</vt:filetime>
  </property>
  <property fmtid="{D5CDD505-2E9C-101B-9397-08002B2CF9AE}" pid="7" name="Objective-IsApproved">
    <vt:bool>false</vt:bool>
  </property>
  <property fmtid="{D5CDD505-2E9C-101B-9397-08002B2CF9AE}" pid="8" name="Objective-IsPublished">
    <vt:bool>true</vt:bool>
  </property>
  <property fmtid="{D5CDD505-2E9C-101B-9397-08002B2CF9AE}" pid="9" name="Objective-DatePublished">
    <vt:filetime>2020-11-26T23:26:06Z</vt:filetime>
  </property>
  <property fmtid="{D5CDD505-2E9C-101B-9397-08002B2CF9AE}" pid="10" name="Objective-ModificationStamp">
    <vt:filetime>2020-11-26T23:26:06Z</vt:filetime>
  </property>
  <property fmtid="{D5CDD505-2E9C-101B-9397-08002B2CF9AE}" pid="11" name="Objective-Owner">
    <vt:lpwstr>Alina Pietrzyk</vt:lpwstr>
  </property>
  <property fmtid="{D5CDD505-2E9C-101B-9397-08002B2CF9AE}" pid="12" name="Objective-Path">
    <vt:lpwstr>Objective Global Folder:Curriculum:Subject renewal:Arts:Dance:Dance subjects Renewal 2018-2019:Dance - implementation:PLATO Materials - Stage 2:Student exemplars</vt:lpwstr>
  </property>
  <property fmtid="{D5CDD505-2E9C-101B-9397-08002B2CF9AE}" pid="13" name="Objective-Parent">
    <vt:lpwstr>Student exemplars</vt:lpwstr>
  </property>
  <property fmtid="{D5CDD505-2E9C-101B-9397-08002B2CF9AE}" pid="14" name="Objective-State">
    <vt:lpwstr>Published</vt:lpwstr>
  </property>
  <property fmtid="{D5CDD505-2E9C-101B-9397-08002B2CF9AE}" pid="15" name="Objective-VersionId">
    <vt:lpwstr>vA1608923</vt:lpwstr>
  </property>
  <property fmtid="{D5CDD505-2E9C-101B-9397-08002B2CF9AE}" pid="16" name="Objective-Version">
    <vt:lpwstr>3.0</vt:lpwstr>
  </property>
  <property fmtid="{D5CDD505-2E9C-101B-9397-08002B2CF9AE}" pid="17" name="Objective-VersionNumber">
    <vt:r8>3</vt:r8>
  </property>
  <property fmtid="{D5CDD505-2E9C-101B-9397-08002B2CF9AE}" pid="18" name="Objective-VersionComment">
    <vt:lpwstr/>
  </property>
  <property fmtid="{D5CDD505-2E9C-101B-9397-08002B2CF9AE}" pid="19" name="Objective-FileNumber">
    <vt:lpwstr>qA5640</vt:lpwstr>
  </property>
  <property fmtid="{D5CDD505-2E9C-101B-9397-08002B2CF9AE}" pid="20" name="Objective-Classification">
    <vt:lpwstr/>
  </property>
  <property fmtid="{D5CDD505-2E9C-101B-9397-08002B2CF9AE}" pid="21" name="Objective-Caveats">
    <vt:lpwstr/>
  </property>
  <property fmtid="{D5CDD505-2E9C-101B-9397-08002B2CF9AE}" pid="22" name="Objective-Security Classification">
    <vt:lpwstr>OFFICIAL</vt:lpwstr>
  </property>
</Properties>
</file>