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ink/ink1.xml" ContentType="application/inkml+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54" r:id="rId5"/>
    <p:sldMasterId id="2147483838" r:id="rId6"/>
    <p:sldMasterId id="2147483862" r:id="rId7"/>
    <p:sldMasterId id="2147483872" r:id="rId8"/>
  </p:sldMasterIdLst>
  <p:notesMasterIdLst>
    <p:notesMasterId r:id="rId120"/>
  </p:notesMasterIdLst>
  <p:sldIdLst>
    <p:sldId id="858" r:id="rId9"/>
    <p:sldId id="5102" r:id="rId10"/>
    <p:sldId id="4900" r:id="rId11"/>
    <p:sldId id="4899" r:id="rId12"/>
    <p:sldId id="5072" r:id="rId13"/>
    <p:sldId id="279" r:id="rId14"/>
    <p:sldId id="856" r:id="rId15"/>
    <p:sldId id="4219" r:id="rId16"/>
    <p:sldId id="358" r:id="rId17"/>
    <p:sldId id="326" r:id="rId18"/>
    <p:sldId id="376" r:id="rId19"/>
    <p:sldId id="286" r:id="rId20"/>
    <p:sldId id="5067" r:id="rId21"/>
    <p:sldId id="4594" r:id="rId22"/>
    <p:sldId id="5068" r:id="rId23"/>
    <p:sldId id="5081" r:id="rId24"/>
    <p:sldId id="5085" r:id="rId25"/>
    <p:sldId id="4789" r:id="rId26"/>
    <p:sldId id="5116" r:id="rId27"/>
    <p:sldId id="5117" r:id="rId28"/>
    <p:sldId id="5009" r:id="rId29"/>
    <p:sldId id="5069" r:id="rId30"/>
    <p:sldId id="5101" r:id="rId31"/>
    <p:sldId id="5106" r:id="rId32"/>
    <p:sldId id="5112" r:id="rId33"/>
    <p:sldId id="5107" r:id="rId34"/>
    <p:sldId id="5108" r:id="rId35"/>
    <p:sldId id="4905" r:id="rId36"/>
    <p:sldId id="4846" r:id="rId37"/>
    <p:sldId id="5051" r:id="rId38"/>
    <p:sldId id="5052" r:id="rId39"/>
    <p:sldId id="5053" r:id="rId40"/>
    <p:sldId id="5003" r:id="rId41"/>
    <p:sldId id="4991" r:id="rId42"/>
    <p:sldId id="5057" r:id="rId43"/>
    <p:sldId id="5050" r:id="rId44"/>
    <p:sldId id="5076" r:id="rId45"/>
    <p:sldId id="5058" r:id="rId46"/>
    <p:sldId id="5082" r:id="rId47"/>
    <p:sldId id="4767" r:id="rId48"/>
    <p:sldId id="258" r:id="rId49"/>
    <p:sldId id="5045" r:id="rId50"/>
    <p:sldId id="5046" r:id="rId51"/>
    <p:sldId id="5019" r:id="rId52"/>
    <p:sldId id="5077" r:id="rId53"/>
    <p:sldId id="5100" r:id="rId54"/>
    <p:sldId id="5095" r:id="rId55"/>
    <p:sldId id="262" r:id="rId56"/>
    <p:sldId id="276" r:id="rId57"/>
    <p:sldId id="259" r:id="rId58"/>
    <p:sldId id="274" r:id="rId59"/>
    <p:sldId id="269" r:id="rId60"/>
    <p:sldId id="267" r:id="rId61"/>
    <p:sldId id="261" r:id="rId62"/>
    <p:sldId id="264" r:id="rId63"/>
    <p:sldId id="265" r:id="rId64"/>
    <p:sldId id="278" r:id="rId65"/>
    <p:sldId id="5115" r:id="rId66"/>
    <p:sldId id="5105" r:id="rId67"/>
    <p:sldId id="260" r:id="rId68"/>
    <p:sldId id="283" r:id="rId69"/>
    <p:sldId id="297" r:id="rId70"/>
    <p:sldId id="5113" r:id="rId71"/>
    <p:sldId id="298" r:id="rId72"/>
    <p:sldId id="303" r:id="rId73"/>
    <p:sldId id="5114" r:id="rId74"/>
    <p:sldId id="306" r:id="rId75"/>
    <p:sldId id="307" r:id="rId76"/>
    <p:sldId id="4901" r:id="rId77"/>
    <p:sldId id="5062" r:id="rId78"/>
    <p:sldId id="5063" r:id="rId79"/>
    <p:sldId id="5083" r:id="rId80"/>
    <p:sldId id="5064" r:id="rId81"/>
    <p:sldId id="4903" r:id="rId82"/>
    <p:sldId id="4916" r:id="rId83"/>
    <p:sldId id="5120" r:id="rId84"/>
    <p:sldId id="5121" r:id="rId85"/>
    <p:sldId id="5122" r:id="rId86"/>
    <p:sldId id="5123" r:id="rId87"/>
    <p:sldId id="5124" r:id="rId88"/>
    <p:sldId id="5125" r:id="rId89"/>
    <p:sldId id="5126" r:id="rId90"/>
    <p:sldId id="5127" r:id="rId91"/>
    <p:sldId id="5128" r:id="rId92"/>
    <p:sldId id="5129" r:id="rId93"/>
    <p:sldId id="5130" r:id="rId94"/>
    <p:sldId id="5131" r:id="rId95"/>
    <p:sldId id="5132" r:id="rId96"/>
    <p:sldId id="5133" r:id="rId97"/>
    <p:sldId id="4879" r:id="rId98"/>
    <p:sldId id="263" r:id="rId99"/>
    <p:sldId id="5090" r:id="rId100"/>
    <p:sldId id="5091" r:id="rId101"/>
    <p:sldId id="5092" r:id="rId102"/>
    <p:sldId id="5093" r:id="rId103"/>
    <p:sldId id="5094" r:id="rId104"/>
    <p:sldId id="398" r:id="rId105"/>
    <p:sldId id="419" r:id="rId106"/>
    <p:sldId id="418" r:id="rId107"/>
    <p:sldId id="422" r:id="rId108"/>
    <p:sldId id="424" r:id="rId109"/>
    <p:sldId id="425" r:id="rId110"/>
    <p:sldId id="421" r:id="rId111"/>
    <p:sldId id="426" r:id="rId112"/>
    <p:sldId id="5065" r:id="rId113"/>
    <p:sldId id="4902" r:id="rId114"/>
    <p:sldId id="5109" r:id="rId115"/>
    <p:sldId id="5110" r:id="rId116"/>
    <p:sldId id="5079" r:id="rId117"/>
    <p:sldId id="5118" r:id="rId118"/>
    <p:sldId id="4760" r:id="rId119"/>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F1508-B2DB-FA75-004E-92105A4ADF5C}" name="Steele, Virginia (SACE)" initials="VS" userId="S::Virginia.Steele@sa.gov.au::8ef2ff29-1aa4-4bf8-9e5f-cb9098c70a04" providerId="AD"/>
  <p188:author id="{5B55091A-B8CE-05FA-7970-BB5437BF5A28}" name="Barry, Ella (SACE)" initials="EB" userId="S::Ella.Barry3@sa.gov.au::e4f40a8f-8107-46f9-8318-aebca8a65dcd" providerId="AD"/>
  <p188:author id="{D3A4A01C-1AB7-136E-FD23-39DB75857196}" name="Trueman, Chione (SACE)" initials="TC" userId="S::chione.trueman@sa.gov.au::d9e30ed1-deef-46ab-adfc-71b9178add32" providerId="AD"/>
  <p188:author id="{E4857C23-F131-B9B4-A2C5-F5DBC4FD9058}" name="Askem, Mike (SACE)" initials="AM" userId="S::mike.askem@sa.gov.au::e8512f30-8e3c-4763-bf08-61ee350588ee" providerId="AD"/>
  <p188:author id="{039E093E-AF9D-21F0-6312-C313143A9ACF}" name="Barry, Ella (SACE)" initials="BE" userId="S::ella.barry3@sa.gov.au::e4f40a8f-8107-46f9-8318-aebca8a65dcd" providerId="AD"/>
  <p188:author id="{E86A3C44-6AE1-2DA5-B0A1-716DD206D8A9}" name="Agarwal, Ankit(SACE)" initials="AA" userId="S::ankit.agarwal@sa.gov.au::67576b60-dd53-4b02-91a5-54b6659a3cbd" providerId="AD"/>
  <p188:author id="{1D835050-29FF-19CA-FE67-F10A935F6ED1}" name="Markey, Lucy (SACE)" initials="LM" userId="S::Lucy.Markey@sa.gov.au::2c563871-fb41-43a4-be38-4796b78a5d3b" providerId="AD"/>
  <p188:author id="{9EF66581-7E3D-03D6-4681-0544FF077F51}" name="Kostadinov, Iordan (SACE)" initials="KI" userId="S::iordan.kostadinov2@sa.gov.au::d705d2df-d00d-4345-ac3e-798432eb7f91" providerId="AD"/>
  <p188:author id="{5B201FA0-6D5F-48C6-6A80-00C6F117ABC8}" name="Dunnill, Jamie (SACE)" initials="JD" userId="S::jamie.dunnill@sa.gov.au::94b14833-cd52-4d8a-976c-d0c4e4bed356" providerId="AD"/>
  <p188:author id="{0DE8E8AA-D873-DA65-C053-F54FD8EDCA7E}" name="Markey, Lucy (SACE)" initials="ML" userId="S::lucy.markey@sa.gov.au::2c563871-fb41-43a4-be38-4796b78a5d3b" providerId="AD"/>
  <p188:author id="{574453AC-71E6-FB15-49F9-BC3C7072AD08}" name="Mekawy, Hassan (SACE)" initials="MH" userId="S::hassan.mekawy@sa.gov.au::c6066982-f7f7-4475-b77e-007adedb4d3d" providerId="AD"/>
  <p188:author id="{2D9FE7AF-C6F4-A8A7-00AF-1870598C7E75}" name="Marshall, Jane (SACE)" initials="JM" userId="S::jane.marshall@sa.gov.au::f0a8e448-b71f-42d6-8eb7-42e4f550bfff" providerId="AD"/>
  <p188:author id="{4AE0C5D4-242F-1F25-6CC1-9C732D7EA408}" name="Baker, Rebecca (SACE)" initials="BR" userId="S::rebecca.baker2@sa.gov.au::df3c6628-167b-4797-be1e-448e53f5cda5" providerId="AD"/>
  <p188:author id="{BBE93CE5-7BC5-4C54-725F-982D6519BD89}" name="Thompson, Alison (SACE)" initials="AT" userId="S::Alison.Thompson2@sa.gov.au::8498a388-54ca-4aa9-acda-8c5bf7652d6d" providerId="AD"/>
  <p188:author id="{793BD0EE-9195-2329-0F7D-3D77768840FE}" name="Kostadinov, Iordan (SACE)" initials="IK" userId="S::Iordan.Kostadinov2@sa.gov.au::d705d2df-d00d-4345-ac3e-798432eb7f91" providerId="AD"/>
  <p188:author id="{220829FD-6052-B0F8-47BA-1056B9B9DC0F}" name="Thompson, Alison (SACE)" initials="TA" userId="S::alison.thompson2@sa.gov.au::8498a388-54ca-4aa9-acda-8c5bf7652d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CED5"/>
    <a:srgbClr val="955166"/>
    <a:srgbClr val="8A3158"/>
    <a:srgbClr val="BC3E92"/>
    <a:srgbClr val="8DC1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B79CF4-E4F3-42D0-A8BD-93FE5C014D84}" v="1" dt="2026-07-16T00:28:55.6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slide" Target="slides/slide104.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theme" Target="theme/theme1.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tableStyles" Target="tableStyles.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notesMaster" Target="notesMasters/notesMaster1.xml"/><Relationship Id="rId125"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6E0882-BF81-418A-A21F-61E2CEA36A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858F7D4B-F9F6-4B6F-ABF8-7B8D2D2BCC4F}">
      <dgm:prSet phldrT="[Text]" custT="1"/>
      <dgm:spPr>
        <a:solidFill>
          <a:srgbClr val="903060"/>
        </a:solidFill>
      </dgm:spPr>
      <dgm:t>
        <a:bodyPr/>
        <a:lstStyle/>
        <a:p>
          <a:r>
            <a:rPr lang="en-AU" sz="2400">
              <a:latin typeface="Roboto" panose="02000000000000000000" pitchFamily="2" charset="0"/>
              <a:ea typeface="Roboto" panose="02000000000000000000" pitchFamily="2" charset="0"/>
            </a:rPr>
            <a:t>Collective Engagement</a:t>
          </a:r>
        </a:p>
      </dgm:t>
    </dgm:pt>
    <dgm:pt modelId="{4FBE96A0-6F65-4C1A-9E02-839B7DA138D5}" type="parTrans" cxnId="{AA658260-A27C-494B-AFB9-371438EAD07D}">
      <dgm:prSet/>
      <dgm:spPr/>
      <dgm:t>
        <a:bodyPr/>
        <a:lstStyle/>
        <a:p>
          <a:endParaRPr lang="en-AU"/>
        </a:p>
      </dgm:t>
    </dgm:pt>
    <dgm:pt modelId="{AAE1C0B3-C94E-4460-BF30-1304D95A11F7}" type="sibTrans" cxnId="{AA658260-A27C-494B-AFB9-371438EAD07D}">
      <dgm:prSet/>
      <dgm:spPr/>
      <dgm:t>
        <a:bodyPr/>
        <a:lstStyle/>
        <a:p>
          <a:endParaRPr lang="en-AU"/>
        </a:p>
      </dgm:t>
    </dgm:pt>
    <dgm:pt modelId="{EAD008A5-C72D-473F-9B91-DF6464866B78}">
      <dgm:prSet phldrT="[Text]" custT="1"/>
      <dgm:spPr>
        <a:solidFill>
          <a:schemeClr val="bg2">
            <a:alpha val="90000"/>
          </a:schemeClr>
        </a:solidFill>
      </dgm:spPr>
      <dgm:t>
        <a:bodyPr/>
        <a:lstStyle/>
        <a:p>
          <a:pPr>
            <a:buNone/>
          </a:pPr>
          <a:r>
            <a:rPr lang="en-AU" sz="1800">
              <a:latin typeface="Roboto" panose="02000000000000000000" pitchFamily="2" charset="0"/>
              <a:ea typeface="Roboto" panose="02000000000000000000" pitchFamily="2" charset="0"/>
            </a:rPr>
            <a:t>I can </a:t>
          </a:r>
          <a:r>
            <a:rPr lang="en-AU" sz="1800" b="1">
              <a:latin typeface="Roboto" panose="02000000000000000000" pitchFamily="2" charset="0"/>
              <a:ea typeface="Roboto" panose="02000000000000000000" pitchFamily="2" charset="0"/>
            </a:rPr>
            <a:t>work with others </a:t>
          </a:r>
          <a:r>
            <a:rPr lang="en-AU" sz="1800">
              <a:latin typeface="Roboto" panose="02000000000000000000" pitchFamily="2" charset="0"/>
              <a:ea typeface="Roboto" panose="02000000000000000000" pitchFamily="2" charset="0"/>
            </a:rPr>
            <a:t>in meaningful ways, sharing ideas and solving problems together to reach a common goal.</a:t>
          </a:r>
        </a:p>
      </dgm:t>
    </dgm:pt>
    <dgm:pt modelId="{626423A0-CA5B-48D3-9AD6-5239C295EF2F}" type="parTrans" cxnId="{5250430B-C67D-41AE-8F3D-EBE707B44B67}">
      <dgm:prSet/>
      <dgm:spPr/>
      <dgm:t>
        <a:bodyPr/>
        <a:lstStyle/>
        <a:p>
          <a:endParaRPr lang="en-AU"/>
        </a:p>
      </dgm:t>
    </dgm:pt>
    <dgm:pt modelId="{E6FC3BB8-C4AD-4E5E-884E-AFCB6A876B94}" type="sibTrans" cxnId="{5250430B-C67D-41AE-8F3D-EBE707B44B67}">
      <dgm:prSet/>
      <dgm:spPr/>
      <dgm:t>
        <a:bodyPr/>
        <a:lstStyle/>
        <a:p>
          <a:endParaRPr lang="en-AU"/>
        </a:p>
      </dgm:t>
    </dgm:pt>
    <dgm:pt modelId="{3F91E23A-9B47-453C-8094-35B370CA5231}">
      <dgm:prSet phldrT="[Text]" custT="1"/>
      <dgm:spPr>
        <a:solidFill>
          <a:srgbClr val="903060"/>
        </a:solidFill>
      </dgm:spPr>
      <dgm:t>
        <a:bodyPr/>
        <a:lstStyle/>
        <a:p>
          <a:r>
            <a:rPr lang="en-AU" sz="2400">
              <a:latin typeface="Roboto" panose="02000000000000000000" pitchFamily="2" charset="0"/>
              <a:ea typeface="Roboto" panose="02000000000000000000" pitchFamily="2" charset="0"/>
            </a:rPr>
            <a:t>Personal Enterprise</a:t>
          </a:r>
        </a:p>
      </dgm:t>
    </dgm:pt>
    <dgm:pt modelId="{2F748A65-8513-40F0-B556-7D30FA4DBF9E}" type="parTrans" cxnId="{6A51F4B0-8097-487F-A300-4ECAD8CF4F2A}">
      <dgm:prSet/>
      <dgm:spPr/>
      <dgm:t>
        <a:bodyPr/>
        <a:lstStyle/>
        <a:p>
          <a:endParaRPr lang="en-AU"/>
        </a:p>
      </dgm:t>
    </dgm:pt>
    <dgm:pt modelId="{B6868AA8-D0B2-4D9E-A66D-638335067199}" type="sibTrans" cxnId="{6A51F4B0-8097-487F-A300-4ECAD8CF4F2A}">
      <dgm:prSet/>
      <dgm:spPr/>
      <dgm:t>
        <a:bodyPr/>
        <a:lstStyle/>
        <a:p>
          <a:endParaRPr lang="en-AU"/>
        </a:p>
      </dgm:t>
    </dgm:pt>
    <dgm:pt modelId="{9D4280AD-0FF0-4F88-A1B8-E034338C5C06}">
      <dgm:prSet phldrT="[Text]" custT="1"/>
      <dgm:spPr>
        <a:solidFill>
          <a:schemeClr val="bg2">
            <a:alpha val="90000"/>
          </a:schemeClr>
        </a:solidFill>
      </dgm:spPr>
      <dgm:t>
        <a:bodyPr/>
        <a:lstStyle/>
        <a:p>
          <a:pPr>
            <a:buNone/>
          </a:pPr>
          <a:r>
            <a:rPr lang="en-AU" sz="1800">
              <a:latin typeface="Roboto" panose="02000000000000000000" pitchFamily="2" charset="0"/>
              <a:ea typeface="Roboto" panose="02000000000000000000" pitchFamily="2" charset="0"/>
            </a:rPr>
            <a:t>I can demonstrate </a:t>
          </a:r>
          <a:r>
            <a:rPr lang="en-AU" sz="1800" b="1">
              <a:latin typeface="Roboto" panose="02000000000000000000" pitchFamily="2" charset="0"/>
              <a:ea typeface="Roboto" panose="02000000000000000000" pitchFamily="2" charset="0"/>
            </a:rPr>
            <a:t>initiative</a:t>
          </a:r>
          <a:r>
            <a:rPr lang="en-AU" sz="1800">
              <a:latin typeface="Roboto" panose="02000000000000000000" pitchFamily="2" charset="0"/>
              <a:ea typeface="Roboto" panose="02000000000000000000" pitchFamily="2" charset="0"/>
            </a:rPr>
            <a:t>, pursue opportunities, produce outcomes of value, and </a:t>
          </a:r>
          <a:r>
            <a:rPr lang="en-AU" sz="1800" b="1">
              <a:latin typeface="Roboto" panose="02000000000000000000" pitchFamily="2" charset="0"/>
              <a:ea typeface="Roboto" panose="02000000000000000000" pitchFamily="2" charset="0"/>
            </a:rPr>
            <a:t>‘get things done’</a:t>
          </a:r>
        </a:p>
      </dgm:t>
    </dgm:pt>
    <dgm:pt modelId="{F875A3FB-1C56-4CCC-9391-F80E073DA692}" type="parTrans" cxnId="{42B75EB1-BA50-44EB-BFF7-F18F18F8126A}">
      <dgm:prSet/>
      <dgm:spPr/>
      <dgm:t>
        <a:bodyPr/>
        <a:lstStyle/>
        <a:p>
          <a:endParaRPr lang="en-AU"/>
        </a:p>
      </dgm:t>
    </dgm:pt>
    <dgm:pt modelId="{93C6A2A6-E510-445B-B30E-CF5D261C60EB}" type="sibTrans" cxnId="{42B75EB1-BA50-44EB-BFF7-F18F18F8126A}">
      <dgm:prSet/>
      <dgm:spPr/>
      <dgm:t>
        <a:bodyPr/>
        <a:lstStyle/>
        <a:p>
          <a:endParaRPr lang="en-AU"/>
        </a:p>
      </dgm:t>
    </dgm:pt>
    <dgm:pt modelId="{56A85842-9EB1-493B-8BF5-958F5A55B76C}">
      <dgm:prSet phldrT="[Text]" custT="1"/>
      <dgm:spPr>
        <a:solidFill>
          <a:srgbClr val="903060"/>
        </a:solidFill>
      </dgm:spPr>
      <dgm:t>
        <a:bodyPr/>
        <a:lstStyle/>
        <a:p>
          <a:r>
            <a:rPr lang="en-AU" sz="2400">
              <a:latin typeface="Roboto" panose="02000000000000000000" pitchFamily="2" charset="0"/>
              <a:ea typeface="Roboto" panose="02000000000000000000" pitchFamily="2" charset="0"/>
            </a:rPr>
            <a:t>Principled Action</a:t>
          </a:r>
        </a:p>
      </dgm:t>
    </dgm:pt>
    <dgm:pt modelId="{53987C9F-0ECE-4A5D-AA95-E8E79D52ECE9}" type="parTrans" cxnId="{FF5D1840-F388-465F-8640-0BF684A21C3B}">
      <dgm:prSet/>
      <dgm:spPr/>
      <dgm:t>
        <a:bodyPr/>
        <a:lstStyle/>
        <a:p>
          <a:endParaRPr lang="en-AU"/>
        </a:p>
      </dgm:t>
    </dgm:pt>
    <dgm:pt modelId="{1ABD79FC-CDFF-4683-A4B1-E82708CA7CC8}" type="sibTrans" cxnId="{FF5D1840-F388-465F-8640-0BF684A21C3B}">
      <dgm:prSet/>
      <dgm:spPr/>
      <dgm:t>
        <a:bodyPr/>
        <a:lstStyle/>
        <a:p>
          <a:endParaRPr lang="en-AU"/>
        </a:p>
      </dgm:t>
    </dgm:pt>
    <dgm:pt modelId="{D089EE0C-4270-427D-AA72-A7C9E48D0E2B}">
      <dgm:prSet phldrT="[Text]" custT="1"/>
      <dgm:spPr>
        <a:solidFill>
          <a:schemeClr val="bg2">
            <a:alpha val="90000"/>
          </a:schemeClr>
        </a:solidFill>
      </dgm:spPr>
      <dgm:t>
        <a:bodyPr/>
        <a:lstStyle/>
        <a:p>
          <a:pPr>
            <a:buNone/>
          </a:pPr>
          <a:r>
            <a:rPr lang="en-AU" sz="1800">
              <a:latin typeface="Roboto" panose="02000000000000000000" pitchFamily="2" charset="0"/>
              <a:ea typeface="Roboto" panose="02000000000000000000" pitchFamily="2" charset="0"/>
            </a:rPr>
            <a:t>I can be </a:t>
          </a:r>
          <a:r>
            <a:rPr lang="en-AU" sz="1800" b="1">
              <a:latin typeface="Roboto" panose="02000000000000000000" pitchFamily="2" charset="0"/>
              <a:ea typeface="Roboto" panose="02000000000000000000" pitchFamily="2" charset="0"/>
            </a:rPr>
            <a:t>responsible</a:t>
          </a:r>
          <a:r>
            <a:rPr lang="en-AU" sz="1800">
              <a:latin typeface="Roboto" panose="02000000000000000000" pitchFamily="2" charset="0"/>
              <a:ea typeface="Roboto" panose="02000000000000000000" pitchFamily="2" charset="0"/>
            </a:rPr>
            <a:t> for my actions and consider the impact I have. I can learn from my own experiences and the experiences of others and </a:t>
          </a:r>
          <a:r>
            <a:rPr lang="en-AU" sz="1800" b="1">
              <a:latin typeface="Roboto" panose="02000000000000000000" pitchFamily="2" charset="0"/>
              <a:ea typeface="Roboto" panose="02000000000000000000" pitchFamily="2" charset="0"/>
            </a:rPr>
            <a:t>‘do the right thing’</a:t>
          </a:r>
        </a:p>
      </dgm:t>
    </dgm:pt>
    <dgm:pt modelId="{44880BCC-31C9-4209-B04E-27F4ECEA6978}" type="parTrans" cxnId="{4EA48A61-2C41-4E25-A206-3F5140CA3D0E}">
      <dgm:prSet/>
      <dgm:spPr/>
      <dgm:t>
        <a:bodyPr/>
        <a:lstStyle/>
        <a:p>
          <a:endParaRPr lang="en-AU"/>
        </a:p>
      </dgm:t>
    </dgm:pt>
    <dgm:pt modelId="{C08AFA14-369E-4BA6-8FF5-D7676C81E733}" type="sibTrans" cxnId="{4EA48A61-2C41-4E25-A206-3F5140CA3D0E}">
      <dgm:prSet/>
      <dgm:spPr/>
      <dgm:t>
        <a:bodyPr/>
        <a:lstStyle/>
        <a:p>
          <a:endParaRPr lang="en-AU"/>
        </a:p>
      </dgm:t>
    </dgm:pt>
    <dgm:pt modelId="{8B0320B8-36FE-46DB-BAF0-631F0C33D4E7}">
      <dgm:prSet phldrT="[Text]" custT="1"/>
      <dgm:spPr>
        <a:solidFill>
          <a:srgbClr val="903060"/>
        </a:solidFill>
      </dgm:spPr>
      <dgm:t>
        <a:bodyPr/>
        <a:lstStyle/>
        <a:p>
          <a:r>
            <a:rPr lang="en-AU" sz="2400">
              <a:latin typeface="Roboto" panose="02000000000000000000" pitchFamily="2" charset="0"/>
              <a:ea typeface="Roboto" panose="02000000000000000000" pitchFamily="2" charset="0"/>
            </a:rPr>
            <a:t>Quality Thinking</a:t>
          </a:r>
        </a:p>
      </dgm:t>
    </dgm:pt>
    <dgm:pt modelId="{D49D94EA-F452-4BFE-8557-D3124B59854D}" type="parTrans" cxnId="{2EFF4440-64A4-4D2A-B408-D9DB8F13D628}">
      <dgm:prSet/>
      <dgm:spPr/>
      <dgm:t>
        <a:bodyPr/>
        <a:lstStyle/>
        <a:p>
          <a:endParaRPr lang="en-AU"/>
        </a:p>
      </dgm:t>
    </dgm:pt>
    <dgm:pt modelId="{1DB9083C-5D32-4AB3-9D50-773CE5BEE188}" type="sibTrans" cxnId="{2EFF4440-64A4-4D2A-B408-D9DB8F13D628}">
      <dgm:prSet/>
      <dgm:spPr/>
      <dgm:t>
        <a:bodyPr/>
        <a:lstStyle/>
        <a:p>
          <a:endParaRPr lang="en-AU"/>
        </a:p>
      </dgm:t>
    </dgm:pt>
    <dgm:pt modelId="{7D2A77FD-07CE-41D3-A9D6-3CBE828BD98B}">
      <dgm:prSet phldrT="[Text]" custT="1"/>
      <dgm:spPr>
        <a:solidFill>
          <a:srgbClr val="903060"/>
        </a:solidFill>
      </dgm:spPr>
      <dgm:t>
        <a:bodyPr/>
        <a:lstStyle/>
        <a:p>
          <a:r>
            <a:rPr lang="en-AU" sz="2400">
              <a:latin typeface="Roboto" panose="02000000000000000000" pitchFamily="2" charset="0"/>
              <a:ea typeface="Roboto" panose="02000000000000000000" pitchFamily="2" charset="0"/>
            </a:rPr>
            <a:t>Self-motivated Learning</a:t>
          </a:r>
        </a:p>
      </dgm:t>
    </dgm:pt>
    <dgm:pt modelId="{2E1A0021-3FD2-45B0-B671-336529AF9AB7}" type="parTrans" cxnId="{6565963E-62F0-4074-9BFA-BAD679C13744}">
      <dgm:prSet/>
      <dgm:spPr/>
      <dgm:t>
        <a:bodyPr/>
        <a:lstStyle/>
        <a:p>
          <a:endParaRPr lang="en-AU"/>
        </a:p>
      </dgm:t>
    </dgm:pt>
    <dgm:pt modelId="{3A244770-5B64-43D2-AB36-5EE85824D74D}" type="sibTrans" cxnId="{6565963E-62F0-4074-9BFA-BAD679C13744}">
      <dgm:prSet/>
      <dgm:spPr/>
      <dgm:t>
        <a:bodyPr/>
        <a:lstStyle/>
        <a:p>
          <a:endParaRPr lang="en-AU"/>
        </a:p>
      </dgm:t>
    </dgm:pt>
    <dgm:pt modelId="{588DA3A7-3060-4FA1-A681-21C60672319E}">
      <dgm:prSet phldrT="[Text]" custT="1"/>
      <dgm:spPr>
        <a:solidFill>
          <a:schemeClr val="bg2">
            <a:alpha val="90000"/>
          </a:schemeClr>
        </a:solidFill>
      </dgm:spPr>
      <dgm:t>
        <a:bodyPr/>
        <a:lstStyle/>
        <a:p>
          <a:pPr>
            <a:buNone/>
          </a:pPr>
          <a:r>
            <a:rPr lang="en-AU" sz="1800">
              <a:latin typeface="Roboto" panose="02000000000000000000" pitchFamily="2" charset="0"/>
              <a:ea typeface="Roboto" panose="02000000000000000000" pitchFamily="2" charset="0"/>
            </a:rPr>
            <a:t>I am </a:t>
          </a:r>
          <a:r>
            <a:rPr lang="en-AU" sz="1800" b="1">
              <a:latin typeface="Roboto" panose="02000000000000000000" pitchFamily="2" charset="0"/>
              <a:ea typeface="Roboto" panose="02000000000000000000" pitchFamily="2" charset="0"/>
            </a:rPr>
            <a:t>curious</a:t>
          </a:r>
          <a:r>
            <a:rPr lang="en-AU" sz="1800">
              <a:latin typeface="Roboto" panose="02000000000000000000" pitchFamily="2" charset="0"/>
              <a:ea typeface="Roboto" panose="02000000000000000000" pitchFamily="2" charset="0"/>
            </a:rPr>
            <a:t> about the world around me and use a range of thinking strategies to shape my understanding</a:t>
          </a:r>
        </a:p>
      </dgm:t>
    </dgm:pt>
    <dgm:pt modelId="{56948700-168A-45BC-A97A-2DB9685B8CC9}" type="parTrans" cxnId="{5DBE5FA5-6F39-4289-8E4D-1A7F2886D192}">
      <dgm:prSet/>
      <dgm:spPr/>
      <dgm:t>
        <a:bodyPr/>
        <a:lstStyle/>
        <a:p>
          <a:endParaRPr lang="en-AU"/>
        </a:p>
      </dgm:t>
    </dgm:pt>
    <dgm:pt modelId="{E43716F3-1F4C-4FFA-84C4-0AFF9AFCDD2A}" type="sibTrans" cxnId="{5DBE5FA5-6F39-4289-8E4D-1A7F2886D192}">
      <dgm:prSet/>
      <dgm:spPr/>
      <dgm:t>
        <a:bodyPr/>
        <a:lstStyle/>
        <a:p>
          <a:endParaRPr lang="en-AU"/>
        </a:p>
      </dgm:t>
    </dgm:pt>
    <dgm:pt modelId="{CB0D6894-8492-4394-B127-8879D79BFFAF}">
      <dgm:prSet phldrT="[Text]" custT="1"/>
      <dgm:spPr>
        <a:solidFill>
          <a:schemeClr val="bg2">
            <a:alpha val="90000"/>
          </a:schemeClr>
        </a:solidFill>
      </dgm:spPr>
      <dgm:t>
        <a:bodyPr/>
        <a:lstStyle/>
        <a:p>
          <a:pPr>
            <a:buNone/>
          </a:pPr>
          <a:r>
            <a:rPr lang="en-AU" sz="1800">
              <a:latin typeface="Roboto" panose="02000000000000000000" pitchFamily="2" charset="0"/>
              <a:ea typeface="Roboto" panose="02000000000000000000" pitchFamily="2" charset="0"/>
            </a:rPr>
            <a:t>I can embrace challenges as opportunities and </a:t>
          </a:r>
          <a:r>
            <a:rPr lang="en-AU" sz="1800" b="1">
              <a:latin typeface="Roboto" panose="02000000000000000000" pitchFamily="2" charset="0"/>
              <a:ea typeface="Roboto" panose="02000000000000000000" pitchFamily="2" charset="0"/>
            </a:rPr>
            <a:t>persevere</a:t>
          </a:r>
          <a:r>
            <a:rPr lang="en-AU" sz="1800">
              <a:latin typeface="Roboto" panose="02000000000000000000" pitchFamily="2" charset="0"/>
              <a:ea typeface="Roboto" panose="02000000000000000000" pitchFamily="2" charset="0"/>
            </a:rPr>
            <a:t> and be </a:t>
          </a:r>
          <a:r>
            <a:rPr lang="en-AU" sz="1800" b="1">
              <a:latin typeface="Roboto" panose="02000000000000000000" pitchFamily="2" charset="0"/>
              <a:ea typeface="Roboto" panose="02000000000000000000" pitchFamily="2" charset="0"/>
            </a:rPr>
            <a:t>active in my own learning</a:t>
          </a:r>
        </a:p>
      </dgm:t>
    </dgm:pt>
    <dgm:pt modelId="{E0EB7511-384B-44BE-8102-16759DAAC982}" type="sibTrans" cxnId="{5812B87C-135D-41B2-96A8-6DB33DC94B63}">
      <dgm:prSet/>
      <dgm:spPr/>
      <dgm:t>
        <a:bodyPr/>
        <a:lstStyle/>
        <a:p>
          <a:endParaRPr lang="en-AU"/>
        </a:p>
      </dgm:t>
    </dgm:pt>
    <dgm:pt modelId="{F2A24590-5FEE-4B8B-9107-EEB91C6431AE}" type="parTrans" cxnId="{5812B87C-135D-41B2-96A8-6DB33DC94B63}">
      <dgm:prSet/>
      <dgm:spPr/>
      <dgm:t>
        <a:bodyPr/>
        <a:lstStyle/>
        <a:p>
          <a:endParaRPr lang="en-AU"/>
        </a:p>
      </dgm:t>
    </dgm:pt>
    <dgm:pt modelId="{A87EE99C-C875-44F0-9A74-43A8B249D86E}" type="pres">
      <dgm:prSet presAssocID="{136E0882-BF81-418A-A21F-61E2CEA36A2A}" presName="Name0" presStyleCnt="0">
        <dgm:presLayoutVars>
          <dgm:dir/>
          <dgm:animLvl val="lvl"/>
          <dgm:resizeHandles val="exact"/>
        </dgm:presLayoutVars>
      </dgm:prSet>
      <dgm:spPr/>
    </dgm:pt>
    <dgm:pt modelId="{8C12B69A-B54F-4646-A462-38F5C7E490DE}" type="pres">
      <dgm:prSet presAssocID="{858F7D4B-F9F6-4B6F-ABF8-7B8D2D2BCC4F}" presName="linNode" presStyleCnt="0"/>
      <dgm:spPr/>
    </dgm:pt>
    <dgm:pt modelId="{026F0F6C-6FF6-4F2E-9FC4-EA496CBFADE8}" type="pres">
      <dgm:prSet presAssocID="{858F7D4B-F9F6-4B6F-ABF8-7B8D2D2BCC4F}" presName="parentText" presStyleLbl="node1" presStyleIdx="0" presStyleCnt="5">
        <dgm:presLayoutVars>
          <dgm:chMax val="1"/>
          <dgm:bulletEnabled val="1"/>
        </dgm:presLayoutVars>
      </dgm:prSet>
      <dgm:spPr/>
    </dgm:pt>
    <dgm:pt modelId="{1E98BF33-E4E2-42C0-994F-2CACCDD8247D}" type="pres">
      <dgm:prSet presAssocID="{858F7D4B-F9F6-4B6F-ABF8-7B8D2D2BCC4F}" presName="descendantText" presStyleLbl="alignAccFollowNode1" presStyleIdx="0" presStyleCnt="5">
        <dgm:presLayoutVars>
          <dgm:bulletEnabled val="1"/>
        </dgm:presLayoutVars>
      </dgm:prSet>
      <dgm:spPr/>
    </dgm:pt>
    <dgm:pt modelId="{7077143C-65B9-41DB-82E4-4A5D055DDE28}" type="pres">
      <dgm:prSet presAssocID="{AAE1C0B3-C94E-4460-BF30-1304D95A11F7}" presName="sp" presStyleCnt="0"/>
      <dgm:spPr/>
    </dgm:pt>
    <dgm:pt modelId="{1305F837-BDE1-403E-B619-72D18D0B1D15}" type="pres">
      <dgm:prSet presAssocID="{3F91E23A-9B47-453C-8094-35B370CA5231}" presName="linNode" presStyleCnt="0"/>
      <dgm:spPr/>
    </dgm:pt>
    <dgm:pt modelId="{B00B3154-61BD-4DAF-B308-B0A249F12818}" type="pres">
      <dgm:prSet presAssocID="{3F91E23A-9B47-453C-8094-35B370CA5231}" presName="parentText" presStyleLbl="node1" presStyleIdx="1" presStyleCnt="5">
        <dgm:presLayoutVars>
          <dgm:chMax val="1"/>
          <dgm:bulletEnabled val="1"/>
        </dgm:presLayoutVars>
      </dgm:prSet>
      <dgm:spPr/>
    </dgm:pt>
    <dgm:pt modelId="{E551315A-D7CE-4DC4-A0DA-E2F1CCA716FF}" type="pres">
      <dgm:prSet presAssocID="{3F91E23A-9B47-453C-8094-35B370CA5231}" presName="descendantText" presStyleLbl="alignAccFollowNode1" presStyleIdx="1" presStyleCnt="5">
        <dgm:presLayoutVars>
          <dgm:bulletEnabled val="1"/>
        </dgm:presLayoutVars>
      </dgm:prSet>
      <dgm:spPr/>
    </dgm:pt>
    <dgm:pt modelId="{069DC2AE-226B-495B-9936-433B607EB505}" type="pres">
      <dgm:prSet presAssocID="{B6868AA8-D0B2-4D9E-A66D-638335067199}" presName="sp" presStyleCnt="0"/>
      <dgm:spPr/>
    </dgm:pt>
    <dgm:pt modelId="{25DCE7DA-E3BA-4562-84AC-A6E32561604B}" type="pres">
      <dgm:prSet presAssocID="{56A85842-9EB1-493B-8BF5-958F5A55B76C}" presName="linNode" presStyleCnt="0"/>
      <dgm:spPr/>
    </dgm:pt>
    <dgm:pt modelId="{A9344104-888D-470D-AF33-FE84B8A3E14D}" type="pres">
      <dgm:prSet presAssocID="{56A85842-9EB1-493B-8BF5-958F5A55B76C}" presName="parentText" presStyleLbl="node1" presStyleIdx="2" presStyleCnt="5">
        <dgm:presLayoutVars>
          <dgm:chMax val="1"/>
          <dgm:bulletEnabled val="1"/>
        </dgm:presLayoutVars>
      </dgm:prSet>
      <dgm:spPr/>
    </dgm:pt>
    <dgm:pt modelId="{48319AA2-A088-48A0-A839-A70E73C107C1}" type="pres">
      <dgm:prSet presAssocID="{56A85842-9EB1-493B-8BF5-958F5A55B76C}" presName="descendantText" presStyleLbl="alignAccFollowNode1" presStyleIdx="2" presStyleCnt="5">
        <dgm:presLayoutVars>
          <dgm:bulletEnabled val="1"/>
        </dgm:presLayoutVars>
      </dgm:prSet>
      <dgm:spPr/>
    </dgm:pt>
    <dgm:pt modelId="{7CDDE665-9461-46AF-99EF-996075C52420}" type="pres">
      <dgm:prSet presAssocID="{1ABD79FC-CDFF-4683-A4B1-E82708CA7CC8}" presName="sp" presStyleCnt="0"/>
      <dgm:spPr/>
    </dgm:pt>
    <dgm:pt modelId="{C68DA1B1-AE0A-4053-B862-B85008D0C7A9}" type="pres">
      <dgm:prSet presAssocID="{8B0320B8-36FE-46DB-BAF0-631F0C33D4E7}" presName="linNode" presStyleCnt="0"/>
      <dgm:spPr/>
    </dgm:pt>
    <dgm:pt modelId="{EB48528B-8727-43BE-B0C9-602E05935D9A}" type="pres">
      <dgm:prSet presAssocID="{8B0320B8-36FE-46DB-BAF0-631F0C33D4E7}" presName="parentText" presStyleLbl="node1" presStyleIdx="3" presStyleCnt="5">
        <dgm:presLayoutVars>
          <dgm:chMax val="1"/>
          <dgm:bulletEnabled val="1"/>
        </dgm:presLayoutVars>
      </dgm:prSet>
      <dgm:spPr/>
    </dgm:pt>
    <dgm:pt modelId="{196C0673-20F3-4556-BBBA-E10D3A317E1E}" type="pres">
      <dgm:prSet presAssocID="{8B0320B8-36FE-46DB-BAF0-631F0C33D4E7}" presName="descendantText" presStyleLbl="alignAccFollowNode1" presStyleIdx="3" presStyleCnt="5">
        <dgm:presLayoutVars>
          <dgm:bulletEnabled val="1"/>
        </dgm:presLayoutVars>
      </dgm:prSet>
      <dgm:spPr/>
    </dgm:pt>
    <dgm:pt modelId="{F18C943D-A059-40E1-A3F1-BEE4ACF0D34B}" type="pres">
      <dgm:prSet presAssocID="{1DB9083C-5D32-4AB3-9D50-773CE5BEE188}" presName="sp" presStyleCnt="0"/>
      <dgm:spPr/>
    </dgm:pt>
    <dgm:pt modelId="{3069299B-B4B6-4319-BA60-4B32303481CC}" type="pres">
      <dgm:prSet presAssocID="{7D2A77FD-07CE-41D3-A9D6-3CBE828BD98B}" presName="linNode" presStyleCnt="0"/>
      <dgm:spPr/>
    </dgm:pt>
    <dgm:pt modelId="{6501D7DC-2368-4D55-A2DD-CC4F492ADA0C}" type="pres">
      <dgm:prSet presAssocID="{7D2A77FD-07CE-41D3-A9D6-3CBE828BD98B}" presName="parentText" presStyleLbl="node1" presStyleIdx="4" presStyleCnt="5">
        <dgm:presLayoutVars>
          <dgm:chMax val="1"/>
          <dgm:bulletEnabled val="1"/>
        </dgm:presLayoutVars>
      </dgm:prSet>
      <dgm:spPr/>
    </dgm:pt>
    <dgm:pt modelId="{B6EF93A0-8E5B-45C0-87AE-285C3ADDCE09}" type="pres">
      <dgm:prSet presAssocID="{7D2A77FD-07CE-41D3-A9D6-3CBE828BD98B}" presName="descendantText" presStyleLbl="alignAccFollowNode1" presStyleIdx="4" presStyleCnt="5">
        <dgm:presLayoutVars>
          <dgm:bulletEnabled val="1"/>
        </dgm:presLayoutVars>
      </dgm:prSet>
      <dgm:spPr/>
    </dgm:pt>
  </dgm:ptLst>
  <dgm:cxnLst>
    <dgm:cxn modelId="{5250430B-C67D-41AE-8F3D-EBE707B44B67}" srcId="{858F7D4B-F9F6-4B6F-ABF8-7B8D2D2BCC4F}" destId="{EAD008A5-C72D-473F-9B91-DF6464866B78}" srcOrd="0" destOrd="0" parTransId="{626423A0-CA5B-48D3-9AD6-5239C295EF2F}" sibTransId="{E6FC3BB8-C4AD-4E5E-884E-AFCB6A876B94}"/>
    <dgm:cxn modelId="{B7D07C19-6099-4BE9-A07C-912000BDA342}" type="presOf" srcId="{CB0D6894-8492-4394-B127-8879D79BFFAF}" destId="{B6EF93A0-8E5B-45C0-87AE-285C3ADDCE09}" srcOrd="0" destOrd="0" presId="urn:microsoft.com/office/officeart/2005/8/layout/vList5"/>
    <dgm:cxn modelId="{321D3826-FAA3-4D05-A0A6-E2CBC6D6D766}" type="presOf" srcId="{858F7D4B-F9F6-4B6F-ABF8-7B8D2D2BCC4F}" destId="{026F0F6C-6FF6-4F2E-9FC4-EA496CBFADE8}" srcOrd="0" destOrd="0" presId="urn:microsoft.com/office/officeart/2005/8/layout/vList5"/>
    <dgm:cxn modelId="{96CD0730-4814-433D-BCCD-9188BE61E0BA}" type="presOf" srcId="{9D4280AD-0FF0-4F88-A1B8-E034338C5C06}" destId="{E551315A-D7CE-4DC4-A0DA-E2F1CCA716FF}" srcOrd="0" destOrd="0" presId="urn:microsoft.com/office/officeart/2005/8/layout/vList5"/>
    <dgm:cxn modelId="{6565963E-62F0-4074-9BFA-BAD679C13744}" srcId="{136E0882-BF81-418A-A21F-61E2CEA36A2A}" destId="{7D2A77FD-07CE-41D3-A9D6-3CBE828BD98B}" srcOrd="4" destOrd="0" parTransId="{2E1A0021-3FD2-45B0-B671-336529AF9AB7}" sibTransId="{3A244770-5B64-43D2-AB36-5EE85824D74D}"/>
    <dgm:cxn modelId="{8C86AA3E-2F47-4810-B95C-781C3F0CAC1E}" type="presOf" srcId="{8B0320B8-36FE-46DB-BAF0-631F0C33D4E7}" destId="{EB48528B-8727-43BE-B0C9-602E05935D9A}" srcOrd="0" destOrd="0" presId="urn:microsoft.com/office/officeart/2005/8/layout/vList5"/>
    <dgm:cxn modelId="{FF5D1840-F388-465F-8640-0BF684A21C3B}" srcId="{136E0882-BF81-418A-A21F-61E2CEA36A2A}" destId="{56A85842-9EB1-493B-8BF5-958F5A55B76C}" srcOrd="2" destOrd="0" parTransId="{53987C9F-0ECE-4A5D-AA95-E8E79D52ECE9}" sibTransId="{1ABD79FC-CDFF-4683-A4B1-E82708CA7CC8}"/>
    <dgm:cxn modelId="{2EFF4440-64A4-4D2A-B408-D9DB8F13D628}" srcId="{136E0882-BF81-418A-A21F-61E2CEA36A2A}" destId="{8B0320B8-36FE-46DB-BAF0-631F0C33D4E7}" srcOrd="3" destOrd="0" parTransId="{D49D94EA-F452-4BFE-8557-D3124B59854D}" sibTransId="{1DB9083C-5D32-4AB3-9D50-773CE5BEE188}"/>
    <dgm:cxn modelId="{AA658260-A27C-494B-AFB9-371438EAD07D}" srcId="{136E0882-BF81-418A-A21F-61E2CEA36A2A}" destId="{858F7D4B-F9F6-4B6F-ABF8-7B8D2D2BCC4F}" srcOrd="0" destOrd="0" parTransId="{4FBE96A0-6F65-4C1A-9E02-839B7DA138D5}" sibTransId="{AAE1C0B3-C94E-4460-BF30-1304D95A11F7}"/>
    <dgm:cxn modelId="{4EA48A61-2C41-4E25-A206-3F5140CA3D0E}" srcId="{56A85842-9EB1-493B-8BF5-958F5A55B76C}" destId="{D089EE0C-4270-427D-AA72-A7C9E48D0E2B}" srcOrd="0" destOrd="0" parTransId="{44880BCC-31C9-4209-B04E-27F4ECEA6978}" sibTransId="{C08AFA14-369E-4BA6-8FF5-D7676C81E733}"/>
    <dgm:cxn modelId="{5812B87C-135D-41B2-96A8-6DB33DC94B63}" srcId="{7D2A77FD-07CE-41D3-A9D6-3CBE828BD98B}" destId="{CB0D6894-8492-4394-B127-8879D79BFFAF}" srcOrd="0" destOrd="0" parTransId="{F2A24590-5FEE-4B8B-9107-EEB91C6431AE}" sibTransId="{E0EB7511-384B-44BE-8102-16759DAAC982}"/>
    <dgm:cxn modelId="{24F73E80-8078-402D-83A8-000006806DDF}" type="presOf" srcId="{136E0882-BF81-418A-A21F-61E2CEA36A2A}" destId="{A87EE99C-C875-44F0-9A74-43A8B249D86E}" srcOrd="0" destOrd="0" presId="urn:microsoft.com/office/officeart/2005/8/layout/vList5"/>
    <dgm:cxn modelId="{8A14CE87-592F-41F5-B0C4-164E8F496A93}" type="presOf" srcId="{7D2A77FD-07CE-41D3-A9D6-3CBE828BD98B}" destId="{6501D7DC-2368-4D55-A2DD-CC4F492ADA0C}" srcOrd="0" destOrd="0" presId="urn:microsoft.com/office/officeart/2005/8/layout/vList5"/>
    <dgm:cxn modelId="{5DBE5FA5-6F39-4289-8E4D-1A7F2886D192}" srcId="{8B0320B8-36FE-46DB-BAF0-631F0C33D4E7}" destId="{588DA3A7-3060-4FA1-A681-21C60672319E}" srcOrd="0" destOrd="0" parTransId="{56948700-168A-45BC-A97A-2DB9685B8CC9}" sibTransId="{E43716F3-1F4C-4FFA-84C4-0AFF9AFCDD2A}"/>
    <dgm:cxn modelId="{6A51F4B0-8097-487F-A300-4ECAD8CF4F2A}" srcId="{136E0882-BF81-418A-A21F-61E2CEA36A2A}" destId="{3F91E23A-9B47-453C-8094-35B370CA5231}" srcOrd="1" destOrd="0" parTransId="{2F748A65-8513-40F0-B556-7D30FA4DBF9E}" sibTransId="{B6868AA8-D0B2-4D9E-A66D-638335067199}"/>
    <dgm:cxn modelId="{42B75EB1-BA50-44EB-BFF7-F18F18F8126A}" srcId="{3F91E23A-9B47-453C-8094-35B370CA5231}" destId="{9D4280AD-0FF0-4F88-A1B8-E034338C5C06}" srcOrd="0" destOrd="0" parTransId="{F875A3FB-1C56-4CCC-9391-F80E073DA692}" sibTransId="{93C6A2A6-E510-445B-B30E-CF5D261C60EB}"/>
    <dgm:cxn modelId="{C59BD4B6-C058-4105-9BC1-5582BC6052EF}" type="presOf" srcId="{EAD008A5-C72D-473F-9B91-DF6464866B78}" destId="{1E98BF33-E4E2-42C0-994F-2CACCDD8247D}" srcOrd="0" destOrd="0" presId="urn:microsoft.com/office/officeart/2005/8/layout/vList5"/>
    <dgm:cxn modelId="{3BE075BA-B2F4-4FEF-BB1D-F6B517E84C6F}" type="presOf" srcId="{588DA3A7-3060-4FA1-A681-21C60672319E}" destId="{196C0673-20F3-4556-BBBA-E10D3A317E1E}" srcOrd="0" destOrd="0" presId="urn:microsoft.com/office/officeart/2005/8/layout/vList5"/>
    <dgm:cxn modelId="{F71784CE-5BFE-4871-86ED-A6C8DA09CE6E}" type="presOf" srcId="{3F91E23A-9B47-453C-8094-35B370CA5231}" destId="{B00B3154-61BD-4DAF-B308-B0A249F12818}" srcOrd="0" destOrd="0" presId="urn:microsoft.com/office/officeart/2005/8/layout/vList5"/>
    <dgm:cxn modelId="{54A7B4E5-3506-4836-882A-CF33ABC65A22}" type="presOf" srcId="{56A85842-9EB1-493B-8BF5-958F5A55B76C}" destId="{A9344104-888D-470D-AF33-FE84B8A3E14D}" srcOrd="0" destOrd="0" presId="urn:microsoft.com/office/officeart/2005/8/layout/vList5"/>
    <dgm:cxn modelId="{6B78E9FB-AD00-42FA-806E-AB6FBA551967}" type="presOf" srcId="{D089EE0C-4270-427D-AA72-A7C9E48D0E2B}" destId="{48319AA2-A088-48A0-A839-A70E73C107C1}" srcOrd="0" destOrd="0" presId="urn:microsoft.com/office/officeart/2005/8/layout/vList5"/>
    <dgm:cxn modelId="{333F16C6-C234-4B0C-B505-D5760FC5D54E}" type="presParOf" srcId="{A87EE99C-C875-44F0-9A74-43A8B249D86E}" destId="{8C12B69A-B54F-4646-A462-38F5C7E490DE}" srcOrd="0" destOrd="0" presId="urn:microsoft.com/office/officeart/2005/8/layout/vList5"/>
    <dgm:cxn modelId="{1F1D77AF-690C-431A-B5DF-1AAF93BB9242}" type="presParOf" srcId="{8C12B69A-B54F-4646-A462-38F5C7E490DE}" destId="{026F0F6C-6FF6-4F2E-9FC4-EA496CBFADE8}" srcOrd="0" destOrd="0" presId="urn:microsoft.com/office/officeart/2005/8/layout/vList5"/>
    <dgm:cxn modelId="{7A93F1C5-560A-4BB1-94B0-91C8F288C22C}" type="presParOf" srcId="{8C12B69A-B54F-4646-A462-38F5C7E490DE}" destId="{1E98BF33-E4E2-42C0-994F-2CACCDD8247D}" srcOrd="1" destOrd="0" presId="urn:microsoft.com/office/officeart/2005/8/layout/vList5"/>
    <dgm:cxn modelId="{5E63B5C5-19BC-40E3-851F-E84253539F37}" type="presParOf" srcId="{A87EE99C-C875-44F0-9A74-43A8B249D86E}" destId="{7077143C-65B9-41DB-82E4-4A5D055DDE28}" srcOrd="1" destOrd="0" presId="urn:microsoft.com/office/officeart/2005/8/layout/vList5"/>
    <dgm:cxn modelId="{20E52237-9683-4566-95B5-C3BC3281026B}" type="presParOf" srcId="{A87EE99C-C875-44F0-9A74-43A8B249D86E}" destId="{1305F837-BDE1-403E-B619-72D18D0B1D15}" srcOrd="2" destOrd="0" presId="urn:microsoft.com/office/officeart/2005/8/layout/vList5"/>
    <dgm:cxn modelId="{6404E445-1C9D-4259-8C95-22357761A138}" type="presParOf" srcId="{1305F837-BDE1-403E-B619-72D18D0B1D15}" destId="{B00B3154-61BD-4DAF-B308-B0A249F12818}" srcOrd="0" destOrd="0" presId="urn:microsoft.com/office/officeart/2005/8/layout/vList5"/>
    <dgm:cxn modelId="{BDBA4D18-343C-488E-8B63-178E45B8299D}" type="presParOf" srcId="{1305F837-BDE1-403E-B619-72D18D0B1D15}" destId="{E551315A-D7CE-4DC4-A0DA-E2F1CCA716FF}" srcOrd="1" destOrd="0" presId="urn:microsoft.com/office/officeart/2005/8/layout/vList5"/>
    <dgm:cxn modelId="{8FFCB7C0-B92F-4446-A146-D9F86DC9AB96}" type="presParOf" srcId="{A87EE99C-C875-44F0-9A74-43A8B249D86E}" destId="{069DC2AE-226B-495B-9936-433B607EB505}" srcOrd="3" destOrd="0" presId="urn:microsoft.com/office/officeart/2005/8/layout/vList5"/>
    <dgm:cxn modelId="{08D4C755-13F9-44B4-A32E-1B81BA87D7A5}" type="presParOf" srcId="{A87EE99C-C875-44F0-9A74-43A8B249D86E}" destId="{25DCE7DA-E3BA-4562-84AC-A6E32561604B}" srcOrd="4" destOrd="0" presId="urn:microsoft.com/office/officeart/2005/8/layout/vList5"/>
    <dgm:cxn modelId="{FA01668E-E750-45DF-A221-827C6F116161}" type="presParOf" srcId="{25DCE7DA-E3BA-4562-84AC-A6E32561604B}" destId="{A9344104-888D-470D-AF33-FE84B8A3E14D}" srcOrd="0" destOrd="0" presId="urn:microsoft.com/office/officeart/2005/8/layout/vList5"/>
    <dgm:cxn modelId="{8242E68C-EC1D-46FD-A223-8D6E9C665D99}" type="presParOf" srcId="{25DCE7DA-E3BA-4562-84AC-A6E32561604B}" destId="{48319AA2-A088-48A0-A839-A70E73C107C1}" srcOrd="1" destOrd="0" presId="urn:microsoft.com/office/officeart/2005/8/layout/vList5"/>
    <dgm:cxn modelId="{55139AE4-E3E7-494D-854E-3839917D3C17}" type="presParOf" srcId="{A87EE99C-C875-44F0-9A74-43A8B249D86E}" destId="{7CDDE665-9461-46AF-99EF-996075C52420}" srcOrd="5" destOrd="0" presId="urn:microsoft.com/office/officeart/2005/8/layout/vList5"/>
    <dgm:cxn modelId="{9E71A079-D450-48D5-B639-4FBE881ECEA7}" type="presParOf" srcId="{A87EE99C-C875-44F0-9A74-43A8B249D86E}" destId="{C68DA1B1-AE0A-4053-B862-B85008D0C7A9}" srcOrd="6" destOrd="0" presId="urn:microsoft.com/office/officeart/2005/8/layout/vList5"/>
    <dgm:cxn modelId="{AFC79898-6B74-4A5C-B876-8FB16F4C6EE4}" type="presParOf" srcId="{C68DA1B1-AE0A-4053-B862-B85008D0C7A9}" destId="{EB48528B-8727-43BE-B0C9-602E05935D9A}" srcOrd="0" destOrd="0" presId="urn:microsoft.com/office/officeart/2005/8/layout/vList5"/>
    <dgm:cxn modelId="{699B22A9-95D7-43D2-9AE9-93BCAD743DBD}" type="presParOf" srcId="{C68DA1B1-AE0A-4053-B862-B85008D0C7A9}" destId="{196C0673-20F3-4556-BBBA-E10D3A317E1E}" srcOrd="1" destOrd="0" presId="urn:microsoft.com/office/officeart/2005/8/layout/vList5"/>
    <dgm:cxn modelId="{4FF9C21A-C10E-4E5C-A53F-6CBE0D70B20E}" type="presParOf" srcId="{A87EE99C-C875-44F0-9A74-43A8B249D86E}" destId="{F18C943D-A059-40E1-A3F1-BEE4ACF0D34B}" srcOrd="7" destOrd="0" presId="urn:microsoft.com/office/officeart/2005/8/layout/vList5"/>
    <dgm:cxn modelId="{69D151C5-2CF4-49B8-BF5E-CFD66E4061CB}" type="presParOf" srcId="{A87EE99C-C875-44F0-9A74-43A8B249D86E}" destId="{3069299B-B4B6-4319-BA60-4B32303481CC}" srcOrd="8" destOrd="0" presId="urn:microsoft.com/office/officeart/2005/8/layout/vList5"/>
    <dgm:cxn modelId="{AE7628D6-C0DE-4037-938F-5344C7449102}" type="presParOf" srcId="{3069299B-B4B6-4319-BA60-4B32303481CC}" destId="{6501D7DC-2368-4D55-A2DD-CC4F492ADA0C}" srcOrd="0" destOrd="0" presId="urn:microsoft.com/office/officeart/2005/8/layout/vList5"/>
    <dgm:cxn modelId="{B6CC1911-C3AE-4284-B5F4-2C79E55BABF1}" type="presParOf" srcId="{3069299B-B4B6-4319-BA60-4B32303481CC}" destId="{B6EF93A0-8E5B-45C0-87AE-285C3ADDCE0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A44FCE-3D7F-456C-8232-2DAC43766F84}" type="doc">
      <dgm:prSet loTypeId="urn:microsoft.com/office/officeart/2005/8/layout/default" loCatId="list" qsTypeId="urn:microsoft.com/office/officeart/2005/8/quickstyle/simple2" qsCatId="simple" csTypeId="urn:microsoft.com/office/officeart/2005/8/colors/accent6_1" csCatId="accent6" phldr="1"/>
      <dgm:spPr/>
      <dgm:t>
        <a:bodyPr/>
        <a:lstStyle/>
        <a:p>
          <a:endParaRPr lang="en-AU"/>
        </a:p>
      </dgm:t>
    </dgm:pt>
    <dgm:pt modelId="{3E7F8959-BB8F-4F9D-9315-EB729CDF3B1C}">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Adapting</a:t>
          </a:r>
        </a:p>
      </dgm:t>
    </dgm:pt>
    <dgm:pt modelId="{FB0B3AD1-9552-442D-8C70-5AEDFC223AFA}" type="parTrans" cxnId="{50F8F05F-45FD-4F61-AB8D-792952D97585}">
      <dgm:prSet/>
      <dgm:spPr/>
      <dgm:t>
        <a:bodyPr/>
        <a:lstStyle/>
        <a:p>
          <a:endParaRPr lang="en-AU">
            <a:latin typeface="Roboto" panose="02000000000000000000" pitchFamily="2" charset="0"/>
            <a:ea typeface="Roboto" panose="02000000000000000000" pitchFamily="2" charset="0"/>
          </a:endParaRPr>
        </a:p>
      </dgm:t>
    </dgm:pt>
    <dgm:pt modelId="{1C68BDB7-C2F6-445C-B409-CF92E0422062}" type="sibTrans" cxnId="{50F8F05F-45FD-4F61-AB8D-792952D97585}">
      <dgm:prSet/>
      <dgm:spPr/>
      <dgm:t>
        <a:bodyPr/>
        <a:lstStyle/>
        <a:p>
          <a:endParaRPr lang="en-AU">
            <a:latin typeface="Roboto" panose="02000000000000000000" pitchFamily="2" charset="0"/>
            <a:ea typeface="Roboto" panose="02000000000000000000" pitchFamily="2" charset="0"/>
          </a:endParaRPr>
        </a:p>
      </dgm:t>
    </dgm:pt>
    <dgm:pt modelId="{3CB78DDA-209E-4763-BA0B-911196BC42A0}">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creative</a:t>
          </a:r>
        </a:p>
      </dgm:t>
    </dgm:pt>
    <dgm:pt modelId="{43C20AC1-CCA9-45AD-9713-E20731C5EA48}" type="parTrans" cxnId="{C589E58B-0BAB-4877-9550-38D2EBE016D2}">
      <dgm:prSet/>
      <dgm:spPr/>
      <dgm:t>
        <a:bodyPr/>
        <a:lstStyle/>
        <a:p>
          <a:endParaRPr lang="en-AU">
            <a:latin typeface="Roboto" panose="02000000000000000000" pitchFamily="2" charset="0"/>
            <a:ea typeface="Roboto" panose="02000000000000000000" pitchFamily="2" charset="0"/>
          </a:endParaRPr>
        </a:p>
      </dgm:t>
    </dgm:pt>
    <dgm:pt modelId="{3FEE5633-2B90-408A-B51A-B758A185C977}" type="sibTrans" cxnId="{C589E58B-0BAB-4877-9550-38D2EBE016D2}">
      <dgm:prSet/>
      <dgm:spPr/>
      <dgm:t>
        <a:bodyPr/>
        <a:lstStyle/>
        <a:p>
          <a:endParaRPr lang="en-AU">
            <a:latin typeface="Roboto" panose="02000000000000000000" pitchFamily="2" charset="0"/>
            <a:ea typeface="Roboto" panose="02000000000000000000" pitchFamily="2" charset="0"/>
          </a:endParaRPr>
        </a:p>
      </dgm:t>
    </dgm:pt>
    <dgm:pt modelId="{BFA19120-61BD-4E0F-8267-D9DDA29AC4F8}">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curious</a:t>
          </a:r>
        </a:p>
      </dgm:t>
    </dgm:pt>
    <dgm:pt modelId="{577FA35F-7538-4BEF-8FFA-38FE5D7D9993}" type="parTrans" cxnId="{B4D61F50-3D4F-4BE6-9D03-C9D43D33A5EE}">
      <dgm:prSet/>
      <dgm:spPr/>
      <dgm:t>
        <a:bodyPr/>
        <a:lstStyle/>
        <a:p>
          <a:endParaRPr lang="en-AU">
            <a:latin typeface="Roboto" panose="02000000000000000000" pitchFamily="2" charset="0"/>
            <a:ea typeface="Roboto" panose="02000000000000000000" pitchFamily="2" charset="0"/>
          </a:endParaRPr>
        </a:p>
      </dgm:t>
    </dgm:pt>
    <dgm:pt modelId="{6A9AFF88-91A7-48EB-A56D-71D3C134D016}" type="sibTrans" cxnId="{B4D61F50-3D4F-4BE6-9D03-C9D43D33A5EE}">
      <dgm:prSet/>
      <dgm:spPr/>
      <dgm:t>
        <a:bodyPr/>
        <a:lstStyle/>
        <a:p>
          <a:endParaRPr lang="en-AU">
            <a:latin typeface="Roboto" panose="02000000000000000000" pitchFamily="2" charset="0"/>
            <a:ea typeface="Roboto" panose="02000000000000000000" pitchFamily="2" charset="0"/>
          </a:endParaRPr>
        </a:p>
      </dgm:t>
    </dgm:pt>
    <dgm:pt modelId="{5B63FE57-29F1-454C-A6E5-453EF1DBE643}">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reflective</a:t>
          </a:r>
        </a:p>
      </dgm:t>
    </dgm:pt>
    <dgm:pt modelId="{E6F18013-C9CB-4072-B462-21F862B5BCE4}" type="parTrans" cxnId="{C0FDACED-093D-40F3-A076-418EBE9AB2FB}">
      <dgm:prSet/>
      <dgm:spPr/>
      <dgm:t>
        <a:bodyPr/>
        <a:lstStyle/>
        <a:p>
          <a:endParaRPr lang="en-AU">
            <a:latin typeface="Roboto" panose="02000000000000000000" pitchFamily="2" charset="0"/>
            <a:ea typeface="Roboto" panose="02000000000000000000" pitchFamily="2" charset="0"/>
          </a:endParaRPr>
        </a:p>
      </dgm:t>
    </dgm:pt>
    <dgm:pt modelId="{8016103A-1098-4D78-8A9A-2474B38C5252}" type="sibTrans" cxnId="{C0FDACED-093D-40F3-A076-418EBE9AB2FB}">
      <dgm:prSet/>
      <dgm:spPr/>
      <dgm:t>
        <a:bodyPr/>
        <a:lstStyle/>
        <a:p>
          <a:endParaRPr lang="en-AU">
            <a:latin typeface="Roboto" panose="02000000000000000000" pitchFamily="2" charset="0"/>
            <a:ea typeface="Roboto" panose="02000000000000000000" pitchFamily="2" charset="0"/>
          </a:endParaRPr>
        </a:p>
      </dgm:t>
    </dgm:pt>
    <dgm:pt modelId="{54ACB37C-8924-4718-864B-9755825BCF81}">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responsible</a:t>
          </a:r>
        </a:p>
      </dgm:t>
    </dgm:pt>
    <dgm:pt modelId="{C08EE994-604D-4A63-A65C-0A8113403B58}" type="parTrans" cxnId="{7BC3D2CF-0E50-4ED4-8BBF-43A7838A7233}">
      <dgm:prSet/>
      <dgm:spPr/>
      <dgm:t>
        <a:bodyPr/>
        <a:lstStyle/>
        <a:p>
          <a:endParaRPr lang="en-AU">
            <a:latin typeface="Roboto" panose="02000000000000000000" pitchFamily="2" charset="0"/>
            <a:ea typeface="Roboto" panose="02000000000000000000" pitchFamily="2" charset="0"/>
          </a:endParaRPr>
        </a:p>
      </dgm:t>
    </dgm:pt>
    <dgm:pt modelId="{FCCCE304-B6C8-4E78-9955-CF9CF9742A02}" type="sibTrans" cxnId="{7BC3D2CF-0E50-4ED4-8BBF-43A7838A7233}">
      <dgm:prSet/>
      <dgm:spPr/>
      <dgm:t>
        <a:bodyPr/>
        <a:lstStyle/>
        <a:p>
          <a:endParaRPr lang="en-AU">
            <a:latin typeface="Roboto" panose="02000000000000000000" pitchFamily="2" charset="0"/>
            <a:ea typeface="Roboto" panose="02000000000000000000" pitchFamily="2" charset="0"/>
          </a:endParaRPr>
        </a:p>
      </dgm:t>
    </dgm:pt>
    <dgm:pt modelId="{007DE6FC-5ADB-4E0C-8953-845C38D9222D}">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Demonstrating perseverance</a:t>
          </a:r>
        </a:p>
      </dgm:t>
    </dgm:pt>
    <dgm:pt modelId="{DEBEBA74-CD3B-46BC-8208-8B64314BAD35}" type="parTrans" cxnId="{1BDFE24E-3FDF-4138-850A-A866888C08D0}">
      <dgm:prSet/>
      <dgm:spPr/>
      <dgm:t>
        <a:bodyPr/>
        <a:lstStyle/>
        <a:p>
          <a:endParaRPr lang="en-AU">
            <a:latin typeface="Roboto" panose="02000000000000000000" pitchFamily="2" charset="0"/>
            <a:ea typeface="Roboto" panose="02000000000000000000" pitchFamily="2" charset="0"/>
          </a:endParaRPr>
        </a:p>
      </dgm:t>
    </dgm:pt>
    <dgm:pt modelId="{AD575779-1C62-4DB6-BF4C-8EFC01AD1633}" type="sibTrans" cxnId="{1BDFE24E-3FDF-4138-850A-A866888C08D0}">
      <dgm:prSet/>
      <dgm:spPr/>
      <dgm:t>
        <a:bodyPr/>
        <a:lstStyle/>
        <a:p>
          <a:endParaRPr lang="en-AU">
            <a:latin typeface="Roboto" panose="02000000000000000000" pitchFamily="2" charset="0"/>
            <a:ea typeface="Roboto" panose="02000000000000000000" pitchFamily="2" charset="0"/>
          </a:endParaRPr>
        </a:p>
      </dgm:t>
    </dgm:pt>
    <dgm:pt modelId="{A8C43D96-224C-4672-A01C-B70CBDB77962}">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Demonstrating respect</a:t>
          </a:r>
        </a:p>
      </dgm:t>
    </dgm:pt>
    <dgm:pt modelId="{2AF04183-156D-4A86-8EE0-D45A13F1248C}" type="parTrans" cxnId="{428968F2-08AA-4DA0-AF56-853F5DFDE054}">
      <dgm:prSet/>
      <dgm:spPr/>
      <dgm:t>
        <a:bodyPr/>
        <a:lstStyle/>
        <a:p>
          <a:endParaRPr lang="en-AU">
            <a:latin typeface="Roboto" panose="02000000000000000000" pitchFamily="2" charset="0"/>
            <a:ea typeface="Roboto" panose="02000000000000000000" pitchFamily="2" charset="0"/>
          </a:endParaRPr>
        </a:p>
      </dgm:t>
    </dgm:pt>
    <dgm:pt modelId="{E90C576B-D42A-417C-A3F6-7D2ECDF51DC8}" type="sibTrans" cxnId="{428968F2-08AA-4DA0-AF56-853F5DFDE054}">
      <dgm:prSet/>
      <dgm:spPr/>
      <dgm:t>
        <a:bodyPr/>
        <a:lstStyle/>
        <a:p>
          <a:endParaRPr lang="en-AU">
            <a:latin typeface="Roboto" panose="02000000000000000000" pitchFamily="2" charset="0"/>
            <a:ea typeface="Roboto" panose="02000000000000000000" pitchFamily="2" charset="0"/>
          </a:endParaRPr>
        </a:p>
      </dgm:t>
    </dgm:pt>
    <dgm:pt modelId="{4C295F91-D107-4056-98CB-3C1B4A6A5851}">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Developing informed opinions</a:t>
          </a:r>
        </a:p>
      </dgm:t>
    </dgm:pt>
    <dgm:pt modelId="{3D915D8D-0B99-4C07-9248-9ED4D2F7E338}" type="parTrans" cxnId="{0DAA27B5-CCF4-4FDD-B20D-0942C43F98CC}">
      <dgm:prSet/>
      <dgm:spPr/>
      <dgm:t>
        <a:bodyPr/>
        <a:lstStyle/>
        <a:p>
          <a:endParaRPr lang="en-AU">
            <a:latin typeface="Roboto" panose="02000000000000000000" pitchFamily="2" charset="0"/>
            <a:ea typeface="Roboto" panose="02000000000000000000" pitchFamily="2" charset="0"/>
          </a:endParaRPr>
        </a:p>
      </dgm:t>
    </dgm:pt>
    <dgm:pt modelId="{6A14DBBF-D66B-4135-B611-B4188F6F76EF}" type="sibTrans" cxnId="{0DAA27B5-CCF4-4FDD-B20D-0942C43F98CC}">
      <dgm:prSet/>
      <dgm:spPr/>
      <dgm:t>
        <a:bodyPr/>
        <a:lstStyle/>
        <a:p>
          <a:endParaRPr lang="en-AU">
            <a:latin typeface="Roboto" panose="02000000000000000000" pitchFamily="2" charset="0"/>
            <a:ea typeface="Roboto" panose="02000000000000000000" pitchFamily="2" charset="0"/>
          </a:endParaRPr>
        </a:p>
      </dgm:t>
    </dgm:pt>
    <dgm:pt modelId="{D4F2772E-C1D1-4903-9BFA-76105D3DF56C}">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Embracing diversity</a:t>
          </a:r>
        </a:p>
      </dgm:t>
    </dgm:pt>
    <dgm:pt modelId="{44228FA5-A479-4941-BD33-7911A48E1081}" type="parTrans" cxnId="{1AB411AD-C5EC-40CD-B49A-BE427D5A50E8}">
      <dgm:prSet/>
      <dgm:spPr/>
      <dgm:t>
        <a:bodyPr/>
        <a:lstStyle/>
        <a:p>
          <a:endParaRPr lang="en-AU">
            <a:latin typeface="Roboto" panose="02000000000000000000" pitchFamily="2" charset="0"/>
            <a:ea typeface="Roboto" panose="02000000000000000000" pitchFamily="2" charset="0"/>
          </a:endParaRPr>
        </a:p>
      </dgm:t>
    </dgm:pt>
    <dgm:pt modelId="{D07AB07A-E9A5-408D-9DBD-91667D4D6BB8}" type="sibTrans" cxnId="{1AB411AD-C5EC-40CD-B49A-BE427D5A50E8}">
      <dgm:prSet/>
      <dgm:spPr/>
      <dgm:t>
        <a:bodyPr/>
        <a:lstStyle/>
        <a:p>
          <a:endParaRPr lang="en-AU">
            <a:latin typeface="Roboto" panose="02000000000000000000" pitchFamily="2" charset="0"/>
            <a:ea typeface="Roboto" panose="02000000000000000000" pitchFamily="2" charset="0"/>
          </a:endParaRPr>
        </a:p>
      </dgm:t>
    </dgm:pt>
    <dgm:pt modelId="{0123E918-C25F-4E3B-B13C-778C17E85C38}">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Engaging in dialogue</a:t>
          </a:r>
        </a:p>
      </dgm:t>
    </dgm:pt>
    <dgm:pt modelId="{B97DF88C-5CC1-4D0E-9D93-95EDF29F7AAF}" type="parTrans" cxnId="{D69EC40A-23E4-413C-9458-B4AC75921554}">
      <dgm:prSet/>
      <dgm:spPr/>
      <dgm:t>
        <a:bodyPr/>
        <a:lstStyle/>
        <a:p>
          <a:endParaRPr lang="en-AU">
            <a:latin typeface="Roboto" panose="02000000000000000000" pitchFamily="2" charset="0"/>
            <a:ea typeface="Roboto" panose="02000000000000000000" pitchFamily="2" charset="0"/>
          </a:endParaRPr>
        </a:p>
      </dgm:t>
    </dgm:pt>
    <dgm:pt modelId="{043B90B7-C767-4171-8ACA-152511D79ED4}" type="sibTrans" cxnId="{D69EC40A-23E4-413C-9458-B4AC75921554}">
      <dgm:prSet/>
      <dgm:spPr/>
      <dgm:t>
        <a:bodyPr/>
        <a:lstStyle/>
        <a:p>
          <a:endParaRPr lang="en-AU">
            <a:latin typeface="Roboto" panose="02000000000000000000" pitchFamily="2" charset="0"/>
            <a:ea typeface="Roboto" panose="02000000000000000000" pitchFamily="2" charset="0"/>
          </a:endParaRPr>
        </a:p>
      </dgm:t>
    </dgm:pt>
    <dgm:pt modelId="{8C3D793F-2539-4C05-B32E-4B84EEB9ED95}">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Inquiring</a:t>
          </a:r>
        </a:p>
      </dgm:t>
    </dgm:pt>
    <dgm:pt modelId="{052CA88F-E077-4425-A749-F22D6E1EBEFC}" type="parTrans" cxnId="{98A43161-00CE-4B1F-8BE7-C51347371494}">
      <dgm:prSet/>
      <dgm:spPr/>
      <dgm:t>
        <a:bodyPr/>
        <a:lstStyle/>
        <a:p>
          <a:endParaRPr lang="en-AU">
            <a:latin typeface="Roboto" panose="02000000000000000000" pitchFamily="2" charset="0"/>
            <a:ea typeface="Roboto" panose="02000000000000000000" pitchFamily="2" charset="0"/>
          </a:endParaRPr>
        </a:p>
      </dgm:t>
    </dgm:pt>
    <dgm:pt modelId="{2EC2711C-5301-4902-A6EB-7489A581AD1A}" type="sibTrans" cxnId="{98A43161-00CE-4B1F-8BE7-C51347371494}">
      <dgm:prSet/>
      <dgm:spPr/>
      <dgm:t>
        <a:bodyPr/>
        <a:lstStyle/>
        <a:p>
          <a:endParaRPr lang="en-AU">
            <a:latin typeface="Roboto" panose="02000000000000000000" pitchFamily="2" charset="0"/>
            <a:ea typeface="Roboto" panose="02000000000000000000" pitchFamily="2" charset="0"/>
          </a:endParaRPr>
        </a:p>
      </dgm:t>
    </dgm:pt>
    <dgm:pt modelId="{48EAA052-BEBD-48E2-9913-FBFE43DC8A8B}">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Making contributions</a:t>
          </a:r>
        </a:p>
      </dgm:t>
    </dgm:pt>
    <dgm:pt modelId="{D54FA64B-C97C-4995-94A2-5D0D73F3B64C}" type="parTrans" cxnId="{47460039-CC9C-4985-B4D1-7E2EE040301B}">
      <dgm:prSet/>
      <dgm:spPr/>
      <dgm:t>
        <a:bodyPr/>
        <a:lstStyle/>
        <a:p>
          <a:endParaRPr lang="en-AU">
            <a:latin typeface="Roboto" panose="02000000000000000000" pitchFamily="2" charset="0"/>
            <a:ea typeface="Roboto" panose="02000000000000000000" pitchFamily="2" charset="0"/>
          </a:endParaRPr>
        </a:p>
      </dgm:t>
    </dgm:pt>
    <dgm:pt modelId="{24CDFFC0-9C09-457A-B109-376FA5212745}" type="sibTrans" cxnId="{47460039-CC9C-4985-B4D1-7E2EE040301B}">
      <dgm:prSet/>
      <dgm:spPr/>
      <dgm:t>
        <a:bodyPr/>
        <a:lstStyle/>
        <a:p>
          <a:endParaRPr lang="en-AU">
            <a:latin typeface="Roboto" panose="02000000000000000000" pitchFamily="2" charset="0"/>
            <a:ea typeface="Roboto" panose="02000000000000000000" pitchFamily="2" charset="0"/>
          </a:endParaRPr>
        </a:p>
      </dgm:t>
    </dgm:pt>
    <dgm:pt modelId="{A7DC7944-1789-4C80-8BE4-92462E961DA5}">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Reasoning</a:t>
          </a:r>
        </a:p>
      </dgm:t>
    </dgm:pt>
    <dgm:pt modelId="{20B70CD3-FED8-462B-9DE2-E4D7CADEE23D}" type="parTrans" cxnId="{18B8918F-2AA8-4B05-B3A2-B811CC1A8A99}">
      <dgm:prSet/>
      <dgm:spPr/>
      <dgm:t>
        <a:bodyPr/>
        <a:lstStyle/>
        <a:p>
          <a:endParaRPr lang="en-AU">
            <a:latin typeface="Roboto" panose="02000000000000000000" pitchFamily="2" charset="0"/>
            <a:ea typeface="Roboto" panose="02000000000000000000" pitchFamily="2" charset="0"/>
          </a:endParaRPr>
        </a:p>
      </dgm:t>
    </dgm:pt>
    <dgm:pt modelId="{ED5FF093-1C3B-400D-9034-D68975D94AC0}" type="sibTrans" cxnId="{18B8918F-2AA8-4B05-B3A2-B811CC1A8A99}">
      <dgm:prSet/>
      <dgm:spPr/>
      <dgm:t>
        <a:bodyPr/>
        <a:lstStyle/>
        <a:p>
          <a:endParaRPr lang="en-AU">
            <a:latin typeface="Roboto" panose="02000000000000000000" pitchFamily="2" charset="0"/>
            <a:ea typeface="Roboto" panose="02000000000000000000" pitchFamily="2" charset="0"/>
          </a:endParaRPr>
        </a:p>
      </dgm:t>
    </dgm:pt>
    <dgm:pt modelId="{6D0EE99F-74A0-4CBD-A92C-AA38832D4924}">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Using resources</a:t>
          </a:r>
        </a:p>
      </dgm:t>
    </dgm:pt>
    <dgm:pt modelId="{F487FDE4-008A-4F0A-8E48-D8EB5456EF59}" type="parTrans" cxnId="{79CCBA1E-DBF5-4E75-BAF8-5015CAD64AAB}">
      <dgm:prSet/>
      <dgm:spPr/>
      <dgm:t>
        <a:bodyPr/>
        <a:lstStyle/>
        <a:p>
          <a:endParaRPr lang="en-AU">
            <a:latin typeface="Roboto" panose="02000000000000000000" pitchFamily="2" charset="0"/>
            <a:ea typeface="Roboto" panose="02000000000000000000" pitchFamily="2" charset="0"/>
          </a:endParaRPr>
        </a:p>
      </dgm:t>
    </dgm:pt>
    <dgm:pt modelId="{857F8DAA-ACB1-4BB7-85D5-0E9187BC28F5}" type="sibTrans" cxnId="{79CCBA1E-DBF5-4E75-BAF8-5015CAD64AAB}">
      <dgm:prSet/>
      <dgm:spPr/>
      <dgm:t>
        <a:bodyPr/>
        <a:lstStyle/>
        <a:p>
          <a:endParaRPr lang="en-AU">
            <a:latin typeface="Roboto" panose="02000000000000000000" pitchFamily="2" charset="0"/>
            <a:ea typeface="Roboto" panose="02000000000000000000" pitchFamily="2" charset="0"/>
          </a:endParaRPr>
        </a:p>
      </dgm:t>
    </dgm:pt>
    <dgm:pt modelId="{FCF282A1-6A03-4479-A392-8B0ADCACFCD2}">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Being organised</a:t>
          </a:r>
          <a:endParaRPr lang="en-AU">
            <a:latin typeface="Roboto" panose="02000000000000000000" pitchFamily="2" charset="0"/>
            <a:ea typeface="Roboto" panose="02000000000000000000" pitchFamily="2" charset="0"/>
          </a:endParaRPr>
        </a:p>
      </dgm:t>
    </dgm:pt>
    <dgm:pt modelId="{9688095A-1BF6-4CFA-B5D9-BA828F178E3E}" type="parTrans" cxnId="{F1E6EAD1-31E6-42AF-90F1-34597E7B964E}">
      <dgm:prSet/>
      <dgm:spPr/>
      <dgm:t>
        <a:bodyPr/>
        <a:lstStyle/>
        <a:p>
          <a:endParaRPr lang="en-AU"/>
        </a:p>
      </dgm:t>
    </dgm:pt>
    <dgm:pt modelId="{A61F161B-AB4D-40E0-9659-BCAA00013043}" type="sibTrans" cxnId="{F1E6EAD1-31E6-42AF-90F1-34597E7B964E}">
      <dgm:prSet/>
      <dgm:spPr/>
      <dgm:t>
        <a:bodyPr/>
        <a:lstStyle/>
        <a:p>
          <a:endParaRPr lang="en-AU"/>
        </a:p>
      </dgm:t>
    </dgm:pt>
    <dgm:pt modelId="{766FF290-F476-4FD8-81A7-8EA1FDC720DE}">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Comprehending</a:t>
          </a:r>
          <a:endParaRPr lang="en-AU">
            <a:latin typeface="Roboto" panose="02000000000000000000" pitchFamily="2" charset="0"/>
            <a:ea typeface="Roboto" panose="02000000000000000000" pitchFamily="2" charset="0"/>
          </a:endParaRPr>
        </a:p>
      </dgm:t>
    </dgm:pt>
    <dgm:pt modelId="{CAA5B96E-A5FD-4082-9069-2DF0AA0F98FF}" type="parTrans" cxnId="{4402A4F8-1372-4AA5-81E4-4A6CC5AB825F}">
      <dgm:prSet/>
      <dgm:spPr/>
      <dgm:t>
        <a:bodyPr/>
        <a:lstStyle/>
        <a:p>
          <a:endParaRPr lang="en-AU"/>
        </a:p>
      </dgm:t>
    </dgm:pt>
    <dgm:pt modelId="{6C6B8415-79DD-4409-A172-974C7CDCE881}" type="sibTrans" cxnId="{4402A4F8-1372-4AA5-81E4-4A6CC5AB825F}">
      <dgm:prSet/>
      <dgm:spPr/>
      <dgm:t>
        <a:bodyPr/>
        <a:lstStyle/>
        <a:p>
          <a:endParaRPr lang="en-AU"/>
        </a:p>
      </dgm:t>
    </dgm:pt>
    <dgm:pt modelId="{1FD426F2-E34C-4433-A63E-F249CA24DC06}">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Demonstrating initiative</a:t>
          </a:r>
          <a:endParaRPr lang="en-AU">
            <a:latin typeface="Roboto" panose="02000000000000000000" pitchFamily="2" charset="0"/>
            <a:ea typeface="Roboto" panose="02000000000000000000" pitchFamily="2" charset="0"/>
          </a:endParaRPr>
        </a:p>
      </dgm:t>
    </dgm:pt>
    <dgm:pt modelId="{06B53173-6172-40B1-A732-F2CB6C98D5DC}" type="parTrans" cxnId="{5F8E84DD-5ACB-4CE8-9E9E-711A29C27F43}">
      <dgm:prSet/>
      <dgm:spPr/>
      <dgm:t>
        <a:bodyPr/>
        <a:lstStyle/>
        <a:p>
          <a:endParaRPr lang="en-AU"/>
        </a:p>
      </dgm:t>
    </dgm:pt>
    <dgm:pt modelId="{4CAB4510-F6F0-468B-AD79-ACBBAF86A4CC}" type="sibTrans" cxnId="{5F8E84DD-5ACB-4CE8-9E9E-711A29C27F43}">
      <dgm:prSet/>
      <dgm:spPr/>
      <dgm:t>
        <a:bodyPr/>
        <a:lstStyle/>
        <a:p>
          <a:endParaRPr lang="en-AU"/>
        </a:p>
      </dgm:t>
    </dgm:pt>
    <dgm:pt modelId="{046FABBB-336A-4D53-A6CB-A4C7194CE133}">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Engaging with feedback</a:t>
          </a:r>
          <a:endParaRPr lang="en-AU">
            <a:latin typeface="Roboto" panose="02000000000000000000" pitchFamily="2" charset="0"/>
            <a:ea typeface="Roboto" panose="02000000000000000000" pitchFamily="2" charset="0"/>
          </a:endParaRPr>
        </a:p>
      </dgm:t>
    </dgm:pt>
    <dgm:pt modelId="{A68B316B-7C3A-443F-AC96-E46A17C0BCCE}" type="parTrans" cxnId="{EFC77C09-C17B-4EB1-ACCF-A1024F2FA3B4}">
      <dgm:prSet/>
      <dgm:spPr/>
      <dgm:t>
        <a:bodyPr/>
        <a:lstStyle/>
        <a:p>
          <a:endParaRPr lang="en-AU"/>
        </a:p>
      </dgm:t>
    </dgm:pt>
    <dgm:pt modelId="{4D8F1672-10A8-4C9A-A432-017A313F4167}" type="sibTrans" cxnId="{EFC77C09-C17B-4EB1-ACCF-A1024F2FA3B4}">
      <dgm:prSet/>
      <dgm:spPr/>
      <dgm:t>
        <a:bodyPr/>
        <a:lstStyle/>
        <a:p>
          <a:endParaRPr lang="en-AU"/>
        </a:p>
      </dgm:t>
    </dgm:pt>
    <dgm:pt modelId="{42BA63D9-A347-45C8-B735-3AEA2E1880AA}">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Forming relationships</a:t>
          </a:r>
          <a:endParaRPr lang="en-AU">
            <a:latin typeface="Roboto" panose="02000000000000000000" pitchFamily="2" charset="0"/>
            <a:ea typeface="Roboto" panose="02000000000000000000" pitchFamily="2" charset="0"/>
          </a:endParaRPr>
        </a:p>
      </dgm:t>
    </dgm:pt>
    <dgm:pt modelId="{A685C0C2-5BB7-48BC-A0AA-60980C0F0F19}" type="parTrans" cxnId="{61F6D7AF-EBF4-46ED-86C1-BAB54B2054DE}">
      <dgm:prSet/>
      <dgm:spPr/>
      <dgm:t>
        <a:bodyPr/>
        <a:lstStyle/>
        <a:p>
          <a:endParaRPr lang="en-AU"/>
        </a:p>
      </dgm:t>
    </dgm:pt>
    <dgm:pt modelId="{A8B308AC-D348-47C4-AD6A-A362E4BD21C6}" type="sibTrans" cxnId="{61F6D7AF-EBF4-46ED-86C1-BAB54B2054DE}">
      <dgm:prSet/>
      <dgm:spPr/>
      <dgm:t>
        <a:bodyPr/>
        <a:lstStyle/>
        <a:p>
          <a:endParaRPr lang="en-AU"/>
        </a:p>
      </dgm:t>
    </dgm:pt>
    <dgm:pt modelId="{A844E54A-435E-44DB-8740-FF2771EFD5F6}">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Taking opportunities</a:t>
          </a:r>
          <a:endParaRPr lang="en-AU">
            <a:latin typeface="Roboto" panose="02000000000000000000" pitchFamily="2" charset="0"/>
            <a:ea typeface="Roboto" panose="02000000000000000000" pitchFamily="2" charset="0"/>
          </a:endParaRPr>
        </a:p>
      </dgm:t>
    </dgm:pt>
    <dgm:pt modelId="{3AD9CA40-6274-45F2-800D-458CC4EF9B1B}" type="parTrans" cxnId="{E34F86AD-67C9-41D6-8305-A66D3F17858F}">
      <dgm:prSet/>
      <dgm:spPr/>
      <dgm:t>
        <a:bodyPr/>
        <a:lstStyle/>
        <a:p>
          <a:endParaRPr lang="en-AU"/>
        </a:p>
      </dgm:t>
    </dgm:pt>
    <dgm:pt modelId="{4BD80E4A-6FD8-4EB3-AB9A-364C7088497D}" type="sibTrans" cxnId="{E34F86AD-67C9-41D6-8305-A66D3F17858F}">
      <dgm:prSet/>
      <dgm:spPr/>
      <dgm:t>
        <a:bodyPr/>
        <a:lstStyle/>
        <a:p>
          <a:endParaRPr lang="en-AU"/>
        </a:p>
      </dgm:t>
    </dgm:pt>
    <dgm:pt modelId="{B1D998EC-1F67-49F1-82F3-8434B9E13D0B}" type="pres">
      <dgm:prSet presAssocID="{CEA44FCE-3D7F-456C-8232-2DAC43766F84}" presName="diagram" presStyleCnt="0">
        <dgm:presLayoutVars>
          <dgm:dir/>
          <dgm:resizeHandles val="exact"/>
        </dgm:presLayoutVars>
      </dgm:prSet>
      <dgm:spPr/>
    </dgm:pt>
    <dgm:pt modelId="{C5DAB955-F44D-4DBE-BBE3-2CEEA71CB98E}" type="pres">
      <dgm:prSet presAssocID="{3E7F8959-BB8F-4F9D-9315-EB729CDF3B1C}" presName="node" presStyleLbl="node1" presStyleIdx="0" presStyleCnt="20">
        <dgm:presLayoutVars>
          <dgm:bulletEnabled val="1"/>
        </dgm:presLayoutVars>
      </dgm:prSet>
      <dgm:spPr/>
    </dgm:pt>
    <dgm:pt modelId="{623A8FE5-2FE3-4FE2-A644-7BB14BC79BEF}" type="pres">
      <dgm:prSet presAssocID="{1C68BDB7-C2F6-445C-B409-CF92E0422062}" presName="sibTrans" presStyleCnt="0"/>
      <dgm:spPr/>
    </dgm:pt>
    <dgm:pt modelId="{DC235AFA-E188-4E56-A249-F679E190F2C8}" type="pres">
      <dgm:prSet presAssocID="{3CB78DDA-209E-4763-BA0B-911196BC42A0}" presName="node" presStyleLbl="node1" presStyleIdx="1" presStyleCnt="20">
        <dgm:presLayoutVars>
          <dgm:bulletEnabled val="1"/>
        </dgm:presLayoutVars>
      </dgm:prSet>
      <dgm:spPr/>
    </dgm:pt>
    <dgm:pt modelId="{A85FAC9F-225A-4C7D-A44A-B27A2FC057A0}" type="pres">
      <dgm:prSet presAssocID="{3FEE5633-2B90-408A-B51A-B758A185C977}" presName="sibTrans" presStyleCnt="0"/>
      <dgm:spPr/>
    </dgm:pt>
    <dgm:pt modelId="{8B80B0BA-040A-421D-9F05-5AEE2CDBE176}" type="pres">
      <dgm:prSet presAssocID="{BFA19120-61BD-4E0F-8267-D9DDA29AC4F8}" presName="node" presStyleLbl="node1" presStyleIdx="2" presStyleCnt="20">
        <dgm:presLayoutVars>
          <dgm:bulletEnabled val="1"/>
        </dgm:presLayoutVars>
      </dgm:prSet>
      <dgm:spPr/>
    </dgm:pt>
    <dgm:pt modelId="{F9327997-8EB0-49F6-A137-B1A3356738C8}" type="pres">
      <dgm:prSet presAssocID="{6A9AFF88-91A7-48EB-A56D-71D3C134D016}" presName="sibTrans" presStyleCnt="0"/>
      <dgm:spPr/>
    </dgm:pt>
    <dgm:pt modelId="{91793D25-1348-4F5D-A708-1D2E13CE3535}" type="pres">
      <dgm:prSet presAssocID="{FCF282A1-6A03-4479-A392-8B0ADCACFCD2}" presName="node" presStyleLbl="node1" presStyleIdx="3" presStyleCnt="20">
        <dgm:presLayoutVars>
          <dgm:bulletEnabled val="1"/>
        </dgm:presLayoutVars>
      </dgm:prSet>
      <dgm:spPr/>
    </dgm:pt>
    <dgm:pt modelId="{1387403B-4BDD-4339-9E53-E885B9233D6F}" type="pres">
      <dgm:prSet presAssocID="{A61F161B-AB4D-40E0-9659-BCAA00013043}" presName="sibTrans" presStyleCnt="0"/>
      <dgm:spPr/>
    </dgm:pt>
    <dgm:pt modelId="{E5BF0209-79FE-43EF-B82E-DAFABEE27F91}" type="pres">
      <dgm:prSet presAssocID="{5B63FE57-29F1-454C-A6E5-453EF1DBE643}" presName="node" presStyleLbl="node1" presStyleIdx="4" presStyleCnt="20">
        <dgm:presLayoutVars>
          <dgm:bulletEnabled val="1"/>
        </dgm:presLayoutVars>
      </dgm:prSet>
      <dgm:spPr/>
    </dgm:pt>
    <dgm:pt modelId="{C5556155-85F6-44E6-BFF3-D9EBD103AF9D}" type="pres">
      <dgm:prSet presAssocID="{8016103A-1098-4D78-8A9A-2474B38C5252}" presName="sibTrans" presStyleCnt="0"/>
      <dgm:spPr/>
    </dgm:pt>
    <dgm:pt modelId="{7454E399-28D2-48D0-990D-657C75AFE393}" type="pres">
      <dgm:prSet presAssocID="{54ACB37C-8924-4718-864B-9755825BCF81}" presName="node" presStyleLbl="node1" presStyleIdx="5" presStyleCnt="20">
        <dgm:presLayoutVars>
          <dgm:bulletEnabled val="1"/>
        </dgm:presLayoutVars>
      </dgm:prSet>
      <dgm:spPr/>
    </dgm:pt>
    <dgm:pt modelId="{7AFC37A7-F163-4D99-A521-A0E02EC5FA50}" type="pres">
      <dgm:prSet presAssocID="{FCCCE304-B6C8-4E78-9955-CF9CF9742A02}" presName="sibTrans" presStyleCnt="0"/>
      <dgm:spPr/>
    </dgm:pt>
    <dgm:pt modelId="{4BD11639-7969-4D02-A634-3939CB12D759}" type="pres">
      <dgm:prSet presAssocID="{766FF290-F476-4FD8-81A7-8EA1FDC720DE}" presName="node" presStyleLbl="node1" presStyleIdx="6" presStyleCnt="20">
        <dgm:presLayoutVars>
          <dgm:bulletEnabled val="1"/>
        </dgm:presLayoutVars>
      </dgm:prSet>
      <dgm:spPr/>
    </dgm:pt>
    <dgm:pt modelId="{F15A959A-AD7F-483D-8B77-6CA2236160A5}" type="pres">
      <dgm:prSet presAssocID="{6C6B8415-79DD-4409-A172-974C7CDCE881}" presName="sibTrans" presStyleCnt="0"/>
      <dgm:spPr/>
    </dgm:pt>
    <dgm:pt modelId="{DDD44F87-4F34-49BF-AE8C-443B015704A9}" type="pres">
      <dgm:prSet presAssocID="{1FD426F2-E34C-4433-A63E-F249CA24DC06}" presName="node" presStyleLbl="node1" presStyleIdx="7" presStyleCnt="20">
        <dgm:presLayoutVars>
          <dgm:bulletEnabled val="1"/>
        </dgm:presLayoutVars>
      </dgm:prSet>
      <dgm:spPr/>
    </dgm:pt>
    <dgm:pt modelId="{8C3EAAE3-1DED-438E-A588-B7A76DAD4F6E}" type="pres">
      <dgm:prSet presAssocID="{4CAB4510-F6F0-468B-AD79-ACBBAF86A4CC}" presName="sibTrans" presStyleCnt="0"/>
      <dgm:spPr/>
    </dgm:pt>
    <dgm:pt modelId="{8A996423-AAE2-47A1-B4F0-E57DE2A505B5}" type="pres">
      <dgm:prSet presAssocID="{007DE6FC-5ADB-4E0C-8953-845C38D9222D}" presName="node" presStyleLbl="node1" presStyleIdx="8" presStyleCnt="20">
        <dgm:presLayoutVars>
          <dgm:bulletEnabled val="1"/>
        </dgm:presLayoutVars>
      </dgm:prSet>
      <dgm:spPr/>
    </dgm:pt>
    <dgm:pt modelId="{6AE9C7A0-147A-46D4-BC40-02B8CF018F4D}" type="pres">
      <dgm:prSet presAssocID="{AD575779-1C62-4DB6-BF4C-8EFC01AD1633}" presName="sibTrans" presStyleCnt="0"/>
      <dgm:spPr/>
    </dgm:pt>
    <dgm:pt modelId="{C7C32D43-49E4-4C65-89B8-E8C350D7C789}" type="pres">
      <dgm:prSet presAssocID="{A8C43D96-224C-4672-A01C-B70CBDB77962}" presName="node" presStyleLbl="node1" presStyleIdx="9" presStyleCnt="20">
        <dgm:presLayoutVars>
          <dgm:bulletEnabled val="1"/>
        </dgm:presLayoutVars>
      </dgm:prSet>
      <dgm:spPr/>
    </dgm:pt>
    <dgm:pt modelId="{67DDE157-EC89-474D-87A5-F90CF57514CF}" type="pres">
      <dgm:prSet presAssocID="{E90C576B-D42A-417C-A3F6-7D2ECDF51DC8}" presName="sibTrans" presStyleCnt="0"/>
      <dgm:spPr/>
    </dgm:pt>
    <dgm:pt modelId="{24D71A82-6815-47F3-B038-FD31B6E87CE8}" type="pres">
      <dgm:prSet presAssocID="{4C295F91-D107-4056-98CB-3C1B4A6A5851}" presName="node" presStyleLbl="node1" presStyleIdx="10" presStyleCnt="20">
        <dgm:presLayoutVars>
          <dgm:bulletEnabled val="1"/>
        </dgm:presLayoutVars>
      </dgm:prSet>
      <dgm:spPr/>
    </dgm:pt>
    <dgm:pt modelId="{67147B6C-7FE4-4539-B0FB-77B0A58C80B3}" type="pres">
      <dgm:prSet presAssocID="{6A14DBBF-D66B-4135-B611-B4188F6F76EF}" presName="sibTrans" presStyleCnt="0"/>
      <dgm:spPr/>
    </dgm:pt>
    <dgm:pt modelId="{8AB8912A-FF34-46FE-826B-7F81E79510BD}" type="pres">
      <dgm:prSet presAssocID="{D4F2772E-C1D1-4903-9BFA-76105D3DF56C}" presName="node" presStyleLbl="node1" presStyleIdx="11" presStyleCnt="20">
        <dgm:presLayoutVars>
          <dgm:bulletEnabled val="1"/>
        </dgm:presLayoutVars>
      </dgm:prSet>
      <dgm:spPr/>
    </dgm:pt>
    <dgm:pt modelId="{0AF9281D-1309-4A64-B589-604D49B8C6AF}" type="pres">
      <dgm:prSet presAssocID="{D07AB07A-E9A5-408D-9DBD-91667D4D6BB8}" presName="sibTrans" presStyleCnt="0"/>
      <dgm:spPr/>
    </dgm:pt>
    <dgm:pt modelId="{F48A2F6B-29D4-41D5-8A8A-EABDC41FF749}" type="pres">
      <dgm:prSet presAssocID="{0123E918-C25F-4E3B-B13C-778C17E85C38}" presName="node" presStyleLbl="node1" presStyleIdx="12" presStyleCnt="20">
        <dgm:presLayoutVars>
          <dgm:bulletEnabled val="1"/>
        </dgm:presLayoutVars>
      </dgm:prSet>
      <dgm:spPr/>
    </dgm:pt>
    <dgm:pt modelId="{C295AD9F-CBCE-4AD6-9463-CD4061AB3002}" type="pres">
      <dgm:prSet presAssocID="{043B90B7-C767-4171-8ACA-152511D79ED4}" presName="sibTrans" presStyleCnt="0"/>
      <dgm:spPr/>
    </dgm:pt>
    <dgm:pt modelId="{64EC0DE7-C308-4604-A4B2-D49F3D6A3199}" type="pres">
      <dgm:prSet presAssocID="{046FABBB-336A-4D53-A6CB-A4C7194CE133}" presName="node" presStyleLbl="node1" presStyleIdx="13" presStyleCnt="20">
        <dgm:presLayoutVars>
          <dgm:bulletEnabled val="1"/>
        </dgm:presLayoutVars>
      </dgm:prSet>
      <dgm:spPr/>
    </dgm:pt>
    <dgm:pt modelId="{E4A54360-2F0C-40FE-A42F-049C3267CD74}" type="pres">
      <dgm:prSet presAssocID="{4D8F1672-10A8-4C9A-A432-017A313F4167}" presName="sibTrans" presStyleCnt="0"/>
      <dgm:spPr/>
    </dgm:pt>
    <dgm:pt modelId="{019C2314-3FC9-4C75-8109-1A5765ABBC0B}" type="pres">
      <dgm:prSet presAssocID="{42BA63D9-A347-45C8-B735-3AEA2E1880AA}" presName="node" presStyleLbl="node1" presStyleIdx="14" presStyleCnt="20">
        <dgm:presLayoutVars>
          <dgm:bulletEnabled val="1"/>
        </dgm:presLayoutVars>
      </dgm:prSet>
      <dgm:spPr/>
    </dgm:pt>
    <dgm:pt modelId="{66CAF5A8-431B-4ED2-A637-D9983D949AF2}" type="pres">
      <dgm:prSet presAssocID="{A8B308AC-D348-47C4-AD6A-A362E4BD21C6}" presName="sibTrans" presStyleCnt="0"/>
      <dgm:spPr/>
    </dgm:pt>
    <dgm:pt modelId="{24C5D0C3-DD4B-41A6-8B2F-764C1FEE8A3E}" type="pres">
      <dgm:prSet presAssocID="{8C3D793F-2539-4C05-B32E-4B84EEB9ED95}" presName="node" presStyleLbl="node1" presStyleIdx="15" presStyleCnt="20">
        <dgm:presLayoutVars>
          <dgm:bulletEnabled val="1"/>
        </dgm:presLayoutVars>
      </dgm:prSet>
      <dgm:spPr/>
    </dgm:pt>
    <dgm:pt modelId="{41985011-414D-49FF-AA09-B56A970D404D}" type="pres">
      <dgm:prSet presAssocID="{2EC2711C-5301-4902-A6EB-7489A581AD1A}" presName="sibTrans" presStyleCnt="0"/>
      <dgm:spPr/>
    </dgm:pt>
    <dgm:pt modelId="{73460835-0C78-4056-A74C-BA4419A38D5B}" type="pres">
      <dgm:prSet presAssocID="{48EAA052-BEBD-48E2-9913-FBFE43DC8A8B}" presName="node" presStyleLbl="node1" presStyleIdx="16" presStyleCnt="20">
        <dgm:presLayoutVars>
          <dgm:bulletEnabled val="1"/>
        </dgm:presLayoutVars>
      </dgm:prSet>
      <dgm:spPr/>
    </dgm:pt>
    <dgm:pt modelId="{14DDDBD5-F1B9-4E04-A6D6-2F1A723BB7E8}" type="pres">
      <dgm:prSet presAssocID="{24CDFFC0-9C09-457A-B109-376FA5212745}" presName="sibTrans" presStyleCnt="0"/>
      <dgm:spPr/>
    </dgm:pt>
    <dgm:pt modelId="{25AF3AC9-A0E5-4046-A798-1444F92A84C9}" type="pres">
      <dgm:prSet presAssocID="{A7DC7944-1789-4C80-8BE4-92462E961DA5}" presName="node" presStyleLbl="node1" presStyleIdx="17" presStyleCnt="20">
        <dgm:presLayoutVars>
          <dgm:bulletEnabled val="1"/>
        </dgm:presLayoutVars>
      </dgm:prSet>
      <dgm:spPr/>
    </dgm:pt>
    <dgm:pt modelId="{5B520AE0-41AA-4C3F-A20D-0515AB86EF10}" type="pres">
      <dgm:prSet presAssocID="{ED5FF093-1C3B-400D-9034-D68975D94AC0}" presName="sibTrans" presStyleCnt="0"/>
      <dgm:spPr/>
    </dgm:pt>
    <dgm:pt modelId="{1132FE5C-0345-40B7-8DD7-EDC45ED86199}" type="pres">
      <dgm:prSet presAssocID="{A844E54A-435E-44DB-8740-FF2771EFD5F6}" presName="node" presStyleLbl="node1" presStyleIdx="18" presStyleCnt="20">
        <dgm:presLayoutVars>
          <dgm:bulletEnabled val="1"/>
        </dgm:presLayoutVars>
      </dgm:prSet>
      <dgm:spPr/>
    </dgm:pt>
    <dgm:pt modelId="{14E64169-0E64-4A88-9144-601E02228A19}" type="pres">
      <dgm:prSet presAssocID="{4BD80E4A-6FD8-4EB3-AB9A-364C7088497D}" presName="sibTrans" presStyleCnt="0"/>
      <dgm:spPr/>
    </dgm:pt>
    <dgm:pt modelId="{E3CA3CA3-0779-40CA-9BC0-C4B6BC5460F5}" type="pres">
      <dgm:prSet presAssocID="{6D0EE99F-74A0-4CBD-A92C-AA38832D4924}" presName="node" presStyleLbl="node1" presStyleIdx="19" presStyleCnt="20">
        <dgm:presLayoutVars>
          <dgm:bulletEnabled val="1"/>
        </dgm:presLayoutVars>
      </dgm:prSet>
      <dgm:spPr/>
    </dgm:pt>
  </dgm:ptLst>
  <dgm:cxnLst>
    <dgm:cxn modelId="{EFC77C09-C17B-4EB1-ACCF-A1024F2FA3B4}" srcId="{CEA44FCE-3D7F-456C-8232-2DAC43766F84}" destId="{046FABBB-336A-4D53-A6CB-A4C7194CE133}" srcOrd="13" destOrd="0" parTransId="{A68B316B-7C3A-443F-AC96-E46A17C0BCCE}" sibTransId="{4D8F1672-10A8-4C9A-A432-017A313F4167}"/>
    <dgm:cxn modelId="{1D93450A-B3D3-4FFC-BC63-36AC991B8DF0}" type="presOf" srcId="{046FABBB-336A-4D53-A6CB-A4C7194CE133}" destId="{64EC0DE7-C308-4604-A4B2-D49F3D6A3199}" srcOrd="0" destOrd="0" presId="urn:microsoft.com/office/officeart/2005/8/layout/default"/>
    <dgm:cxn modelId="{D69EC40A-23E4-413C-9458-B4AC75921554}" srcId="{CEA44FCE-3D7F-456C-8232-2DAC43766F84}" destId="{0123E918-C25F-4E3B-B13C-778C17E85C38}" srcOrd="12" destOrd="0" parTransId="{B97DF88C-5CC1-4D0E-9D93-95EDF29F7AAF}" sibTransId="{043B90B7-C767-4171-8ACA-152511D79ED4}"/>
    <dgm:cxn modelId="{79CCBA1E-DBF5-4E75-BAF8-5015CAD64AAB}" srcId="{CEA44FCE-3D7F-456C-8232-2DAC43766F84}" destId="{6D0EE99F-74A0-4CBD-A92C-AA38832D4924}" srcOrd="19" destOrd="0" parTransId="{F487FDE4-008A-4F0A-8E48-D8EB5456EF59}" sibTransId="{857F8DAA-ACB1-4BB7-85D5-0E9187BC28F5}"/>
    <dgm:cxn modelId="{E2FF8C20-5F9A-4C06-943F-EA7DAA53D5FA}" type="presOf" srcId="{3E7F8959-BB8F-4F9D-9315-EB729CDF3B1C}" destId="{C5DAB955-F44D-4DBE-BBE3-2CEEA71CB98E}" srcOrd="0" destOrd="0" presId="urn:microsoft.com/office/officeart/2005/8/layout/default"/>
    <dgm:cxn modelId="{D48CD821-238C-45FF-8A32-E9615B48F060}" type="presOf" srcId="{54ACB37C-8924-4718-864B-9755825BCF81}" destId="{7454E399-28D2-48D0-990D-657C75AFE393}" srcOrd="0" destOrd="0" presId="urn:microsoft.com/office/officeart/2005/8/layout/default"/>
    <dgm:cxn modelId="{47460039-CC9C-4985-B4D1-7E2EE040301B}" srcId="{CEA44FCE-3D7F-456C-8232-2DAC43766F84}" destId="{48EAA052-BEBD-48E2-9913-FBFE43DC8A8B}" srcOrd="16" destOrd="0" parTransId="{D54FA64B-C97C-4995-94A2-5D0D73F3B64C}" sibTransId="{24CDFFC0-9C09-457A-B109-376FA5212745}"/>
    <dgm:cxn modelId="{50F8F05F-45FD-4F61-AB8D-792952D97585}" srcId="{CEA44FCE-3D7F-456C-8232-2DAC43766F84}" destId="{3E7F8959-BB8F-4F9D-9315-EB729CDF3B1C}" srcOrd="0" destOrd="0" parTransId="{FB0B3AD1-9552-442D-8C70-5AEDFC223AFA}" sibTransId="{1C68BDB7-C2F6-445C-B409-CF92E0422062}"/>
    <dgm:cxn modelId="{7BA11641-E1E8-4B63-876A-A83AF3CEC245}" type="presOf" srcId="{1FD426F2-E34C-4433-A63E-F249CA24DC06}" destId="{DDD44F87-4F34-49BF-AE8C-443B015704A9}" srcOrd="0" destOrd="0" presId="urn:microsoft.com/office/officeart/2005/8/layout/default"/>
    <dgm:cxn modelId="{98A43161-00CE-4B1F-8BE7-C51347371494}" srcId="{CEA44FCE-3D7F-456C-8232-2DAC43766F84}" destId="{8C3D793F-2539-4C05-B32E-4B84EEB9ED95}" srcOrd="15" destOrd="0" parTransId="{052CA88F-E077-4425-A749-F22D6E1EBEFC}" sibTransId="{2EC2711C-5301-4902-A6EB-7489A581AD1A}"/>
    <dgm:cxn modelId="{2FC6E343-C947-40E1-B7AF-AE176E0DDEEA}" type="presOf" srcId="{007DE6FC-5ADB-4E0C-8953-845C38D9222D}" destId="{8A996423-AAE2-47A1-B4F0-E57DE2A505B5}" srcOrd="0" destOrd="0" presId="urn:microsoft.com/office/officeart/2005/8/layout/default"/>
    <dgm:cxn modelId="{334AD566-8D42-40AD-8211-1A1862528A24}" type="presOf" srcId="{CEA44FCE-3D7F-456C-8232-2DAC43766F84}" destId="{B1D998EC-1F67-49F1-82F3-8434B9E13D0B}" srcOrd="0" destOrd="0" presId="urn:microsoft.com/office/officeart/2005/8/layout/default"/>
    <dgm:cxn modelId="{29D42168-CEF2-462B-9D6A-4C6D2C461441}" type="presOf" srcId="{8C3D793F-2539-4C05-B32E-4B84EEB9ED95}" destId="{24C5D0C3-DD4B-41A6-8B2F-764C1FEE8A3E}" srcOrd="0" destOrd="0" presId="urn:microsoft.com/office/officeart/2005/8/layout/default"/>
    <dgm:cxn modelId="{F768FB6D-A36A-4EEE-89B9-D54A3E09F4AB}" type="presOf" srcId="{766FF290-F476-4FD8-81A7-8EA1FDC720DE}" destId="{4BD11639-7969-4D02-A634-3939CB12D759}" srcOrd="0" destOrd="0" presId="urn:microsoft.com/office/officeart/2005/8/layout/default"/>
    <dgm:cxn modelId="{1BDFE24E-3FDF-4138-850A-A866888C08D0}" srcId="{CEA44FCE-3D7F-456C-8232-2DAC43766F84}" destId="{007DE6FC-5ADB-4E0C-8953-845C38D9222D}" srcOrd="8" destOrd="0" parTransId="{DEBEBA74-CD3B-46BC-8208-8B64314BAD35}" sibTransId="{AD575779-1C62-4DB6-BF4C-8EFC01AD1633}"/>
    <dgm:cxn modelId="{B4D61F50-3D4F-4BE6-9D03-C9D43D33A5EE}" srcId="{CEA44FCE-3D7F-456C-8232-2DAC43766F84}" destId="{BFA19120-61BD-4E0F-8267-D9DDA29AC4F8}" srcOrd="2" destOrd="0" parTransId="{577FA35F-7538-4BEF-8FFA-38FE5D7D9993}" sibTransId="{6A9AFF88-91A7-48EB-A56D-71D3C134D016}"/>
    <dgm:cxn modelId="{11E57881-B836-48BE-AB53-943B3B46839F}" type="presOf" srcId="{BFA19120-61BD-4E0F-8267-D9DDA29AC4F8}" destId="{8B80B0BA-040A-421D-9F05-5AEE2CDBE176}" srcOrd="0" destOrd="0" presId="urn:microsoft.com/office/officeart/2005/8/layout/default"/>
    <dgm:cxn modelId="{D11D6D87-360C-4368-A6A2-245D041608F7}" type="presOf" srcId="{A844E54A-435E-44DB-8740-FF2771EFD5F6}" destId="{1132FE5C-0345-40B7-8DD7-EDC45ED86199}" srcOrd="0" destOrd="0" presId="urn:microsoft.com/office/officeart/2005/8/layout/default"/>
    <dgm:cxn modelId="{C589E58B-0BAB-4877-9550-38D2EBE016D2}" srcId="{CEA44FCE-3D7F-456C-8232-2DAC43766F84}" destId="{3CB78DDA-209E-4763-BA0B-911196BC42A0}" srcOrd="1" destOrd="0" parTransId="{43C20AC1-CCA9-45AD-9713-E20731C5EA48}" sibTransId="{3FEE5633-2B90-408A-B51A-B758A185C977}"/>
    <dgm:cxn modelId="{18B8918F-2AA8-4B05-B3A2-B811CC1A8A99}" srcId="{CEA44FCE-3D7F-456C-8232-2DAC43766F84}" destId="{A7DC7944-1789-4C80-8BE4-92462E961DA5}" srcOrd="17" destOrd="0" parTransId="{20B70CD3-FED8-462B-9DE2-E4D7CADEE23D}" sibTransId="{ED5FF093-1C3B-400D-9034-D68975D94AC0}"/>
    <dgm:cxn modelId="{628E2E92-F5E4-48ED-BB51-786931799019}" type="presOf" srcId="{D4F2772E-C1D1-4903-9BFA-76105D3DF56C}" destId="{8AB8912A-FF34-46FE-826B-7F81E79510BD}" srcOrd="0" destOrd="0" presId="urn:microsoft.com/office/officeart/2005/8/layout/default"/>
    <dgm:cxn modelId="{291AF793-848F-4E3E-A3E9-45513DF705BF}" type="presOf" srcId="{42BA63D9-A347-45C8-B735-3AEA2E1880AA}" destId="{019C2314-3FC9-4C75-8109-1A5765ABBC0B}" srcOrd="0" destOrd="0" presId="urn:microsoft.com/office/officeart/2005/8/layout/default"/>
    <dgm:cxn modelId="{41CBFDA1-1AA3-4405-AB9A-CEE003A6B667}" type="presOf" srcId="{5B63FE57-29F1-454C-A6E5-453EF1DBE643}" destId="{E5BF0209-79FE-43EF-B82E-DAFABEE27F91}" srcOrd="0" destOrd="0" presId="urn:microsoft.com/office/officeart/2005/8/layout/default"/>
    <dgm:cxn modelId="{1AB411AD-C5EC-40CD-B49A-BE427D5A50E8}" srcId="{CEA44FCE-3D7F-456C-8232-2DAC43766F84}" destId="{D4F2772E-C1D1-4903-9BFA-76105D3DF56C}" srcOrd="11" destOrd="0" parTransId="{44228FA5-A479-4941-BD33-7911A48E1081}" sibTransId="{D07AB07A-E9A5-408D-9DBD-91667D4D6BB8}"/>
    <dgm:cxn modelId="{E34F86AD-67C9-41D6-8305-A66D3F17858F}" srcId="{CEA44FCE-3D7F-456C-8232-2DAC43766F84}" destId="{A844E54A-435E-44DB-8740-FF2771EFD5F6}" srcOrd="18" destOrd="0" parTransId="{3AD9CA40-6274-45F2-800D-458CC4EF9B1B}" sibTransId="{4BD80E4A-6FD8-4EB3-AB9A-364C7088497D}"/>
    <dgm:cxn modelId="{61F6D7AF-EBF4-46ED-86C1-BAB54B2054DE}" srcId="{CEA44FCE-3D7F-456C-8232-2DAC43766F84}" destId="{42BA63D9-A347-45C8-B735-3AEA2E1880AA}" srcOrd="14" destOrd="0" parTransId="{A685C0C2-5BB7-48BC-A0AA-60980C0F0F19}" sibTransId="{A8B308AC-D348-47C4-AD6A-A362E4BD21C6}"/>
    <dgm:cxn modelId="{0DAA27B5-CCF4-4FDD-B20D-0942C43F98CC}" srcId="{CEA44FCE-3D7F-456C-8232-2DAC43766F84}" destId="{4C295F91-D107-4056-98CB-3C1B4A6A5851}" srcOrd="10" destOrd="0" parTransId="{3D915D8D-0B99-4C07-9248-9ED4D2F7E338}" sibTransId="{6A14DBBF-D66B-4135-B611-B4188F6F76EF}"/>
    <dgm:cxn modelId="{3CF428B5-25D1-434F-9E1B-4A0C681B7A70}" type="presOf" srcId="{0123E918-C25F-4E3B-B13C-778C17E85C38}" destId="{F48A2F6B-29D4-41D5-8A8A-EABDC41FF749}" srcOrd="0" destOrd="0" presId="urn:microsoft.com/office/officeart/2005/8/layout/default"/>
    <dgm:cxn modelId="{33083EB9-2BBD-485D-B116-AE83F095A8BD}" type="presOf" srcId="{48EAA052-BEBD-48E2-9913-FBFE43DC8A8B}" destId="{73460835-0C78-4056-A74C-BA4419A38D5B}" srcOrd="0" destOrd="0" presId="urn:microsoft.com/office/officeart/2005/8/layout/default"/>
    <dgm:cxn modelId="{9DD88AC1-1854-405F-9CAB-C5CDE641AC4C}" type="presOf" srcId="{A7DC7944-1789-4C80-8BE4-92462E961DA5}" destId="{25AF3AC9-A0E5-4046-A798-1444F92A84C9}" srcOrd="0" destOrd="0" presId="urn:microsoft.com/office/officeart/2005/8/layout/default"/>
    <dgm:cxn modelId="{7BC3D2CF-0E50-4ED4-8BBF-43A7838A7233}" srcId="{CEA44FCE-3D7F-456C-8232-2DAC43766F84}" destId="{54ACB37C-8924-4718-864B-9755825BCF81}" srcOrd="5" destOrd="0" parTransId="{C08EE994-604D-4A63-A65C-0A8113403B58}" sibTransId="{FCCCE304-B6C8-4E78-9955-CF9CF9742A02}"/>
    <dgm:cxn modelId="{F1E6EAD1-31E6-42AF-90F1-34597E7B964E}" srcId="{CEA44FCE-3D7F-456C-8232-2DAC43766F84}" destId="{FCF282A1-6A03-4479-A392-8B0ADCACFCD2}" srcOrd="3" destOrd="0" parTransId="{9688095A-1BF6-4CFA-B5D9-BA828F178E3E}" sibTransId="{A61F161B-AB4D-40E0-9659-BCAA00013043}"/>
    <dgm:cxn modelId="{5D1FEFD6-D65F-463C-ACF0-DE6BE60556CD}" type="presOf" srcId="{4C295F91-D107-4056-98CB-3C1B4A6A5851}" destId="{24D71A82-6815-47F3-B038-FD31B6E87CE8}" srcOrd="0" destOrd="0" presId="urn:microsoft.com/office/officeart/2005/8/layout/default"/>
    <dgm:cxn modelId="{5F8E84DD-5ACB-4CE8-9E9E-711A29C27F43}" srcId="{CEA44FCE-3D7F-456C-8232-2DAC43766F84}" destId="{1FD426F2-E34C-4433-A63E-F249CA24DC06}" srcOrd="7" destOrd="0" parTransId="{06B53173-6172-40B1-A732-F2CB6C98D5DC}" sibTransId="{4CAB4510-F6F0-468B-AD79-ACBBAF86A4CC}"/>
    <dgm:cxn modelId="{51C7EEDD-7766-4038-A6D6-1546E60D6456}" type="presOf" srcId="{FCF282A1-6A03-4479-A392-8B0ADCACFCD2}" destId="{91793D25-1348-4F5D-A708-1D2E13CE3535}" srcOrd="0" destOrd="0" presId="urn:microsoft.com/office/officeart/2005/8/layout/default"/>
    <dgm:cxn modelId="{512826DE-56EA-40C4-BA25-E46AB06FC427}" type="presOf" srcId="{A8C43D96-224C-4672-A01C-B70CBDB77962}" destId="{C7C32D43-49E4-4C65-89B8-E8C350D7C789}" srcOrd="0" destOrd="0" presId="urn:microsoft.com/office/officeart/2005/8/layout/default"/>
    <dgm:cxn modelId="{C0FDACED-093D-40F3-A076-418EBE9AB2FB}" srcId="{CEA44FCE-3D7F-456C-8232-2DAC43766F84}" destId="{5B63FE57-29F1-454C-A6E5-453EF1DBE643}" srcOrd="4" destOrd="0" parTransId="{E6F18013-C9CB-4072-B462-21F862B5BCE4}" sibTransId="{8016103A-1098-4D78-8A9A-2474B38C5252}"/>
    <dgm:cxn modelId="{428968F2-08AA-4DA0-AF56-853F5DFDE054}" srcId="{CEA44FCE-3D7F-456C-8232-2DAC43766F84}" destId="{A8C43D96-224C-4672-A01C-B70CBDB77962}" srcOrd="9" destOrd="0" parTransId="{2AF04183-156D-4A86-8EE0-D45A13F1248C}" sibTransId="{E90C576B-D42A-417C-A3F6-7D2ECDF51DC8}"/>
    <dgm:cxn modelId="{4402A4F8-1372-4AA5-81E4-4A6CC5AB825F}" srcId="{CEA44FCE-3D7F-456C-8232-2DAC43766F84}" destId="{766FF290-F476-4FD8-81A7-8EA1FDC720DE}" srcOrd="6" destOrd="0" parTransId="{CAA5B96E-A5FD-4082-9069-2DF0AA0F98FF}" sibTransId="{6C6B8415-79DD-4409-A172-974C7CDCE881}"/>
    <dgm:cxn modelId="{4C4B42FF-8C24-4B36-8F35-3D943EE74473}" type="presOf" srcId="{6D0EE99F-74A0-4CBD-A92C-AA38832D4924}" destId="{E3CA3CA3-0779-40CA-9BC0-C4B6BC5460F5}" srcOrd="0" destOrd="0" presId="urn:microsoft.com/office/officeart/2005/8/layout/default"/>
    <dgm:cxn modelId="{36CC76FF-8E06-49F9-ABF3-8BC337F85B1E}" type="presOf" srcId="{3CB78DDA-209E-4763-BA0B-911196BC42A0}" destId="{DC235AFA-E188-4E56-A249-F679E190F2C8}" srcOrd="0" destOrd="0" presId="urn:microsoft.com/office/officeart/2005/8/layout/default"/>
    <dgm:cxn modelId="{94EA39CC-1F05-4F8F-BD66-73AD89C4E4AF}" type="presParOf" srcId="{B1D998EC-1F67-49F1-82F3-8434B9E13D0B}" destId="{C5DAB955-F44D-4DBE-BBE3-2CEEA71CB98E}" srcOrd="0" destOrd="0" presId="urn:microsoft.com/office/officeart/2005/8/layout/default"/>
    <dgm:cxn modelId="{00A2668A-40C4-44F5-AED1-A4156370E948}" type="presParOf" srcId="{B1D998EC-1F67-49F1-82F3-8434B9E13D0B}" destId="{623A8FE5-2FE3-4FE2-A644-7BB14BC79BEF}" srcOrd="1" destOrd="0" presId="urn:microsoft.com/office/officeart/2005/8/layout/default"/>
    <dgm:cxn modelId="{C607DE2A-BD10-49C4-9523-59C706B45FD2}" type="presParOf" srcId="{B1D998EC-1F67-49F1-82F3-8434B9E13D0B}" destId="{DC235AFA-E188-4E56-A249-F679E190F2C8}" srcOrd="2" destOrd="0" presId="urn:microsoft.com/office/officeart/2005/8/layout/default"/>
    <dgm:cxn modelId="{53FC2D58-5F93-4601-BF18-FE14CF6BB1CD}" type="presParOf" srcId="{B1D998EC-1F67-49F1-82F3-8434B9E13D0B}" destId="{A85FAC9F-225A-4C7D-A44A-B27A2FC057A0}" srcOrd="3" destOrd="0" presId="urn:microsoft.com/office/officeart/2005/8/layout/default"/>
    <dgm:cxn modelId="{3C5418B0-7A46-490A-87A7-FF9C99255CBE}" type="presParOf" srcId="{B1D998EC-1F67-49F1-82F3-8434B9E13D0B}" destId="{8B80B0BA-040A-421D-9F05-5AEE2CDBE176}" srcOrd="4" destOrd="0" presId="urn:microsoft.com/office/officeart/2005/8/layout/default"/>
    <dgm:cxn modelId="{E0DA28EF-6324-46D1-9A82-1D6666BE17AA}" type="presParOf" srcId="{B1D998EC-1F67-49F1-82F3-8434B9E13D0B}" destId="{F9327997-8EB0-49F6-A137-B1A3356738C8}" srcOrd="5" destOrd="0" presId="urn:microsoft.com/office/officeart/2005/8/layout/default"/>
    <dgm:cxn modelId="{938F1015-3974-4845-AB71-AD86B5338CA5}" type="presParOf" srcId="{B1D998EC-1F67-49F1-82F3-8434B9E13D0B}" destId="{91793D25-1348-4F5D-A708-1D2E13CE3535}" srcOrd="6" destOrd="0" presId="urn:microsoft.com/office/officeart/2005/8/layout/default"/>
    <dgm:cxn modelId="{39E2A5C8-E898-4AC8-89B3-E20B15CFFD8A}" type="presParOf" srcId="{B1D998EC-1F67-49F1-82F3-8434B9E13D0B}" destId="{1387403B-4BDD-4339-9E53-E885B9233D6F}" srcOrd="7" destOrd="0" presId="urn:microsoft.com/office/officeart/2005/8/layout/default"/>
    <dgm:cxn modelId="{7C09473F-D094-4C18-B795-CB59EF668C1A}" type="presParOf" srcId="{B1D998EC-1F67-49F1-82F3-8434B9E13D0B}" destId="{E5BF0209-79FE-43EF-B82E-DAFABEE27F91}" srcOrd="8" destOrd="0" presId="urn:microsoft.com/office/officeart/2005/8/layout/default"/>
    <dgm:cxn modelId="{4B050CCC-5765-4087-9033-B1A216A4F8A4}" type="presParOf" srcId="{B1D998EC-1F67-49F1-82F3-8434B9E13D0B}" destId="{C5556155-85F6-44E6-BFF3-D9EBD103AF9D}" srcOrd="9" destOrd="0" presId="urn:microsoft.com/office/officeart/2005/8/layout/default"/>
    <dgm:cxn modelId="{0FA9C539-EAFF-4048-932E-62FAF2547EAE}" type="presParOf" srcId="{B1D998EC-1F67-49F1-82F3-8434B9E13D0B}" destId="{7454E399-28D2-48D0-990D-657C75AFE393}" srcOrd="10" destOrd="0" presId="urn:microsoft.com/office/officeart/2005/8/layout/default"/>
    <dgm:cxn modelId="{DDEC38E2-1E10-4F15-9E4B-35FABD9211B1}" type="presParOf" srcId="{B1D998EC-1F67-49F1-82F3-8434B9E13D0B}" destId="{7AFC37A7-F163-4D99-A521-A0E02EC5FA50}" srcOrd="11" destOrd="0" presId="urn:microsoft.com/office/officeart/2005/8/layout/default"/>
    <dgm:cxn modelId="{6A679A82-E0E5-4F8D-AC3A-B04330391626}" type="presParOf" srcId="{B1D998EC-1F67-49F1-82F3-8434B9E13D0B}" destId="{4BD11639-7969-4D02-A634-3939CB12D759}" srcOrd="12" destOrd="0" presId="urn:microsoft.com/office/officeart/2005/8/layout/default"/>
    <dgm:cxn modelId="{8F583359-2605-4204-BB94-704A5E96BC3D}" type="presParOf" srcId="{B1D998EC-1F67-49F1-82F3-8434B9E13D0B}" destId="{F15A959A-AD7F-483D-8B77-6CA2236160A5}" srcOrd="13" destOrd="0" presId="urn:microsoft.com/office/officeart/2005/8/layout/default"/>
    <dgm:cxn modelId="{062A5465-DE10-4EAD-A327-0C0F761CDF4C}" type="presParOf" srcId="{B1D998EC-1F67-49F1-82F3-8434B9E13D0B}" destId="{DDD44F87-4F34-49BF-AE8C-443B015704A9}" srcOrd="14" destOrd="0" presId="urn:microsoft.com/office/officeart/2005/8/layout/default"/>
    <dgm:cxn modelId="{30663104-F7C6-44AE-A41C-05FC4D4C5200}" type="presParOf" srcId="{B1D998EC-1F67-49F1-82F3-8434B9E13D0B}" destId="{8C3EAAE3-1DED-438E-A588-B7A76DAD4F6E}" srcOrd="15" destOrd="0" presId="urn:microsoft.com/office/officeart/2005/8/layout/default"/>
    <dgm:cxn modelId="{56F927CB-A9D2-4DDE-A62E-F3E7A198718F}" type="presParOf" srcId="{B1D998EC-1F67-49F1-82F3-8434B9E13D0B}" destId="{8A996423-AAE2-47A1-B4F0-E57DE2A505B5}" srcOrd="16" destOrd="0" presId="urn:microsoft.com/office/officeart/2005/8/layout/default"/>
    <dgm:cxn modelId="{09033B5B-22BD-4EA0-9D99-758B8AF74904}" type="presParOf" srcId="{B1D998EC-1F67-49F1-82F3-8434B9E13D0B}" destId="{6AE9C7A0-147A-46D4-BC40-02B8CF018F4D}" srcOrd="17" destOrd="0" presId="urn:microsoft.com/office/officeart/2005/8/layout/default"/>
    <dgm:cxn modelId="{90602B13-FF37-44F4-89D3-947CD90CC9B2}" type="presParOf" srcId="{B1D998EC-1F67-49F1-82F3-8434B9E13D0B}" destId="{C7C32D43-49E4-4C65-89B8-E8C350D7C789}" srcOrd="18" destOrd="0" presId="urn:microsoft.com/office/officeart/2005/8/layout/default"/>
    <dgm:cxn modelId="{1C9E25F7-99E4-4083-A007-D48BB68DE832}" type="presParOf" srcId="{B1D998EC-1F67-49F1-82F3-8434B9E13D0B}" destId="{67DDE157-EC89-474D-87A5-F90CF57514CF}" srcOrd="19" destOrd="0" presId="urn:microsoft.com/office/officeart/2005/8/layout/default"/>
    <dgm:cxn modelId="{B8CE88B5-0618-4935-A933-6CF7B2CC92B0}" type="presParOf" srcId="{B1D998EC-1F67-49F1-82F3-8434B9E13D0B}" destId="{24D71A82-6815-47F3-B038-FD31B6E87CE8}" srcOrd="20" destOrd="0" presId="urn:microsoft.com/office/officeart/2005/8/layout/default"/>
    <dgm:cxn modelId="{6763DF13-BEAB-48AC-BEE4-4D9777A435E9}" type="presParOf" srcId="{B1D998EC-1F67-49F1-82F3-8434B9E13D0B}" destId="{67147B6C-7FE4-4539-B0FB-77B0A58C80B3}" srcOrd="21" destOrd="0" presId="urn:microsoft.com/office/officeart/2005/8/layout/default"/>
    <dgm:cxn modelId="{4EB9652C-DBE7-4F28-8FFC-32D10CED55A6}" type="presParOf" srcId="{B1D998EC-1F67-49F1-82F3-8434B9E13D0B}" destId="{8AB8912A-FF34-46FE-826B-7F81E79510BD}" srcOrd="22" destOrd="0" presId="urn:microsoft.com/office/officeart/2005/8/layout/default"/>
    <dgm:cxn modelId="{E1962913-B7B6-41EE-B382-D24B9E05D2C8}" type="presParOf" srcId="{B1D998EC-1F67-49F1-82F3-8434B9E13D0B}" destId="{0AF9281D-1309-4A64-B589-604D49B8C6AF}" srcOrd="23" destOrd="0" presId="urn:microsoft.com/office/officeart/2005/8/layout/default"/>
    <dgm:cxn modelId="{3451C7D2-7AE5-42D3-AF3D-2630C73733BD}" type="presParOf" srcId="{B1D998EC-1F67-49F1-82F3-8434B9E13D0B}" destId="{F48A2F6B-29D4-41D5-8A8A-EABDC41FF749}" srcOrd="24" destOrd="0" presId="urn:microsoft.com/office/officeart/2005/8/layout/default"/>
    <dgm:cxn modelId="{324B726D-1F23-4DC3-A821-235C4D18D141}" type="presParOf" srcId="{B1D998EC-1F67-49F1-82F3-8434B9E13D0B}" destId="{C295AD9F-CBCE-4AD6-9463-CD4061AB3002}" srcOrd="25" destOrd="0" presId="urn:microsoft.com/office/officeart/2005/8/layout/default"/>
    <dgm:cxn modelId="{E5C45DA2-B913-47B8-A15E-0EE05636F1A8}" type="presParOf" srcId="{B1D998EC-1F67-49F1-82F3-8434B9E13D0B}" destId="{64EC0DE7-C308-4604-A4B2-D49F3D6A3199}" srcOrd="26" destOrd="0" presId="urn:microsoft.com/office/officeart/2005/8/layout/default"/>
    <dgm:cxn modelId="{04C2467D-FD6F-4C86-9310-29983FA5EB68}" type="presParOf" srcId="{B1D998EC-1F67-49F1-82F3-8434B9E13D0B}" destId="{E4A54360-2F0C-40FE-A42F-049C3267CD74}" srcOrd="27" destOrd="0" presId="urn:microsoft.com/office/officeart/2005/8/layout/default"/>
    <dgm:cxn modelId="{4961CDE4-E1BC-4B74-8B6C-51DC938AD981}" type="presParOf" srcId="{B1D998EC-1F67-49F1-82F3-8434B9E13D0B}" destId="{019C2314-3FC9-4C75-8109-1A5765ABBC0B}" srcOrd="28" destOrd="0" presId="urn:microsoft.com/office/officeart/2005/8/layout/default"/>
    <dgm:cxn modelId="{615FA0F1-785A-41B9-85BF-A03B3CA562F8}" type="presParOf" srcId="{B1D998EC-1F67-49F1-82F3-8434B9E13D0B}" destId="{66CAF5A8-431B-4ED2-A637-D9983D949AF2}" srcOrd="29" destOrd="0" presId="urn:microsoft.com/office/officeart/2005/8/layout/default"/>
    <dgm:cxn modelId="{ABFA88E1-1243-445D-97F3-2B63858DED61}" type="presParOf" srcId="{B1D998EC-1F67-49F1-82F3-8434B9E13D0B}" destId="{24C5D0C3-DD4B-41A6-8B2F-764C1FEE8A3E}" srcOrd="30" destOrd="0" presId="urn:microsoft.com/office/officeart/2005/8/layout/default"/>
    <dgm:cxn modelId="{877DB21C-70CA-4563-981A-3FF63292EEF7}" type="presParOf" srcId="{B1D998EC-1F67-49F1-82F3-8434B9E13D0B}" destId="{41985011-414D-49FF-AA09-B56A970D404D}" srcOrd="31" destOrd="0" presId="urn:microsoft.com/office/officeart/2005/8/layout/default"/>
    <dgm:cxn modelId="{A831B60F-C60C-4FD8-9375-0440C9C500E8}" type="presParOf" srcId="{B1D998EC-1F67-49F1-82F3-8434B9E13D0B}" destId="{73460835-0C78-4056-A74C-BA4419A38D5B}" srcOrd="32" destOrd="0" presId="urn:microsoft.com/office/officeart/2005/8/layout/default"/>
    <dgm:cxn modelId="{AACDABE5-A65E-4232-9787-ABDD83DF9861}" type="presParOf" srcId="{B1D998EC-1F67-49F1-82F3-8434B9E13D0B}" destId="{14DDDBD5-F1B9-4E04-A6D6-2F1A723BB7E8}" srcOrd="33" destOrd="0" presId="urn:microsoft.com/office/officeart/2005/8/layout/default"/>
    <dgm:cxn modelId="{9F550E36-F427-4F6C-8838-112A3D14E046}" type="presParOf" srcId="{B1D998EC-1F67-49F1-82F3-8434B9E13D0B}" destId="{25AF3AC9-A0E5-4046-A798-1444F92A84C9}" srcOrd="34" destOrd="0" presId="urn:microsoft.com/office/officeart/2005/8/layout/default"/>
    <dgm:cxn modelId="{36F6F0A0-FCF5-4DA4-9803-07A7A5FA7BE8}" type="presParOf" srcId="{B1D998EC-1F67-49F1-82F3-8434B9E13D0B}" destId="{5B520AE0-41AA-4C3F-A20D-0515AB86EF10}" srcOrd="35" destOrd="0" presId="urn:microsoft.com/office/officeart/2005/8/layout/default"/>
    <dgm:cxn modelId="{B3B3B5FF-93E3-46CD-9477-9D6AD1FB907F}" type="presParOf" srcId="{B1D998EC-1F67-49F1-82F3-8434B9E13D0B}" destId="{1132FE5C-0345-40B7-8DD7-EDC45ED86199}" srcOrd="36" destOrd="0" presId="urn:microsoft.com/office/officeart/2005/8/layout/default"/>
    <dgm:cxn modelId="{220C67BE-E521-48D1-B917-74D62689EE60}" type="presParOf" srcId="{B1D998EC-1F67-49F1-82F3-8434B9E13D0B}" destId="{14E64169-0E64-4A88-9144-601E02228A19}" srcOrd="37" destOrd="0" presId="urn:microsoft.com/office/officeart/2005/8/layout/default"/>
    <dgm:cxn modelId="{B7B15BE9-4E51-4ED5-926E-084033CD11D3}" type="presParOf" srcId="{B1D998EC-1F67-49F1-82F3-8434B9E13D0B}" destId="{E3CA3CA3-0779-40CA-9BC0-C4B6BC5460F5}" srcOrd="3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8BF33-E4E2-42C0-994F-2CACCDD8247D}">
      <dsp:nvSpPr>
        <dsp:cNvPr id="0" name=""/>
        <dsp:cNvSpPr/>
      </dsp:nvSpPr>
      <dsp:spPr>
        <a:xfrm rot="5400000">
          <a:off x="6622218" y="-2772348"/>
          <a:ext cx="876261" cy="6645034"/>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a:latin typeface="Roboto" panose="02000000000000000000" pitchFamily="2" charset="0"/>
              <a:ea typeface="Roboto" panose="02000000000000000000" pitchFamily="2" charset="0"/>
            </a:rPr>
            <a:t>I can </a:t>
          </a:r>
          <a:r>
            <a:rPr lang="en-AU" sz="1800" b="1" kern="1200">
              <a:latin typeface="Roboto" panose="02000000000000000000" pitchFamily="2" charset="0"/>
              <a:ea typeface="Roboto" panose="02000000000000000000" pitchFamily="2" charset="0"/>
            </a:rPr>
            <a:t>work with others </a:t>
          </a:r>
          <a:r>
            <a:rPr lang="en-AU" sz="1800" kern="1200">
              <a:latin typeface="Roboto" panose="02000000000000000000" pitchFamily="2" charset="0"/>
              <a:ea typeface="Roboto" panose="02000000000000000000" pitchFamily="2" charset="0"/>
            </a:rPr>
            <a:t>in meaningful ways, sharing ideas and solving problems together to reach a common goal.</a:t>
          </a:r>
        </a:p>
      </dsp:txBody>
      <dsp:txXfrm rot="-5400000">
        <a:off x="3737832" y="154814"/>
        <a:ext cx="6602258" cy="790709"/>
      </dsp:txXfrm>
    </dsp:sp>
    <dsp:sp modelId="{026F0F6C-6FF6-4F2E-9FC4-EA496CBFADE8}">
      <dsp:nvSpPr>
        <dsp:cNvPr id="0" name=""/>
        <dsp:cNvSpPr/>
      </dsp:nvSpPr>
      <dsp:spPr>
        <a:xfrm>
          <a:off x="0" y="2505"/>
          <a:ext cx="3737831" cy="1095326"/>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AU" sz="2400" kern="1200">
              <a:latin typeface="Roboto" panose="02000000000000000000" pitchFamily="2" charset="0"/>
              <a:ea typeface="Roboto" panose="02000000000000000000" pitchFamily="2" charset="0"/>
            </a:rPr>
            <a:t>Collective Engagement</a:t>
          </a:r>
        </a:p>
      </dsp:txBody>
      <dsp:txXfrm>
        <a:off x="53469" y="55974"/>
        <a:ext cx="3630893" cy="988388"/>
      </dsp:txXfrm>
    </dsp:sp>
    <dsp:sp modelId="{E551315A-D7CE-4DC4-A0DA-E2F1CCA716FF}">
      <dsp:nvSpPr>
        <dsp:cNvPr id="0" name=""/>
        <dsp:cNvSpPr/>
      </dsp:nvSpPr>
      <dsp:spPr>
        <a:xfrm rot="5400000">
          <a:off x="6622218" y="-1622255"/>
          <a:ext cx="876261" cy="6645034"/>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a:latin typeface="Roboto" panose="02000000000000000000" pitchFamily="2" charset="0"/>
              <a:ea typeface="Roboto" panose="02000000000000000000" pitchFamily="2" charset="0"/>
            </a:rPr>
            <a:t>I can demonstrate </a:t>
          </a:r>
          <a:r>
            <a:rPr lang="en-AU" sz="1800" b="1" kern="1200">
              <a:latin typeface="Roboto" panose="02000000000000000000" pitchFamily="2" charset="0"/>
              <a:ea typeface="Roboto" panose="02000000000000000000" pitchFamily="2" charset="0"/>
            </a:rPr>
            <a:t>initiative</a:t>
          </a:r>
          <a:r>
            <a:rPr lang="en-AU" sz="1800" kern="1200">
              <a:latin typeface="Roboto" panose="02000000000000000000" pitchFamily="2" charset="0"/>
              <a:ea typeface="Roboto" panose="02000000000000000000" pitchFamily="2" charset="0"/>
            </a:rPr>
            <a:t>, pursue opportunities, produce outcomes of value, and </a:t>
          </a:r>
          <a:r>
            <a:rPr lang="en-AU" sz="1800" b="1" kern="1200">
              <a:latin typeface="Roboto" panose="02000000000000000000" pitchFamily="2" charset="0"/>
              <a:ea typeface="Roboto" panose="02000000000000000000" pitchFamily="2" charset="0"/>
            </a:rPr>
            <a:t>‘get things done’</a:t>
          </a:r>
        </a:p>
      </dsp:txBody>
      <dsp:txXfrm rot="-5400000">
        <a:off x="3737832" y="1304907"/>
        <a:ext cx="6602258" cy="790709"/>
      </dsp:txXfrm>
    </dsp:sp>
    <dsp:sp modelId="{B00B3154-61BD-4DAF-B308-B0A249F12818}">
      <dsp:nvSpPr>
        <dsp:cNvPr id="0" name=""/>
        <dsp:cNvSpPr/>
      </dsp:nvSpPr>
      <dsp:spPr>
        <a:xfrm>
          <a:off x="0" y="1152598"/>
          <a:ext cx="3737831" cy="1095326"/>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AU" sz="2400" kern="1200">
              <a:latin typeface="Roboto" panose="02000000000000000000" pitchFamily="2" charset="0"/>
              <a:ea typeface="Roboto" panose="02000000000000000000" pitchFamily="2" charset="0"/>
            </a:rPr>
            <a:t>Personal Enterprise</a:t>
          </a:r>
        </a:p>
      </dsp:txBody>
      <dsp:txXfrm>
        <a:off x="53469" y="1206067"/>
        <a:ext cx="3630893" cy="988388"/>
      </dsp:txXfrm>
    </dsp:sp>
    <dsp:sp modelId="{48319AA2-A088-48A0-A839-A70E73C107C1}">
      <dsp:nvSpPr>
        <dsp:cNvPr id="0" name=""/>
        <dsp:cNvSpPr/>
      </dsp:nvSpPr>
      <dsp:spPr>
        <a:xfrm rot="5400000">
          <a:off x="6622218" y="-472162"/>
          <a:ext cx="876261" cy="6645034"/>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a:latin typeface="Roboto" panose="02000000000000000000" pitchFamily="2" charset="0"/>
              <a:ea typeface="Roboto" panose="02000000000000000000" pitchFamily="2" charset="0"/>
            </a:rPr>
            <a:t>I can be </a:t>
          </a:r>
          <a:r>
            <a:rPr lang="en-AU" sz="1800" b="1" kern="1200">
              <a:latin typeface="Roboto" panose="02000000000000000000" pitchFamily="2" charset="0"/>
              <a:ea typeface="Roboto" panose="02000000000000000000" pitchFamily="2" charset="0"/>
            </a:rPr>
            <a:t>responsible</a:t>
          </a:r>
          <a:r>
            <a:rPr lang="en-AU" sz="1800" kern="1200">
              <a:latin typeface="Roboto" panose="02000000000000000000" pitchFamily="2" charset="0"/>
              <a:ea typeface="Roboto" panose="02000000000000000000" pitchFamily="2" charset="0"/>
            </a:rPr>
            <a:t> for my actions and consider the impact I have. I can learn from my own experiences and the experiences of others and </a:t>
          </a:r>
          <a:r>
            <a:rPr lang="en-AU" sz="1800" b="1" kern="1200">
              <a:latin typeface="Roboto" panose="02000000000000000000" pitchFamily="2" charset="0"/>
              <a:ea typeface="Roboto" panose="02000000000000000000" pitchFamily="2" charset="0"/>
            </a:rPr>
            <a:t>‘do the right thing’</a:t>
          </a:r>
        </a:p>
      </dsp:txBody>
      <dsp:txXfrm rot="-5400000">
        <a:off x="3737832" y="2455000"/>
        <a:ext cx="6602258" cy="790709"/>
      </dsp:txXfrm>
    </dsp:sp>
    <dsp:sp modelId="{A9344104-888D-470D-AF33-FE84B8A3E14D}">
      <dsp:nvSpPr>
        <dsp:cNvPr id="0" name=""/>
        <dsp:cNvSpPr/>
      </dsp:nvSpPr>
      <dsp:spPr>
        <a:xfrm>
          <a:off x="0" y="2302691"/>
          <a:ext cx="3737831" cy="1095326"/>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AU" sz="2400" kern="1200">
              <a:latin typeface="Roboto" panose="02000000000000000000" pitchFamily="2" charset="0"/>
              <a:ea typeface="Roboto" panose="02000000000000000000" pitchFamily="2" charset="0"/>
            </a:rPr>
            <a:t>Principled Action</a:t>
          </a:r>
        </a:p>
      </dsp:txBody>
      <dsp:txXfrm>
        <a:off x="53469" y="2356160"/>
        <a:ext cx="3630893" cy="988388"/>
      </dsp:txXfrm>
    </dsp:sp>
    <dsp:sp modelId="{196C0673-20F3-4556-BBBA-E10D3A317E1E}">
      <dsp:nvSpPr>
        <dsp:cNvPr id="0" name=""/>
        <dsp:cNvSpPr/>
      </dsp:nvSpPr>
      <dsp:spPr>
        <a:xfrm rot="5400000">
          <a:off x="6622218" y="677931"/>
          <a:ext cx="876261" cy="6645034"/>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a:latin typeface="Roboto" panose="02000000000000000000" pitchFamily="2" charset="0"/>
              <a:ea typeface="Roboto" panose="02000000000000000000" pitchFamily="2" charset="0"/>
            </a:rPr>
            <a:t>I am </a:t>
          </a:r>
          <a:r>
            <a:rPr lang="en-AU" sz="1800" b="1" kern="1200">
              <a:latin typeface="Roboto" panose="02000000000000000000" pitchFamily="2" charset="0"/>
              <a:ea typeface="Roboto" panose="02000000000000000000" pitchFamily="2" charset="0"/>
            </a:rPr>
            <a:t>curious</a:t>
          </a:r>
          <a:r>
            <a:rPr lang="en-AU" sz="1800" kern="1200">
              <a:latin typeface="Roboto" panose="02000000000000000000" pitchFamily="2" charset="0"/>
              <a:ea typeface="Roboto" panose="02000000000000000000" pitchFamily="2" charset="0"/>
            </a:rPr>
            <a:t> about the world around me and use a range of thinking strategies to shape my understanding</a:t>
          </a:r>
        </a:p>
      </dsp:txBody>
      <dsp:txXfrm rot="-5400000">
        <a:off x="3737832" y="3605093"/>
        <a:ext cx="6602258" cy="790709"/>
      </dsp:txXfrm>
    </dsp:sp>
    <dsp:sp modelId="{EB48528B-8727-43BE-B0C9-602E05935D9A}">
      <dsp:nvSpPr>
        <dsp:cNvPr id="0" name=""/>
        <dsp:cNvSpPr/>
      </dsp:nvSpPr>
      <dsp:spPr>
        <a:xfrm>
          <a:off x="0" y="3452784"/>
          <a:ext cx="3737831" cy="1095326"/>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AU" sz="2400" kern="1200">
              <a:latin typeface="Roboto" panose="02000000000000000000" pitchFamily="2" charset="0"/>
              <a:ea typeface="Roboto" panose="02000000000000000000" pitchFamily="2" charset="0"/>
            </a:rPr>
            <a:t>Quality Thinking</a:t>
          </a:r>
        </a:p>
      </dsp:txBody>
      <dsp:txXfrm>
        <a:off x="53469" y="3506253"/>
        <a:ext cx="3630893" cy="988388"/>
      </dsp:txXfrm>
    </dsp:sp>
    <dsp:sp modelId="{B6EF93A0-8E5B-45C0-87AE-285C3ADDCE09}">
      <dsp:nvSpPr>
        <dsp:cNvPr id="0" name=""/>
        <dsp:cNvSpPr/>
      </dsp:nvSpPr>
      <dsp:spPr>
        <a:xfrm rot="5400000">
          <a:off x="6622218" y="1828024"/>
          <a:ext cx="876261" cy="6645034"/>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AU" sz="1800" kern="1200">
              <a:latin typeface="Roboto" panose="02000000000000000000" pitchFamily="2" charset="0"/>
              <a:ea typeface="Roboto" panose="02000000000000000000" pitchFamily="2" charset="0"/>
            </a:rPr>
            <a:t>I can embrace challenges as opportunities and </a:t>
          </a:r>
          <a:r>
            <a:rPr lang="en-AU" sz="1800" b="1" kern="1200">
              <a:latin typeface="Roboto" panose="02000000000000000000" pitchFamily="2" charset="0"/>
              <a:ea typeface="Roboto" panose="02000000000000000000" pitchFamily="2" charset="0"/>
            </a:rPr>
            <a:t>persevere</a:t>
          </a:r>
          <a:r>
            <a:rPr lang="en-AU" sz="1800" kern="1200">
              <a:latin typeface="Roboto" panose="02000000000000000000" pitchFamily="2" charset="0"/>
              <a:ea typeface="Roboto" panose="02000000000000000000" pitchFamily="2" charset="0"/>
            </a:rPr>
            <a:t> and be </a:t>
          </a:r>
          <a:r>
            <a:rPr lang="en-AU" sz="1800" b="1" kern="1200">
              <a:latin typeface="Roboto" panose="02000000000000000000" pitchFamily="2" charset="0"/>
              <a:ea typeface="Roboto" panose="02000000000000000000" pitchFamily="2" charset="0"/>
            </a:rPr>
            <a:t>active in my own learning</a:t>
          </a:r>
        </a:p>
      </dsp:txBody>
      <dsp:txXfrm rot="-5400000">
        <a:off x="3737832" y="4755186"/>
        <a:ext cx="6602258" cy="790709"/>
      </dsp:txXfrm>
    </dsp:sp>
    <dsp:sp modelId="{6501D7DC-2368-4D55-A2DD-CC4F492ADA0C}">
      <dsp:nvSpPr>
        <dsp:cNvPr id="0" name=""/>
        <dsp:cNvSpPr/>
      </dsp:nvSpPr>
      <dsp:spPr>
        <a:xfrm>
          <a:off x="0" y="4602877"/>
          <a:ext cx="3737831" cy="1095326"/>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AU" sz="2400" kern="1200">
              <a:latin typeface="Roboto" panose="02000000000000000000" pitchFamily="2" charset="0"/>
              <a:ea typeface="Roboto" panose="02000000000000000000" pitchFamily="2" charset="0"/>
            </a:rPr>
            <a:t>Self-motivated Learning</a:t>
          </a:r>
        </a:p>
      </dsp:txBody>
      <dsp:txXfrm>
        <a:off x="53469" y="4656346"/>
        <a:ext cx="3630893" cy="9883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AB955-F44D-4DBE-BBE3-2CEEA71CB98E}">
      <dsp:nvSpPr>
        <dsp:cNvPr id="0" name=""/>
        <dsp:cNvSpPr/>
      </dsp:nvSpPr>
      <dsp:spPr>
        <a:xfrm>
          <a:off x="161666" y="1943"/>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Adapting</a:t>
          </a:r>
        </a:p>
      </dsp:txBody>
      <dsp:txXfrm>
        <a:off x="161666" y="1943"/>
        <a:ext cx="1652789" cy="991673"/>
      </dsp:txXfrm>
    </dsp:sp>
    <dsp:sp modelId="{DC235AFA-E188-4E56-A249-F679E190F2C8}">
      <dsp:nvSpPr>
        <dsp:cNvPr id="0" name=""/>
        <dsp:cNvSpPr/>
      </dsp:nvSpPr>
      <dsp:spPr>
        <a:xfrm>
          <a:off x="1979734" y="1943"/>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creative</a:t>
          </a:r>
        </a:p>
      </dsp:txBody>
      <dsp:txXfrm>
        <a:off x="1979734" y="1943"/>
        <a:ext cx="1652789" cy="991673"/>
      </dsp:txXfrm>
    </dsp:sp>
    <dsp:sp modelId="{8B80B0BA-040A-421D-9F05-5AEE2CDBE176}">
      <dsp:nvSpPr>
        <dsp:cNvPr id="0" name=""/>
        <dsp:cNvSpPr/>
      </dsp:nvSpPr>
      <dsp:spPr>
        <a:xfrm>
          <a:off x="3797802" y="1943"/>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curious</a:t>
          </a:r>
        </a:p>
      </dsp:txBody>
      <dsp:txXfrm>
        <a:off x="3797802" y="1943"/>
        <a:ext cx="1652789" cy="991673"/>
      </dsp:txXfrm>
    </dsp:sp>
    <dsp:sp modelId="{91793D25-1348-4F5D-A708-1D2E13CE3535}">
      <dsp:nvSpPr>
        <dsp:cNvPr id="0" name=""/>
        <dsp:cNvSpPr/>
      </dsp:nvSpPr>
      <dsp:spPr>
        <a:xfrm>
          <a:off x="5615871" y="1943"/>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Being organised</a:t>
          </a:r>
          <a:endParaRPr lang="en-AU" sz="1600" kern="1200">
            <a:latin typeface="Roboto" panose="02000000000000000000" pitchFamily="2" charset="0"/>
            <a:ea typeface="Roboto" panose="02000000000000000000" pitchFamily="2" charset="0"/>
          </a:endParaRPr>
        </a:p>
      </dsp:txBody>
      <dsp:txXfrm>
        <a:off x="5615871" y="1943"/>
        <a:ext cx="1652789" cy="991673"/>
      </dsp:txXfrm>
    </dsp:sp>
    <dsp:sp modelId="{E5BF0209-79FE-43EF-B82E-DAFABEE27F91}">
      <dsp:nvSpPr>
        <dsp:cNvPr id="0" name=""/>
        <dsp:cNvSpPr/>
      </dsp:nvSpPr>
      <dsp:spPr>
        <a:xfrm>
          <a:off x="7433939" y="1943"/>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reflective</a:t>
          </a:r>
        </a:p>
      </dsp:txBody>
      <dsp:txXfrm>
        <a:off x="7433939" y="1943"/>
        <a:ext cx="1652789" cy="991673"/>
      </dsp:txXfrm>
    </dsp:sp>
    <dsp:sp modelId="{7454E399-28D2-48D0-990D-657C75AFE393}">
      <dsp:nvSpPr>
        <dsp:cNvPr id="0" name=""/>
        <dsp:cNvSpPr/>
      </dsp:nvSpPr>
      <dsp:spPr>
        <a:xfrm>
          <a:off x="161666" y="1158895"/>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responsible</a:t>
          </a:r>
        </a:p>
      </dsp:txBody>
      <dsp:txXfrm>
        <a:off x="161666" y="1158895"/>
        <a:ext cx="1652789" cy="991673"/>
      </dsp:txXfrm>
    </dsp:sp>
    <dsp:sp modelId="{4BD11639-7969-4D02-A634-3939CB12D759}">
      <dsp:nvSpPr>
        <dsp:cNvPr id="0" name=""/>
        <dsp:cNvSpPr/>
      </dsp:nvSpPr>
      <dsp:spPr>
        <a:xfrm>
          <a:off x="1979734" y="1158895"/>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Comprehending</a:t>
          </a:r>
          <a:endParaRPr lang="en-AU" sz="1600" kern="1200">
            <a:latin typeface="Roboto" panose="02000000000000000000" pitchFamily="2" charset="0"/>
            <a:ea typeface="Roboto" panose="02000000000000000000" pitchFamily="2" charset="0"/>
          </a:endParaRPr>
        </a:p>
      </dsp:txBody>
      <dsp:txXfrm>
        <a:off x="1979734" y="1158895"/>
        <a:ext cx="1652789" cy="991673"/>
      </dsp:txXfrm>
    </dsp:sp>
    <dsp:sp modelId="{DDD44F87-4F34-49BF-AE8C-443B015704A9}">
      <dsp:nvSpPr>
        <dsp:cNvPr id="0" name=""/>
        <dsp:cNvSpPr/>
      </dsp:nvSpPr>
      <dsp:spPr>
        <a:xfrm>
          <a:off x="3797802" y="1158895"/>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Demonstrating initiative</a:t>
          </a:r>
          <a:endParaRPr lang="en-AU" sz="1600" kern="1200">
            <a:latin typeface="Roboto" panose="02000000000000000000" pitchFamily="2" charset="0"/>
            <a:ea typeface="Roboto" panose="02000000000000000000" pitchFamily="2" charset="0"/>
          </a:endParaRPr>
        </a:p>
      </dsp:txBody>
      <dsp:txXfrm>
        <a:off x="3797802" y="1158895"/>
        <a:ext cx="1652789" cy="991673"/>
      </dsp:txXfrm>
    </dsp:sp>
    <dsp:sp modelId="{8A996423-AAE2-47A1-B4F0-E57DE2A505B5}">
      <dsp:nvSpPr>
        <dsp:cNvPr id="0" name=""/>
        <dsp:cNvSpPr/>
      </dsp:nvSpPr>
      <dsp:spPr>
        <a:xfrm>
          <a:off x="5615871" y="1158895"/>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Demonstrating perseverance</a:t>
          </a:r>
        </a:p>
      </dsp:txBody>
      <dsp:txXfrm>
        <a:off x="5615871" y="1158895"/>
        <a:ext cx="1652789" cy="991673"/>
      </dsp:txXfrm>
    </dsp:sp>
    <dsp:sp modelId="{C7C32D43-49E4-4C65-89B8-E8C350D7C789}">
      <dsp:nvSpPr>
        <dsp:cNvPr id="0" name=""/>
        <dsp:cNvSpPr/>
      </dsp:nvSpPr>
      <dsp:spPr>
        <a:xfrm>
          <a:off x="7433939" y="1158895"/>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Demonstrating respect</a:t>
          </a:r>
        </a:p>
      </dsp:txBody>
      <dsp:txXfrm>
        <a:off x="7433939" y="1158895"/>
        <a:ext cx="1652789" cy="991673"/>
      </dsp:txXfrm>
    </dsp:sp>
    <dsp:sp modelId="{24D71A82-6815-47F3-B038-FD31B6E87CE8}">
      <dsp:nvSpPr>
        <dsp:cNvPr id="0" name=""/>
        <dsp:cNvSpPr/>
      </dsp:nvSpPr>
      <dsp:spPr>
        <a:xfrm>
          <a:off x="161666" y="2315848"/>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Developing informed opinions</a:t>
          </a:r>
        </a:p>
      </dsp:txBody>
      <dsp:txXfrm>
        <a:off x="161666" y="2315848"/>
        <a:ext cx="1652789" cy="991673"/>
      </dsp:txXfrm>
    </dsp:sp>
    <dsp:sp modelId="{8AB8912A-FF34-46FE-826B-7F81E79510BD}">
      <dsp:nvSpPr>
        <dsp:cNvPr id="0" name=""/>
        <dsp:cNvSpPr/>
      </dsp:nvSpPr>
      <dsp:spPr>
        <a:xfrm>
          <a:off x="1979734" y="2315848"/>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Embracing diversity</a:t>
          </a:r>
        </a:p>
      </dsp:txBody>
      <dsp:txXfrm>
        <a:off x="1979734" y="2315848"/>
        <a:ext cx="1652789" cy="991673"/>
      </dsp:txXfrm>
    </dsp:sp>
    <dsp:sp modelId="{F48A2F6B-29D4-41D5-8A8A-EABDC41FF749}">
      <dsp:nvSpPr>
        <dsp:cNvPr id="0" name=""/>
        <dsp:cNvSpPr/>
      </dsp:nvSpPr>
      <dsp:spPr>
        <a:xfrm>
          <a:off x="3797802" y="2315848"/>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Engaging in dialogue</a:t>
          </a:r>
        </a:p>
      </dsp:txBody>
      <dsp:txXfrm>
        <a:off x="3797802" y="2315848"/>
        <a:ext cx="1652789" cy="991673"/>
      </dsp:txXfrm>
    </dsp:sp>
    <dsp:sp modelId="{64EC0DE7-C308-4604-A4B2-D49F3D6A3199}">
      <dsp:nvSpPr>
        <dsp:cNvPr id="0" name=""/>
        <dsp:cNvSpPr/>
      </dsp:nvSpPr>
      <dsp:spPr>
        <a:xfrm>
          <a:off x="5615871" y="2315848"/>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Engaging with feedback</a:t>
          </a:r>
          <a:endParaRPr lang="en-AU" sz="1600" kern="1200">
            <a:latin typeface="Roboto" panose="02000000000000000000" pitchFamily="2" charset="0"/>
            <a:ea typeface="Roboto" panose="02000000000000000000" pitchFamily="2" charset="0"/>
          </a:endParaRPr>
        </a:p>
      </dsp:txBody>
      <dsp:txXfrm>
        <a:off x="5615871" y="2315848"/>
        <a:ext cx="1652789" cy="991673"/>
      </dsp:txXfrm>
    </dsp:sp>
    <dsp:sp modelId="{019C2314-3FC9-4C75-8109-1A5765ABBC0B}">
      <dsp:nvSpPr>
        <dsp:cNvPr id="0" name=""/>
        <dsp:cNvSpPr/>
      </dsp:nvSpPr>
      <dsp:spPr>
        <a:xfrm>
          <a:off x="7433939" y="2315848"/>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Forming relationships</a:t>
          </a:r>
          <a:endParaRPr lang="en-AU" sz="1600" kern="1200">
            <a:latin typeface="Roboto" panose="02000000000000000000" pitchFamily="2" charset="0"/>
            <a:ea typeface="Roboto" panose="02000000000000000000" pitchFamily="2" charset="0"/>
          </a:endParaRPr>
        </a:p>
      </dsp:txBody>
      <dsp:txXfrm>
        <a:off x="7433939" y="2315848"/>
        <a:ext cx="1652789" cy="991673"/>
      </dsp:txXfrm>
    </dsp:sp>
    <dsp:sp modelId="{24C5D0C3-DD4B-41A6-8B2F-764C1FEE8A3E}">
      <dsp:nvSpPr>
        <dsp:cNvPr id="0" name=""/>
        <dsp:cNvSpPr/>
      </dsp:nvSpPr>
      <dsp:spPr>
        <a:xfrm>
          <a:off x="161666" y="3472801"/>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Inquiring</a:t>
          </a:r>
        </a:p>
      </dsp:txBody>
      <dsp:txXfrm>
        <a:off x="161666" y="3472801"/>
        <a:ext cx="1652789" cy="991673"/>
      </dsp:txXfrm>
    </dsp:sp>
    <dsp:sp modelId="{73460835-0C78-4056-A74C-BA4419A38D5B}">
      <dsp:nvSpPr>
        <dsp:cNvPr id="0" name=""/>
        <dsp:cNvSpPr/>
      </dsp:nvSpPr>
      <dsp:spPr>
        <a:xfrm>
          <a:off x="1979734" y="3472801"/>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Making contributions</a:t>
          </a:r>
        </a:p>
      </dsp:txBody>
      <dsp:txXfrm>
        <a:off x="1979734" y="3472801"/>
        <a:ext cx="1652789" cy="991673"/>
      </dsp:txXfrm>
    </dsp:sp>
    <dsp:sp modelId="{25AF3AC9-A0E5-4046-A798-1444F92A84C9}">
      <dsp:nvSpPr>
        <dsp:cNvPr id="0" name=""/>
        <dsp:cNvSpPr/>
      </dsp:nvSpPr>
      <dsp:spPr>
        <a:xfrm>
          <a:off x="3797802" y="3472801"/>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Reasoning</a:t>
          </a:r>
        </a:p>
      </dsp:txBody>
      <dsp:txXfrm>
        <a:off x="3797802" y="3472801"/>
        <a:ext cx="1652789" cy="991673"/>
      </dsp:txXfrm>
    </dsp:sp>
    <dsp:sp modelId="{1132FE5C-0345-40B7-8DD7-EDC45ED86199}">
      <dsp:nvSpPr>
        <dsp:cNvPr id="0" name=""/>
        <dsp:cNvSpPr/>
      </dsp:nvSpPr>
      <dsp:spPr>
        <a:xfrm>
          <a:off x="5615871" y="3472801"/>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Taking opportunities</a:t>
          </a:r>
          <a:endParaRPr lang="en-AU" sz="1600" kern="1200">
            <a:latin typeface="Roboto" panose="02000000000000000000" pitchFamily="2" charset="0"/>
            <a:ea typeface="Roboto" panose="02000000000000000000" pitchFamily="2" charset="0"/>
          </a:endParaRPr>
        </a:p>
      </dsp:txBody>
      <dsp:txXfrm>
        <a:off x="5615871" y="3472801"/>
        <a:ext cx="1652789" cy="991673"/>
      </dsp:txXfrm>
    </dsp:sp>
    <dsp:sp modelId="{E3CA3CA3-0779-40CA-9BC0-C4B6BC5460F5}">
      <dsp:nvSpPr>
        <dsp:cNvPr id="0" name=""/>
        <dsp:cNvSpPr/>
      </dsp:nvSpPr>
      <dsp:spPr>
        <a:xfrm>
          <a:off x="7433939" y="3472801"/>
          <a:ext cx="1652789" cy="991673"/>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Using resources</a:t>
          </a:r>
        </a:p>
      </dsp:txBody>
      <dsp:txXfrm>
        <a:off x="7433939" y="3472801"/>
        <a:ext cx="1652789" cy="99167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6T03:15:35.647"/>
    </inkml:context>
    <inkml:brush xml:id="br0">
      <inkml:brushProperty name="width" value="0.035" units="cm"/>
      <inkml:brushProperty name="height" value="0.035" units="cm"/>
      <inkml:brushProperty name="color" value="#000066"/>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6661" tIns="48331" rIns="96661" bIns="48331" rtlCol="0"/>
          <a:lstStyle>
            <a:lvl1pPr algn="l">
              <a:defRPr sz="13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6661" tIns="48331" rIns="96661" bIns="48331" rtlCol="0"/>
          <a:lstStyle>
            <a:lvl1pPr algn="r">
              <a:defRPr sz="1300"/>
            </a:lvl1pPr>
          </a:lstStyle>
          <a:p>
            <a:fld id="{6B6A81F7-8136-4BC9-9CF9-A81DA99D3920}" type="datetimeFigureOut">
              <a:rPr lang="en-AU" smtClean="0"/>
              <a:t>16/07/2026</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6661" tIns="48331" rIns="96661" bIns="48331" rtlCol="0" anchor="ctr"/>
          <a:lstStyle/>
          <a:p>
            <a:endParaRPr lang="en-AU"/>
          </a:p>
        </p:txBody>
      </p:sp>
      <p:sp>
        <p:nvSpPr>
          <p:cNvPr id="5" name="Notes Placeholder 4"/>
          <p:cNvSpPr>
            <a:spLocks noGrp="1"/>
          </p:cNvSpPr>
          <p:nvPr>
            <p:ph type="body" sz="quarter" idx="3"/>
          </p:nvPr>
        </p:nvSpPr>
        <p:spPr>
          <a:xfrm>
            <a:off x="680720" y="4783306"/>
            <a:ext cx="5445760" cy="3913615"/>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6"/>
            <a:ext cx="2949787" cy="498692"/>
          </a:xfrm>
          <a:prstGeom prst="rect">
            <a:avLst/>
          </a:prstGeom>
        </p:spPr>
        <p:txBody>
          <a:bodyPr vert="horz" lIns="96661" tIns="48331" rIns="96661" bIns="48331" rtlCol="0" anchor="b"/>
          <a:lstStyle>
            <a:lvl1pPr algn="l">
              <a:defRPr sz="1300"/>
            </a:lvl1pPr>
          </a:lstStyle>
          <a:p>
            <a:endParaRPr lang="en-AU"/>
          </a:p>
        </p:txBody>
      </p:sp>
      <p:sp>
        <p:nvSpPr>
          <p:cNvPr id="7" name="Slide Number Placeholder 6"/>
          <p:cNvSpPr>
            <a:spLocks noGrp="1"/>
          </p:cNvSpPr>
          <p:nvPr>
            <p:ph type="sldNum" sz="quarter" idx="5"/>
          </p:nvPr>
        </p:nvSpPr>
        <p:spPr>
          <a:xfrm>
            <a:off x="3855838" y="9440646"/>
            <a:ext cx="2949787" cy="498692"/>
          </a:xfrm>
          <a:prstGeom prst="rect">
            <a:avLst/>
          </a:prstGeom>
        </p:spPr>
        <p:txBody>
          <a:bodyPr vert="horz" lIns="96661" tIns="48331" rIns="96661" bIns="48331" rtlCol="0" anchor="b"/>
          <a:lstStyle>
            <a:lvl1pPr algn="r">
              <a:defRPr sz="1300"/>
            </a:lvl1pPr>
          </a:lstStyle>
          <a:p>
            <a:fld id="{7A287A87-BD8F-4A6B-8511-9AA741A906AB}" type="slidenum">
              <a:rPr lang="en-AU" smtClean="0"/>
              <a:t>‹#›</a:t>
            </a:fld>
            <a:endParaRPr lang="en-AU"/>
          </a:p>
        </p:txBody>
      </p:sp>
    </p:spTree>
    <p:extLst>
      <p:ext uri="{BB962C8B-B14F-4D97-AF65-F5344CB8AC3E}">
        <p14:creationId xmlns:p14="http://schemas.microsoft.com/office/powerpoint/2010/main" val="384173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ffectLst/>
              <a:latin typeface="Roboto"/>
              <a:ea typeface="Roboto"/>
              <a:cs typeface="Roboto"/>
            </a:endParaRPr>
          </a:p>
        </p:txBody>
      </p:sp>
      <p:sp>
        <p:nvSpPr>
          <p:cNvPr id="4" name="Slide Number Placeholder 3"/>
          <p:cNvSpPr>
            <a:spLocks noGrp="1"/>
          </p:cNvSpPr>
          <p:nvPr>
            <p:ph type="sldNum" sz="quarter" idx="5"/>
          </p:nvPr>
        </p:nvSpPr>
        <p:spPr/>
        <p:txBody>
          <a:bodyPr/>
          <a:lstStyle/>
          <a:p>
            <a:fld id="{B671FCC8-5EEB-A145-8C8D-0E4D76929FE5}" type="slidenum">
              <a:rPr lang="en-US" smtClean="0"/>
              <a:t>1</a:t>
            </a:fld>
            <a:endParaRPr lang="en-US"/>
          </a:p>
        </p:txBody>
      </p:sp>
    </p:spTree>
    <p:extLst>
      <p:ext uri="{BB962C8B-B14F-4D97-AF65-F5344CB8AC3E}">
        <p14:creationId xmlns:p14="http://schemas.microsoft.com/office/powerpoint/2010/main" val="46152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AU"/>
          </a:p>
        </p:txBody>
      </p:sp>
      <p:sp>
        <p:nvSpPr>
          <p:cNvPr id="4" name="Slide Number Placeholder 3"/>
          <p:cNvSpPr>
            <a:spLocks noGrp="1"/>
          </p:cNvSpPr>
          <p:nvPr>
            <p:ph type="sldNum" sz="quarter" idx="10"/>
          </p:nvPr>
        </p:nvSpPr>
        <p:spPr/>
        <p:txBody>
          <a:bodyPr/>
          <a:lstStyle/>
          <a:p>
            <a:fld id="{730FEE7D-79EE-4FF7-B408-88DDE8918B3B}" type="slidenum">
              <a:rPr lang="en-AU" smtClean="0"/>
              <a:t>10</a:t>
            </a:fld>
            <a:endParaRPr lang="en-AU"/>
          </a:p>
        </p:txBody>
      </p:sp>
    </p:spTree>
    <p:extLst>
      <p:ext uri="{BB962C8B-B14F-4D97-AF65-F5344CB8AC3E}">
        <p14:creationId xmlns:p14="http://schemas.microsoft.com/office/powerpoint/2010/main" val="303309998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656846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105</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19030353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E70D0-D041-742A-3355-C4280E4FF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3961E-C3CA-4661-9367-281042AA5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A9235-4E85-B2FF-1519-8417AE498A28}"/>
              </a:ext>
            </a:extLst>
          </p:cNvPr>
          <p:cNvSpPr>
            <a:spLocks noGrp="1"/>
          </p:cNvSpPr>
          <p:nvPr>
            <p:ph type="body" idx="1"/>
          </p:nvPr>
        </p:nvSpPr>
        <p:spPr/>
        <p:txBody>
          <a:bodyPr/>
          <a:lstStyle/>
          <a:p>
            <a:pPr defTabSz="966612">
              <a:defRPr/>
            </a:pPr>
            <a:endParaRPr lang="en-US" b="0"/>
          </a:p>
        </p:txBody>
      </p:sp>
      <p:sp>
        <p:nvSpPr>
          <p:cNvPr id="4" name="Slide Number Placeholder 3">
            <a:extLst>
              <a:ext uri="{FF2B5EF4-FFF2-40B4-BE49-F238E27FC236}">
                <a16:creationId xmlns:a16="http://schemas.microsoft.com/office/drawing/2014/main" id="{A391CC43-9B3D-C504-B5E1-D8FDB483F4B9}"/>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106</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209056177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410D8-E745-CBA1-ECBF-41DD2966E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8E5C5-9D2E-0001-9D28-D3766CB29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5DD63-79E4-D969-F1E2-002A0FB53E81}"/>
              </a:ext>
            </a:extLst>
          </p:cNvPr>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C8A98AF-CC68-5E42-3B5C-145204934085}"/>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107</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333703863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19FFF-63A5-7025-DC8C-7FB5A87D0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D42EB-D225-A6EE-59C5-3DEC34C41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2D29B-3AE0-B2A6-0B6F-EE305418440D}"/>
              </a:ext>
            </a:extLst>
          </p:cNvPr>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EB3819F-1E4B-F549-B542-AEFE4E123545}"/>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108</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250115281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FABA4-277B-EAA7-2996-539C02923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26BBA4-4E88-7BA8-7D83-AC321CB7E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4F961D-CC4D-DE57-D5C3-65C1B37046A2}"/>
              </a:ext>
            </a:extLst>
          </p:cNvPr>
          <p:cNvSpPr>
            <a:spLocks noGrp="1"/>
          </p:cNvSpPr>
          <p:nvPr>
            <p:ph type="body" idx="1"/>
          </p:nvPr>
        </p:nvSpPr>
        <p:spPr/>
        <p:txBody>
          <a:bodyPr/>
          <a:lstStyle/>
          <a:p>
            <a:pPr fontAlgn="t"/>
            <a:endParaRPr lang="en-US" b="0" i="0">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F8903123-6ECF-120C-8CD5-59715F18C9C7}"/>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109</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371454481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805A4-6F53-0EED-58EB-8E0419BEE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CD0CC-8985-AB7C-8A1D-F5C5C5D96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FA325-1095-7961-3AEB-59C11A793AE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62C85DC-4327-DB11-FE65-D88AAD0DA8E6}"/>
              </a:ext>
            </a:extLst>
          </p:cNvPr>
          <p:cNvSpPr>
            <a:spLocks noGrp="1"/>
          </p:cNvSpPr>
          <p:nvPr>
            <p:ph type="sldNum" sz="quarter" idx="5"/>
          </p:nvPr>
        </p:nvSpPr>
        <p:spPr/>
        <p:txBody>
          <a:bodyPr/>
          <a:lstStyle/>
          <a:p>
            <a:fld id="{8ACDA813-2EB2-4DF3-92B2-4776408FB21D}" type="slidenum">
              <a:rPr lang="en-AU" smtClean="0"/>
              <a:t>110</a:t>
            </a:fld>
            <a:endParaRPr lang="en-AU"/>
          </a:p>
        </p:txBody>
      </p:sp>
    </p:spTree>
    <p:extLst>
      <p:ext uri="{BB962C8B-B14F-4D97-AF65-F5344CB8AC3E}">
        <p14:creationId xmlns:p14="http://schemas.microsoft.com/office/powerpoint/2010/main" val="315067540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0"/>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111</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1729184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7891F6D-FFB1-4721-8382-044F58FEB564}" type="slidenum">
              <a:rPr lang="en-AU" smtClean="0"/>
              <a:t>11</a:t>
            </a:fld>
            <a:endParaRPr lang="en-AU"/>
          </a:p>
        </p:txBody>
      </p:sp>
    </p:spTree>
    <p:extLst>
      <p:ext uri="{BB962C8B-B14F-4D97-AF65-F5344CB8AC3E}">
        <p14:creationId xmlns:p14="http://schemas.microsoft.com/office/powerpoint/2010/main" val="3811944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9EE2E3F-1F05-4ED9-8B6E-B7C91407761D}" type="slidenum">
              <a:rPr lang="en-AU" smtClean="0"/>
              <a:t>12</a:t>
            </a:fld>
            <a:endParaRPr lang="en-AU"/>
          </a:p>
        </p:txBody>
      </p:sp>
    </p:spTree>
    <p:extLst>
      <p:ext uri="{BB962C8B-B14F-4D97-AF65-F5344CB8AC3E}">
        <p14:creationId xmlns:p14="http://schemas.microsoft.com/office/powerpoint/2010/main" val="3796040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89948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ACDA813-2EB2-4DF3-92B2-4776408FB21D}" type="slidenum">
              <a:rPr lang="en-AU" smtClean="0"/>
              <a:t>14</a:t>
            </a:fld>
            <a:endParaRPr lang="en-AU"/>
          </a:p>
        </p:txBody>
      </p:sp>
    </p:spTree>
    <p:extLst>
      <p:ext uri="{BB962C8B-B14F-4D97-AF65-F5344CB8AC3E}">
        <p14:creationId xmlns:p14="http://schemas.microsoft.com/office/powerpoint/2010/main" val="3545344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3007612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pPr algn="l" fontAlgn="base">
              <a:buFont typeface="Arial" panose="020B0604020202020204" pitchFamily="34" charset="0"/>
              <a:buChar char="•"/>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1296332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pPr marL="0" lvl="0" indent="0">
              <a:lnSpc>
                <a:spcPct val="115000"/>
              </a:lnSpc>
              <a:buFont typeface="Symbol" panose="05050102010706020507" pitchFamily="18" charset="2"/>
              <a:buNone/>
            </a:pPr>
            <a:endParaRPr lang="en-US" sz="1800" b="0" i="0">
              <a:solidFill>
                <a:srgbClr val="000000"/>
              </a:solidFill>
              <a:effectLst/>
              <a:latin typeface="Aptos"/>
            </a:endParaRPr>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434330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87A87-BD8F-4A6B-8511-9AA741A906AB}" type="slidenum">
              <a:rPr lang="en-AU" smtClean="0"/>
              <a:t>18</a:t>
            </a:fld>
            <a:endParaRPr lang="en-AU"/>
          </a:p>
        </p:txBody>
      </p:sp>
    </p:spTree>
    <p:extLst>
      <p:ext uri="{BB962C8B-B14F-4D97-AF65-F5344CB8AC3E}">
        <p14:creationId xmlns:p14="http://schemas.microsoft.com/office/powerpoint/2010/main" val="4060137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91E10AB-0D6A-4F4C-8575-8F975B1B11BF}" type="slidenum">
              <a:rPr lang="en-AU" smtClean="0"/>
              <a:t>19</a:t>
            </a:fld>
            <a:endParaRPr lang="en-AU"/>
          </a:p>
        </p:txBody>
      </p:sp>
    </p:spTree>
    <p:extLst>
      <p:ext uri="{BB962C8B-B14F-4D97-AF65-F5344CB8AC3E}">
        <p14:creationId xmlns:p14="http://schemas.microsoft.com/office/powerpoint/2010/main" val="1506937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6B17C-8205-FD8E-2D59-52824D9B0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5C65C-6254-7885-4AA3-933F9806C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4BB18E-C635-4E27-3065-C46992A7A40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02AF10F-7407-34D8-8B62-F4DF44F9D2E3}"/>
              </a:ext>
            </a:extLst>
          </p:cNvPr>
          <p:cNvSpPr>
            <a:spLocks noGrp="1"/>
          </p:cNvSpPr>
          <p:nvPr>
            <p:ph type="sldNum" sz="quarter" idx="5"/>
          </p:nvPr>
        </p:nvSpPr>
        <p:spPr/>
        <p:txBody>
          <a:bodyPr/>
          <a:lstStyle/>
          <a:p>
            <a:fld id="{8ACDA813-2EB2-4DF3-92B2-4776408FB21D}" type="slidenum">
              <a:rPr lang="en-AU" smtClean="0"/>
              <a:t>2</a:t>
            </a:fld>
            <a:endParaRPr lang="en-AU"/>
          </a:p>
        </p:txBody>
      </p:sp>
    </p:spTree>
    <p:extLst>
      <p:ext uri="{BB962C8B-B14F-4D97-AF65-F5344CB8AC3E}">
        <p14:creationId xmlns:p14="http://schemas.microsoft.com/office/powerpoint/2010/main" val="369143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541C2-AA86-114F-8148-C41D320281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0633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1899484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AU"/>
          </a:p>
        </p:txBody>
      </p:sp>
      <p:sp>
        <p:nvSpPr>
          <p:cNvPr id="4" name="Slide Number Placeholder 3"/>
          <p:cNvSpPr>
            <a:spLocks noGrp="1"/>
          </p:cNvSpPr>
          <p:nvPr>
            <p:ph type="sldNum" sz="quarter" idx="5"/>
          </p:nvPr>
        </p:nvSpPr>
        <p:spPr/>
        <p:txBody>
          <a:bodyPr/>
          <a:lstStyle/>
          <a:p>
            <a:fld id="{B671FCC8-5EEB-A145-8C8D-0E4D76929FE5}" type="slidenum">
              <a:rPr lang="en-US" smtClean="0"/>
              <a:t>23</a:t>
            </a:fld>
            <a:endParaRPr lang="en-US"/>
          </a:p>
        </p:txBody>
      </p:sp>
    </p:spTree>
    <p:extLst>
      <p:ext uri="{BB962C8B-B14F-4D97-AF65-F5344CB8AC3E}">
        <p14:creationId xmlns:p14="http://schemas.microsoft.com/office/powerpoint/2010/main" val="737524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42D56-FE5F-A5C6-5659-5571CD63C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381DB-B4CC-004D-2692-D63F6824C7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772B8-8D27-9D00-C322-B0E0F77F5167}"/>
              </a:ext>
            </a:extLst>
          </p:cNvPr>
          <p:cNvSpPr>
            <a:spLocks noGrp="1"/>
          </p:cNvSpPr>
          <p:nvPr>
            <p:ph type="body" idx="1"/>
          </p:nvPr>
        </p:nvSpPr>
        <p:spPr/>
        <p:txBody>
          <a:bodyPr/>
          <a:lstStyle/>
          <a:p>
            <a:pPr defTabSz="966612">
              <a:defRPr/>
            </a:pPr>
            <a:endParaRPr lang="en-US">
              <a:latin typeface="+mn-lt"/>
              <a:ea typeface="Calibri"/>
              <a:cs typeface="Calibri"/>
            </a:endParaRPr>
          </a:p>
        </p:txBody>
      </p:sp>
      <p:sp>
        <p:nvSpPr>
          <p:cNvPr id="4" name="Slide Number Placeholder 3">
            <a:extLst>
              <a:ext uri="{FF2B5EF4-FFF2-40B4-BE49-F238E27FC236}">
                <a16:creationId xmlns:a16="http://schemas.microsoft.com/office/drawing/2014/main" id="{D01C192D-FA82-9E75-DDE2-500D358DD3A3}"/>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2273633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E4680-972B-02FC-B62B-4649A0C583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5D650-2067-A9AC-B614-961BCAE75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623255-173D-0CE9-8066-C345DFB7256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3B0AE2F-F156-C339-835A-E6C91D5C9CD5}"/>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3818690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D9FAD-454E-1A84-5B5A-23773EACD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C2BE1-811C-A95B-D240-FB67A71B5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85BD73-FAC3-0FFE-47AD-1320EF1B2CD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690205B-B952-7A8F-578F-4EBDE511F9E0}"/>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594560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33EE5-3E3F-4629-FBBC-A5A2A5A2F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663D9-628B-2BC4-83F5-CC2BD0FC20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9562C-4A69-63CE-418F-310CBDF45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4221E47-E62F-AF40-9372-DB880E551BAC}"/>
              </a:ext>
            </a:extLst>
          </p:cNvPr>
          <p:cNvSpPr>
            <a:spLocks noGrp="1"/>
          </p:cNvSpPr>
          <p:nvPr>
            <p:ph type="sldNum" sz="quarter" idx="5"/>
          </p:nvPr>
        </p:nvSpPr>
        <p:spPr/>
        <p:txBody>
          <a:bodyPr/>
          <a:lstStyle/>
          <a:p>
            <a:pPr defTabSz="966612">
              <a:defRPr/>
            </a:pPr>
            <a:fld id="{B671FCC8-5EEB-A145-8C8D-0E4D76929FE5}" type="slidenum">
              <a:rPr lang="en-US">
                <a:solidFill>
                  <a:prstClr val="black"/>
                </a:solidFill>
                <a:latin typeface="Calibri" panose="020F0502020204030204"/>
              </a:rPr>
              <a:pPr defTabSz="966612">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33954953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5346C-D635-2516-22FA-A26A0DF8A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D7298-E47A-0244-F34B-87CE75076A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26D499-4A3C-B8D6-E4E6-C816342CE483}"/>
              </a:ext>
            </a:extLst>
          </p:cNvPr>
          <p:cNvSpPr>
            <a:spLocks noGrp="1"/>
          </p:cNvSpPr>
          <p:nvPr>
            <p:ph type="body" idx="1"/>
          </p:nvPr>
        </p:nvSpPr>
        <p:spPr/>
        <p:txBody>
          <a:bodyPr/>
          <a:lstStyle/>
          <a:p>
            <a:pPr defTabSz="966612">
              <a:defRPr/>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3C31D7C-3A74-89AF-0E36-880527CC6E7D}"/>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28</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4095923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8B80D-5E65-B349-CC9F-6C251111B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604D3-4EED-FDEA-3847-09ADC97A6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B133B-1FF7-FFD5-6AFF-5353FBC14D23}"/>
              </a:ext>
            </a:extLst>
          </p:cNvPr>
          <p:cNvSpPr>
            <a:spLocks noGrp="1"/>
          </p:cNvSpPr>
          <p:nvPr>
            <p:ph type="body" idx="1"/>
          </p:nvPr>
        </p:nvSpPr>
        <p:spPr/>
        <p:txBody>
          <a:bodyPr/>
          <a:lstStyle/>
          <a:p>
            <a:pPr defTabSz="966612">
              <a:defRPr/>
            </a:pPr>
            <a:endParaRPr lang="en-US" b="0"/>
          </a:p>
        </p:txBody>
      </p:sp>
      <p:sp>
        <p:nvSpPr>
          <p:cNvPr id="4" name="Slide Number Placeholder 3">
            <a:extLst>
              <a:ext uri="{FF2B5EF4-FFF2-40B4-BE49-F238E27FC236}">
                <a16:creationId xmlns:a16="http://schemas.microsoft.com/office/drawing/2014/main" id="{52CF0EE7-54E5-8F2A-1016-6CDCDAAFFE2C}"/>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29</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22943090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87A87-BD8F-4A6B-8511-9AA741A906AB}" type="slidenum">
              <a:rPr lang="en-AU" smtClean="0"/>
              <a:t>30</a:t>
            </a:fld>
            <a:endParaRPr lang="en-AU"/>
          </a:p>
        </p:txBody>
      </p:sp>
    </p:spTree>
    <p:extLst>
      <p:ext uri="{BB962C8B-B14F-4D97-AF65-F5344CB8AC3E}">
        <p14:creationId xmlns:p14="http://schemas.microsoft.com/office/powerpoint/2010/main" val="185417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0">
              <a:latin typeface="Calibri"/>
              <a:ea typeface="Calibri"/>
              <a:cs typeface="Calibri"/>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3</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790124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endParaRPr lang="en-US" b="1"/>
          </a:p>
        </p:txBody>
      </p:sp>
      <p:sp>
        <p:nvSpPr>
          <p:cNvPr id="4" name="Slide Number Placeholder 3"/>
          <p:cNvSpPr>
            <a:spLocks noGrp="1"/>
          </p:cNvSpPr>
          <p:nvPr>
            <p:ph type="sldNum" sz="quarter" idx="5"/>
          </p:nvPr>
        </p:nvSpPr>
        <p:spPr/>
        <p:txBody>
          <a:bodyPr/>
          <a:lstStyle/>
          <a:p>
            <a:pPr defTabSz="966612">
              <a:defRPr/>
            </a:pPr>
            <a:fld id="{C7AA23B7-318B-4D8A-8C1D-86C2C594F9DD}" type="slidenum">
              <a:rPr lang="en-AU">
                <a:solidFill>
                  <a:prstClr val="black"/>
                </a:solidFill>
                <a:latin typeface="Calibri" panose="020F0502020204030204"/>
              </a:rPr>
              <a:pPr defTabSz="966612">
                <a:defRPr/>
              </a:pPr>
              <a:t>31</a:t>
            </a:fld>
            <a:endParaRPr lang="en-AU">
              <a:solidFill>
                <a:prstClr val="black"/>
              </a:solidFill>
              <a:latin typeface="Calibri" panose="020F0502020204030204"/>
            </a:endParaRPr>
          </a:p>
        </p:txBody>
      </p:sp>
    </p:spTree>
    <p:extLst>
      <p:ext uri="{BB962C8B-B14F-4D97-AF65-F5344CB8AC3E}">
        <p14:creationId xmlns:p14="http://schemas.microsoft.com/office/powerpoint/2010/main" val="18801358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0" i="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09EE2E3F-1F05-4ED9-8B6E-B7C91407761D}" type="slidenum">
              <a:rPr lang="en-AU" smtClean="0"/>
              <a:t>32</a:t>
            </a:fld>
            <a:endParaRPr lang="en-AU"/>
          </a:p>
        </p:txBody>
      </p:sp>
    </p:spTree>
    <p:extLst>
      <p:ext uri="{BB962C8B-B14F-4D97-AF65-F5344CB8AC3E}">
        <p14:creationId xmlns:p14="http://schemas.microsoft.com/office/powerpoint/2010/main" val="585511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966612">
              <a:defRPr/>
            </a:pPr>
            <a:fld id="{9F8BD1A7-CCA1-4FD5-A928-47E2C2B3D0FC}" type="slidenum">
              <a:rPr lang="en-AU">
                <a:solidFill>
                  <a:prstClr val="black"/>
                </a:solidFill>
                <a:latin typeface="Roboto Light" panose="02000000000000000000" pitchFamily="2" charset="0"/>
              </a:rPr>
              <a:pPr defTabSz="966612">
                <a:defRPr/>
              </a:pPr>
              <a:t>33</a:t>
            </a:fld>
            <a:endParaRPr lang="en-AU">
              <a:solidFill>
                <a:prstClr val="black"/>
              </a:solidFill>
              <a:latin typeface="Roboto Light" panose="02000000000000000000" pitchFamily="2" charset="0"/>
            </a:endParaRPr>
          </a:p>
        </p:txBody>
      </p:sp>
    </p:spTree>
    <p:extLst>
      <p:ext uri="{BB962C8B-B14F-4D97-AF65-F5344CB8AC3E}">
        <p14:creationId xmlns:p14="http://schemas.microsoft.com/office/powerpoint/2010/main" val="2600428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endParaRPr lang="en-US" b="0" i="0">
              <a:effectLst/>
              <a:latin typeface="Segoe UI" panose="020B0502040204020203" pitchFamily="34" charset="0"/>
            </a:endParaRPr>
          </a:p>
        </p:txBody>
      </p:sp>
      <p:sp>
        <p:nvSpPr>
          <p:cNvPr id="4" name="Slide Number Placeholder 3"/>
          <p:cNvSpPr>
            <a:spLocks noGrp="1"/>
          </p:cNvSpPr>
          <p:nvPr>
            <p:ph type="sldNum" sz="quarter" idx="10"/>
          </p:nvPr>
        </p:nvSpPr>
        <p:spPr/>
        <p:txBody>
          <a:bodyPr/>
          <a:lstStyle/>
          <a:p>
            <a:pPr defTabSz="966612">
              <a:defRPr/>
            </a:pPr>
            <a:fld id="{DF9C6B3F-115A-0348-B149-408E611A95DA}" type="slidenum">
              <a:rPr lang="en-US">
                <a:solidFill>
                  <a:prstClr val="black"/>
                </a:solidFill>
                <a:latin typeface="Calibri" panose="020F0502020204030204"/>
              </a:rPr>
              <a:pPr defTabSz="966612">
                <a:defRPr/>
              </a:pPr>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18532652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1" i="0" kern="1200">
              <a:solidFill>
                <a:schemeClr val="tx1"/>
              </a:solidFill>
              <a:effectLst/>
              <a:latin typeface="+mn-lt"/>
              <a:ea typeface="Calibri"/>
              <a:cs typeface="Calibri"/>
            </a:endParaRPr>
          </a:p>
        </p:txBody>
      </p:sp>
      <p:sp>
        <p:nvSpPr>
          <p:cNvPr id="4" name="Slide Number Placeholder 3"/>
          <p:cNvSpPr>
            <a:spLocks noGrp="1"/>
          </p:cNvSpPr>
          <p:nvPr>
            <p:ph type="sldNum" sz="quarter" idx="5"/>
          </p:nvPr>
        </p:nvSpPr>
        <p:spPr/>
        <p:txBody>
          <a:bodyPr/>
          <a:lstStyle/>
          <a:p>
            <a:fld id="{23E2D8E3-9511-418B-B2A7-37B724CA890F}" type="slidenum">
              <a:rPr lang="en-AU" smtClean="0"/>
              <a:t>35</a:t>
            </a:fld>
            <a:endParaRPr lang="en-AU"/>
          </a:p>
        </p:txBody>
      </p:sp>
    </p:spTree>
    <p:extLst>
      <p:ext uri="{BB962C8B-B14F-4D97-AF65-F5344CB8AC3E}">
        <p14:creationId xmlns:p14="http://schemas.microsoft.com/office/powerpoint/2010/main" val="32909107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36</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5790472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37</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24999856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9EE2E3F-1F05-4ED9-8B6E-B7C91407761D}" type="slidenum">
              <a:rPr lang="en-AU" smtClean="0"/>
              <a:t>38</a:t>
            </a:fld>
            <a:endParaRPr lang="en-AU"/>
          </a:p>
        </p:txBody>
      </p:sp>
    </p:spTree>
    <p:extLst>
      <p:ext uri="{BB962C8B-B14F-4D97-AF65-F5344CB8AC3E}">
        <p14:creationId xmlns:p14="http://schemas.microsoft.com/office/powerpoint/2010/main" val="2670976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US" sz="1800" b="1">
              <a:latin typeface="Roboto" panose="02000000000000000000" pitchFamily="2" charset="0"/>
              <a:ea typeface="Roboto" panose="02000000000000000000" pitchFamily="2" charset="0"/>
              <a:cs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3062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defTabSz="1468284">
              <a:defRPr/>
            </a:pPr>
            <a:fld id="{09EE2E3F-1F05-4ED9-8B6E-B7C91407761D}" type="slidenum">
              <a:rPr lang="en-AU" sz="1900">
                <a:solidFill>
                  <a:prstClr val="black"/>
                </a:solidFill>
                <a:latin typeface="Calibri" panose="020F0502020204030204"/>
              </a:rPr>
              <a:pPr defTabSz="1468284">
                <a:defRPr/>
              </a:pPr>
              <a:t>40</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814378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4</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5231764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endParaRPr lang="en-AU" sz="1900">
              <a:latin typeface="Aptos"/>
            </a:endParaRPr>
          </a:p>
        </p:txBody>
      </p:sp>
      <p:sp>
        <p:nvSpPr>
          <p:cNvPr id="4" name="Slide Number Placeholder 3"/>
          <p:cNvSpPr>
            <a:spLocks noGrp="1"/>
          </p:cNvSpPr>
          <p:nvPr>
            <p:ph type="sldNum" sz="quarter" idx="5"/>
          </p:nvPr>
        </p:nvSpPr>
        <p:spPr/>
        <p:txBody>
          <a:bodyPr/>
          <a:lstStyle/>
          <a:p>
            <a:fld id="{87FA5748-A345-4B91-B49D-37DF7E84C5AD}" type="slidenum">
              <a:rPr lang="en-AU" smtClean="0"/>
              <a:t>41</a:t>
            </a:fld>
            <a:endParaRPr lang="en-AU"/>
          </a:p>
        </p:txBody>
      </p:sp>
    </p:spTree>
    <p:extLst>
      <p:ext uri="{BB962C8B-B14F-4D97-AF65-F5344CB8AC3E}">
        <p14:creationId xmlns:p14="http://schemas.microsoft.com/office/powerpoint/2010/main" val="1222862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endParaRPr lang="en-AU" b="0" i="0">
              <a:ea typeface="Calibri"/>
              <a:cs typeface="Calibri"/>
            </a:endParaRPr>
          </a:p>
        </p:txBody>
      </p:sp>
      <p:sp>
        <p:nvSpPr>
          <p:cNvPr id="4" name="Slide Number Placeholder 3"/>
          <p:cNvSpPr>
            <a:spLocks noGrp="1"/>
          </p:cNvSpPr>
          <p:nvPr>
            <p:ph type="sldNum" sz="quarter" idx="5"/>
          </p:nvPr>
        </p:nvSpPr>
        <p:spPr/>
        <p:txBody>
          <a:bodyPr/>
          <a:lstStyle/>
          <a:p>
            <a:fld id="{87FA5748-A345-4B91-B49D-37DF7E84C5AD}" type="slidenum">
              <a:rPr lang="en-AU" smtClean="0"/>
              <a:t>42</a:t>
            </a:fld>
            <a:endParaRPr lang="en-AU"/>
          </a:p>
        </p:txBody>
      </p:sp>
    </p:spTree>
    <p:extLst>
      <p:ext uri="{BB962C8B-B14F-4D97-AF65-F5344CB8AC3E}">
        <p14:creationId xmlns:p14="http://schemas.microsoft.com/office/powerpoint/2010/main" val="24545052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endParaRPr lang="en-AU" b="1" i="1"/>
          </a:p>
        </p:txBody>
      </p:sp>
      <p:sp>
        <p:nvSpPr>
          <p:cNvPr id="4" name="Slide Number Placeholder 3"/>
          <p:cNvSpPr>
            <a:spLocks noGrp="1"/>
          </p:cNvSpPr>
          <p:nvPr>
            <p:ph type="sldNum" sz="quarter" idx="5"/>
          </p:nvPr>
        </p:nvSpPr>
        <p:spPr/>
        <p:txBody>
          <a:bodyPr/>
          <a:lstStyle/>
          <a:p>
            <a:fld id="{87FA5748-A345-4B91-B49D-37DF7E84C5AD}" type="slidenum">
              <a:rPr lang="en-AU" smtClean="0"/>
              <a:t>43</a:t>
            </a:fld>
            <a:endParaRPr lang="en-AU"/>
          </a:p>
        </p:txBody>
      </p:sp>
    </p:spTree>
    <p:extLst>
      <p:ext uri="{BB962C8B-B14F-4D97-AF65-F5344CB8AC3E}">
        <p14:creationId xmlns:p14="http://schemas.microsoft.com/office/powerpoint/2010/main" val="25604394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ea typeface="Calibri"/>
              <a:cs typeface="Calibri"/>
            </a:endParaRPr>
          </a:p>
        </p:txBody>
      </p:sp>
      <p:sp>
        <p:nvSpPr>
          <p:cNvPr id="4" name="Slide Number Placeholder 3"/>
          <p:cNvSpPr>
            <a:spLocks noGrp="1"/>
          </p:cNvSpPr>
          <p:nvPr>
            <p:ph type="sldNum" sz="quarter" idx="5"/>
          </p:nvPr>
        </p:nvSpPr>
        <p:spPr/>
        <p:txBody>
          <a:bodyPr/>
          <a:lstStyle/>
          <a:p>
            <a:fld id="{6E6C19C0-C87A-4ACD-8D57-74BF817213CB}" type="slidenum">
              <a:rPr lang="en-AU" smtClean="0"/>
              <a:t>44</a:t>
            </a:fld>
            <a:endParaRPr lang="en-AU"/>
          </a:p>
        </p:txBody>
      </p:sp>
    </p:spTree>
    <p:extLst>
      <p:ext uri="{BB962C8B-B14F-4D97-AF65-F5344CB8AC3E}">
        <p14:creationId xmlns:p14="http://schemas.microsoft.com/office/powerpoint/2010/main" val="34698130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3200" b="0" i="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45</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42766756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3200" b="0" i="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46</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37222178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B4BE-F971-2B18-7E3D-85E2446B8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BA0E1-846F-D583-3E84-043FF0C8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6FED3-B4B3-AF23-1977-A519AFA9DC25}"/>
              </a:ext>
            </a:extLst>
          </p:cNvPr>
          <p:cNvSpPr>
            <a:spLocks noGrp="1"/>
          </p:cNvSpPr>
          <p:nvPr>
            <p:ph type="body" idx="1"/>
          </p:nvPr>
        </p:nvSpPr>
        <p:spPr/>
        <p:txBody>
          <a:bodyPr/>
          <a:lstStyle/>
          <a:p>
            <a:endParaRPr lang="en-US">
              <a:effectLst/>
              <a:latin typeface="Roboto"/>
              <a:ea typeface="Roboto"/>
              <a:cs typeface="Roboto"/>
            </a:endParaRPr>
          </a:p>
        </p:txBody>
      </p:sp>
      <p:sp>
        <p:nvSpPr>
          <p:cNvPr id="4" name="Slide Number Placeholder 3">
            <a:extLst>
              <a:ext uri="{FF2B5EF4-FFF2-40B4-BE49-F238E27FC236}">
                <a16:creationId xmlns:a16="http://schemas.microsoft.com/office/drawing/2014/main" id="{05CD90C4-F7A2-A301-C867-469D3AF85DBF}"/>
              </a:ext>
            </a:extLst>
          </p:cNvPr>
          <p:cNvSpPr>
            <a:spLocks noGrp="1"/>
          </p:cNvSpPr>
          <p:nvPr>
            <p:ph type="sldNum" sz="quarter" idx="5"/>
          </p:nvPr>
        </p:nvSpPr>
        <p:spPr/>
        <p:txBody>
          <a:bodyPr/>
          <a:lstStyle/>
          <a:p>
            <a:fld id="{B671FCC8-5EEB-A145-8C8D-0E4D76929FE5}" type="slidenum">
              <a:rPr lang="en-US" smtClean="0"/>
              <a:t>47</a:t>
            </a:fld>
            <a:endParaRPr lang="en-US"/>
          </a:p>
        </p:txBody>
      </p:sp>
    </p:spTree>
    <p:extLst>
      <p:ext uri="{BB962C8B-B14F-4D97-AF65-F5344CB8AC3E}">
        <p14:creationId xmlns:p14="http://schemas.microsoft.com/office/powerpoint/2010/main" val="34693987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endParaRPr lang="en-AU"/>
          </a:p>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92075" y="746125"/>
            <a:ext cx="6621463" cy="3725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4:notes"/>
          <p:cNvSpPr>
            <a:spLocks noGrp="1" noRot="1" noChangeAspect="1"/>
          </p:cNvSpPr>
          <p:nvPr>
            <p:ph type="sldImg" idx="2"/>
          </p:nvPr>
        </p:nvSpPr>
        <p:spPr>
          <a:xfrm>
            <a:off x="92075" y="746125"/>
            <a:ext cx="6621463" cy="3725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5:notes"/>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5:notes"/>
          <p:cNvSpPr>
            <a:spLocks noGrp="1" noRot="1" noChangeAspect="1"/>
          </p:cNvSpPr>
          <p:nvPr>
            <p:ph type="sldImg" idx="2"/>
          </p:nvPr>
        </p:nvSpPr>
        <p:spPr>
          <a:xfrm>
            <a:off x="92075" y="746125"/>
            <a:ext cx="6621463" cy="3725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ACDA813-2EB2-4DF3-92B2-4776408FB21D}" type="slidenum">
              <a:rPr lang="en-AU" smtClean="0"/>
              <a:t>5</a:t>
            </a:fld>
            <a:endParaRPr lang="en-AU"/>
          </a:p>
        </p:txBody>
      </p:sp>
    </p:spTree>
    <p:extLst>
      <p:ext uri="{BB962C8B-B14F-4D97-AF65-F5344CB8AC3E}">
        <p14:creationId xmlns:p14="http://schemas.microsoft.com/office/powerpoint/2010/main" val="18984596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0F49F9-29DD-4955-A3A2-6FDD7861753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51426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solidFill>
                <a:srgbClr val="C00000"/>
              </a:solidFill>
            </a:endParaRP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0F49F9-29DD-4955-A3A2-6FDD7861753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3562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0F49F9-29DD-4955-A3A2-6FDD7861753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56713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9:notes"/>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9:notes"/>
          <p:cNvSpPr>
            <a:spLocks noGrp="1" noRot="1" noChangeAspect="1"/>
          </p:cNvSpPr>
          <p:nvPr>
            <p:ph type="sldImg" idx="2"/>
          </p:nvPr>
        </p:nvSpPr>
        <p:spPr>
          <a:xfrm>
            <a:off x="92075" y="746125"/>
            <a:ext cx="6621463" cy="3725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0:notes"/>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p10:notes"/>
          <p:cNvSpPr>
            <a:spLocks noGrp="1" noRot="1" noChangeAspect="1"/>
          </p:cNvSpPr>
          <p:nvPr>
            <p:ph type="sldImg" idx="2"/>
          </p:nvPr>
        </p:nvSpPr>
        <p:spPr>
          <a:xfrm>
            <a:off x="92075" y="746125"/>
            <a:ext cx="6621463" cy="3725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1:notes"/>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11:notes"/>
          <p:cNvSpPr>
            <a:spLocks noGrp="1" noRot="1" noChangeAspect="1"/>
          </p:cNvSpPr>
          <p:nvPr>
            <p:ph type="sldImg" idx="2"/>
          </p:nvPr>
        </p:nvSpPr>
        <p:spPr>
          <a:xfrm>
            <a:off x="92075" y="746125"/>
            <a:ext cx="6621463" cy="3725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0F49F9-29DD-4955-A3A2-6FDD7861753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69025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5BFDF-6D45-15C4-FB17-585CBAE1E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CBE6D-8ECA-24D2-A2A6-A012EA322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C78EC-3D67-9B05-E9EF-FB8A1A3B6A60}"/>
              </a:ext>
            </a:extLst>
          </p:cNvPr>
          <p:cNvSpPr>
            <a:spLocks noGrp="1"/>
          </p:cNvSpPr>
          <p:nvPr>
            <p:ph type="body" idx="1"/>
          </p:nvPr>
        </p:nvSpPr>
        <p:spPr/>
        <p:txBody>
          <a:bodyPr/>
          <a:lstStyle/>
          <a:p>
            <a:endParaRPr lang="en-US">
              <a:effectLst/>
              <a:latin typeface="Roboto"/>
              <a:ea typeface="Roboto"/>
              <a:cs typeface="Roboto"/>
            </a:endParaRPr>
          </a:p>
        </p:txBody>
      </p:sp>
      <p:sp>
        <p:nvSpPr>
          <p:cNvPr id="4" name="Slide Number Placeholder 3">
            <a:extLst>
              <a:ext uri="{FF2B5EF4-FFF2-40B4-BE49-F238E27FC236}">
                <a16:creationId xmlns:a16="http://schemas.microsoft.com/office/drawing/2014/main" id="{7CB780A5-0621-545F-F5E6-C361EDFBDB1A}"/>
              </a:ext>
            </a:extLst>
          </p:cNvPr>
          <p:cNvSpPr>
            <a:spLocks noGrp="1"/>
          </p:cNvSpPr>
          <p:nvPr>
            <p:ph type="sldNum" sz="quarter" idx="5"/>
          </p:nvPr>
        </p:nvSpPr>
        <p:spPr/>
        <p:txBody>
          <a:bodyPr/>
          <a:lstStyle/>
          <a:p>
            <a:fld id="{B671FCC8-5EEB-A145-8C8D-0E4D76929FE5}" type="slidenum">
              <a:rPr lang="en-US" smtClean="0"/>
              <a:t>59</a:t>
            </a:fld>
            <a:endParaRPr lang="en-US"/>
          </a:p>
        </p:txBody>
      </p:sp>
    </p:spTree>
    <p:extLst>
      <p:ext uri="{BB962C8B-B14F-4D97-AF65-F5344CB8AC3E}">
        <p14:creationId xmlns:p14="http://schemas.microsoft.com/office/powerpoint/2010/main" val="12804855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5158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5187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9EE2E3F-1F05-4ED9-8B6E-B7C91407761D}" type="slidenum">
              <a:rPr lang="en-AU" smtClean="0"/>
              <a:t>6</a:t>
            </a:fld>
            <a:endParaRPr lang="en-AU"/>
          </a:p>
        </p:txBody>
      </p:sp>
    </p:spTree>
    <p:extLst>
      <p:ext uri="{BB962C8B-B14F-4D97-AF65-F5344CB8AC3E}">
        <p14:creationId xmlns:p14="http://schemas.microsoft.com/office/powerpoint/2010/main" val="15252366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1959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9438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30F13-3F8B-7C2D-325D-AD9ED3A8B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DA60B-3F80-0E86-6F70-1FEEE359A2C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D43F62-F557-CC6F-6EB8-5E94D5BBB0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28AD77-EA79-8455-D7AA-DC0114942D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3386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92C1-18DE-4CF5-D936-0B945D8FB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459DC-3BDC-7C40-AF29-3D285467A9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A18614-80AE-B8BD-912F-7994B822B1C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BED4C8F-510F-D58E-A08D-8B668307BE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7327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6C361-6A27-8B16-0CD4-9E0580268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7D8B4-7263-D151-092F-A771770AB9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3DC734-8D99-F708-BFE3-D3AFA7835A1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A295F3D-60A2-C8C0-8AA7-58D558AF66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8640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6831B-83D1-4EBA-B02D-670A98104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F89A3-5ED4-B973-6D54-8A12953BF7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8F8B1A-6B47-3D3A-D61B-E0ED7C82DB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2A6B9A-B3CA-B246-756C-2F10654825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99E10-227B-0D47-9461-0F6A3540E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6249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1"/>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69</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26307864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70</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32942871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71</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41232923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72</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1670089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defTabSz="483306">
              <a:defRPr/>
            </a:pPr>
            <a:fld id="{C7AA23B7-318B-4D8A-8C1D-86C2C594F9DD}" type="slidenum">
              <a:rPr lang="en-AU">
                <a:solidFill>
                  <a:prstClr val="black"/>
                </a:solidFill>
                <a:latin typeface="Calibri" panose="020F0502020204030204"/>
              </a:rPr>
              <a:pPr defTabSz="483306">
                <a:defRPr/>
              </a:pPr>
              <a:t>7</a:t>
            </a:fld>
            <a:endParaRPr lang="en-AU">
              <a:solidFill>
                <a:prstClr val="black"/>
              </a:solidFill>
              <a:latin typeface="Calibri" panose="020F0502020204030204"/>
            </a:endParaRPr>
          </a:p>
        </p:txBody>
      </p:sp>
    </p:spTree>
    <p:extLst>
      <p:ext uri="{BB962C8B-B14F-4D97-AF65-F5344CB8AC3E}">
        <p14:creationId xmlns:p14="http://schemas.microsoft.com/office/powerpoint/2010/main" val="171002237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1"/>
          </a:p>
        </p:txBody>
      </p:sp>
      <p:sp>
        <p:nvSpPr>
          <p:cNvPr id="4" name="Slide Number Placeholder 3"/>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73</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29391376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9B78B-6779-BE84-694F-116F4BBC0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D8890-8FA2-FCAB-DF78-51F2F07309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EF590-3073-58F8-A8BC-3A5E00BF84F5}"/>
              </a:ext>
            </a:extLst>
          </p:cNvPr>
          <p:cNvSpPr>
            <a:spLocks noGrp="1"/>
          </p:cNvSpPr>
          <p:nvPr>
            <p:ph type="body" idx="1"/>
          </p:nvPr>
        </p:nvSpPr>
        <p:spPr/>
        <p:txBody>
          <a:bodyPr/>
          <a:lstStyle/>
          <a:p>
            <a:pPr defTabSz="966612">
              <a:defRPr/>
            </a:pPr>
            <a:endParaRPr lang="en-US" b="1"/>
          </a:p>
        </p:txBody>
      </p:sp>
      <p:sp>
        <p:nvSpPr>
          <p:cNvPr id="4" name="Slide Number Placeholder 3">
            <a:extLst>
              <a:ext uri="{FF2B5EF4-FFF2-40B4-BE49-F238E27FC236}">
                <a16:creationId xmlns:a16="http://schemas.microsoft.com/office/drawing/2014/main" id="{F4CD4720-B17D-DB1D-8C39-B3E5300653B1}"/>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74</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5119525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1B0D6-FEAD-3BCD-0D9A-8791C95F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53110-7200-C033-6A54-B57C880C2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63AA-0FE1-883E-B37B-9AFE4A5E3D63}"/>
              </a:ext>
            </a:extLst>
          </p:cNvPr>
          <p:cNvSpPr>
            <a:spLocks noGrp="1"/>
          </p:cNvSpPr>
          <p:nvPr>
            <p:ph type="body" idx="1"/>
          </p:nvPr>
        </p:nvSpPr>
        <p:spPr/>
        <p:txBody>
          <a:bodyPr/>
          <a:lstStyle/>
          <a:p>
            <a:pPr defTabSz="966612">
              <a:defRPr/>
            </a:pPr>
            <a:endParaRPr lang="en-US" b="0"/>
          </a:p>
        </p:txBody>
      </p:sp>
      <p:sp>
        <p:nvSpPr>
          <p:cNvPr id="4" name="Slide Number Placeholder 3">
            <a:extLst>
              <a:ext uri="{FF2B5EF4-FFF2-40B4-BE49-F238E27FC236}">
                <a16:creationId xmlns:a16="http://schemas.microsoft.com/office/drawing/2014/main" id="{16C8E737-BDFD-CF85-AF4B-A6885BEE1131}"/>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75</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41269302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AU">
                <a:effectLst/>
                <a:latin typeface="Roboto" panose="02000000000000000000" pitchFamily="2" charset="0"/>
                <a:cs typeface="Roboto"/>
              </a:rPr>
            </a:br>
            <a:endParaRPr lang="en-AU">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7452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9EE2E3F-1F05-4ED9-8B6E-B7C91407761D}" type="slidenum">
              <a:rPr lang="en-AU" smtClean="0"/>
              <a:t>77</a:t>
            </a:fld>
            <a:endParaRPr lang="en-AU"/>
          </a:p>
        </p:txBody>
      </p:sp>
    </p:spTree>
    <p:extLst>
      <p:ext uri="{BB962C8B-B14F-4D97-AF65-F5344CB8AC3E}">
        <p14:creationId xmlns:p14="http://schemas.microsoft.com/office/powerpoint/2010/main" val="23462698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1B0D6-FEAD-3BCD-0D9A-8791C95F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53110-7200-C033-6A54-B57C880C2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63AA-0FE1-883E-B37B-9AFE4A5E3D63}"/>
              </a:ext>
            </a:extLst>
          </p:cNvPr>
          <p:cNvSpPr>
            <a:spLocks noGrp="1"/>
          </p:cNvSpPr>
          <p:nvPr>
            <p:ph type="body" idx="1"/>
          </p:nvPr>
        </p:nvSpPr>
        <p:spPr/>
        <p:txBody>
          <a:bodyPr/>
          <a:lstStyle/>
          <a:p>
            <a:pPr defTabSz="966612">
              <a:defRPr/>
            </a:pPr>
            <a:endParaRPr lang="en-US" b="0"/>
          </a:p>
        </p:txBody>
      </p:sp>
      <p:sp>
        <p:nvSpPr>
          <p:cNvPr id="4" name="Slide Number Placeholder 3">
            <a:extLst>
              <a:ext uri="{FF2B5EF4-FFF2-40B4-BE49-F238E27FC236}">
                <a16:creationId xmlns:a16="http://schemas.microsoft.com/office/drawing/2014/main" id="{16C8E737-BDFD-CF85-AF4B-A6885BEE1131}"/>
              </a:ext>
            </a:extLst>
          </p:cNvPr>
          <p:cNvSpPr>
            <a:spLocks noGrp="1"/>
          </p:cNvSpPr>
          <p:nvPr>
            <p:ph type="sldNum" sz="quarter" idx="5"/>
          </p:nvPr>
        </p:nvSpPr>
        <p:spPr/>
        <p:txBody>
          <a:bodyPr/>
          <a:lstStyle/>
          <a:p>
            <a:pPr defTabSz="966612">
              <a:defRPr/>
            </a:pPr>
            <a:fld id="{E1D73014-F7AC-441F-B93B-0F50C0CF3D9A}" type="slidenum">
              <a:rPr lang="en-AU" sz="1900">
                <a:solidFill>
                  <a:prstClr val="black"/>
                </a:solidFill>
                <a:latin typeface="Calibri" panose="020F0502020204030204"/>
              </a:rPr>
              <a:pPr defTabSz="966612">
                <a:defRPr/>
              </a:pPr>
              <a:t>78</a:t>
            </a:fld>
            <a:endParaRPr lang="en-AU" sz="1900">
              <a:solidFill>
                <a:prstClr val="black"/>
              </a:solidFill>
              <a:latin typeface="Calibri" panose="020F0502020204030204"/>
            </a:endParaRPr>
          </a:p>
        </p:txBody>
      </p:sp>
    </p:spTree>
    <p:extLst>
      <p:ext uri="{BB962C8B-B14F-4D97-AF65-F5344CB8AC3E}">
        <p14:creationId xmlns:p14="http://schemas.microsoft.com/office/powerpoint/2010/main" val="34212959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Aft>
                <a:spcPts val="846"/>
              </a:spcAft>
            </a:pPr>
            <a:endParaRPr lang="en-US"/>
          </a:p>
        </p:txBody>
      </p:sp>
      <p:sp>
        <p:nvSpPr>
          <p:cNvPr id="4" name="Slide Number Placeholder 3"/>
          <p:cNvSpPr>
            <a:spLocks noGrp="1"/>
          </p:cNvSpPr>
          <p:nvPr>
            <p:ph type="sldNum" sz="quarter" idx="5"/>
          </p:nvPr>
        </p:nvSpPr>
        <p:spPr/>
        <p:txBody>
          <a:bodyPr/>
          <a:lstStyle/>
          <a:p>
            <a:pPr defTabSz="966612">
              <a:defRPr/>
            </a:pPr>
            <a:fld id="{395B84E6-79B3-4DCB-9EA9-688DBE46928E}" type="slidenum">
              <a:rPr lang="en-AU">
                <a:solidFill>
                  <a:prstClr val="black"/>
                </a:solidFill>
                <a:latin typeface="Calibri" panose="020F0502020204030204"/>
              </a:rPr>
              <a:pPr defTabSz="966612">
                <a:defRPr/>
              </a:pPr>
              <a:t>79</a:t>
            </a:fld>
            <a:endParaRPr lang="en-AU">
              <a:solidFill>
                <a:prstClr val="black"/>
              </a:solidFill>
              <a:latin typeface="Calibri" panose="020F0502020204030204"/>
            </a:endParaRPr>
          </a:p>
        </p:txBody>
      </p:sp>
    </p:spTree>
    <p:extLst>
      <p:ext uri="{BB962C8B-B14F-4D97-AF65-F5344CB8AC3E}">
        <p14:creationId xmlns:p14="http://schemas.microsoft.com/office/powerpoint/2010/main" val="16498421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Aft>
                <a:spcPts val="846"/>
              </a:spcAft>
            </a:pPr>
            <a:endParaRPr lang="en-US"/>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395B84E6-79B3-4DCB-9EA9-688DBE46928E}" type="slidenum">
              <a:rPr kumimoji="0" lang="en-AU"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80</a:t>
            </a:fld>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8214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defTabSz="966612">
              <a:defRPr/>
            </a:pPr>
            <a:fld id="{395B84E6-79B3-4DCB-9EA9-688DBE46928E}" type="slidenum">
              <a:rPr lang="en-AU">
                <a:solidFill>
                  <a:prstClr val="black"/>
                </a:solidFill>
                <a:latin typeface="Calibri" panose="020F0502020204030204"/>
              </a:rPr>
              <a:pPr defTabSz="966612">
                <a:defRPr/>
              </a:pPr>
              <a:t>81</a:t>
            </a:fld>
            <a:endParaRPr lang="en-AU">
              <a:solidFill>
                <a:prstClr val="black"/>
              </a:solidFill>
              <a:latin typeface="Calibri" panose="020F0502020204030204"/>
            </a:endParaRPr>
          </a:p>
        </p:txBody>
      </p:sp>
    </p:spTree>
    <p:extLst>
      <p:ext uri="{BB962C8B-B14F-4D97-AF65-F5344CB8AC3E}">
        <p14:creationId xmlns:p14="http://schemas.microsoft.com/office/powerpoint/2010/main" val="42551910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B55BDB-8CBD-4D2B-988D-292365F40A3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413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B4FF9-A0A5-6005-6420-C75536A5F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B4A6E-7822-5F7B-A9EB-211A54474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F4D93-B3FC-A5AF-B3AC-341080A6EDE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1BE4905-4F1C-8897-4092-F45393B84B2E}"/>
              </a:ext>
            </a:extLst>
          </p:cNvPr>
          <p:cNvSpPr>
            <a:spLocks noGrp="1"/>
          </p:cNvSpPr>
          <p:nvPr>
            <p:ph type="sldNum" sz="quarter" idx="5"/>
          </p:nvPr>
        </p:nvSpPr>
        <p:spPr/>
        <p:txBody>
          <a:bodyPr/>
          <a:lstStyle/>
          <a:p>
            <a:pPr defTabSz="483306">
              <a:defRPr/>
            </a:pPr>
            <a:fld id="{C7AA23B7-318B-4D8A-8C1D-86C2C594F9DD}" type="slidenum">
              <a:rPr lang="en-AU">
                <a:solidFill>
                  <a:prstClr val="black"/>
                </a:solidFill>
                <a:latin typeface="Calibri" panose="020F0502020204030204" pitchFamily="34" charset="0"/>
              </a:rPr>
              <a:pPr defTabSz="483306">
                <a:defRPr/>
              </a:pPr>
              <a:t>8</a:t>
            </a:fld>
            <a:endParaRPr lang="en-AU">
              <a:solidFill>
                <a:prstClr val="black"/>
              </a:solidFill>
              <a:latin typeface="Calibri" panose="020F0502020204030204" pitchFamily="34" charset="0"/>
            </a:endParaRPr>
          </a:p>
        </p:txBody>
      </p:sp>
    </p:spTree>
    <p:extLst>
      <p:ext uri="{BB962C8B-B14F-4D97-AF65-F5344CB8AC3E}">
        <p14:creationId xmlns:p14="http://schemas.microsoft.com/office/powerpoint/2010/main" val="23920298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395B84E6-79B3-4DCB-9EA9-688DBE46928E}" type="slidenum">
              <a:rPr kumimoji="0" lang="en-AU"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84</a:t>
            </a:fld>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56862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395B84E6-79B3-4DCB-9EA9-688DBE46928E}" type="slidenum">
              <a:rPr kumimoji="0" lang="en-AU"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85</a:t>
            </a:fld>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6262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panose="020F0502020204030204" pitchFamily="34"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pPr defTabSz="966612">
              <a:defRPr/>
            </a:pPr>
            <a:fld id="{89C0FBBF-6F5F-4157-9DA1-F994E11FA0B9}" type="slidenum">
              <a:rPr lang="en-AU" sz="600" kern="0">
                <a:solidFill>
                  <a:sysClr val="windowText" lastClr="000000"/>
                </a:solidFill>
                <a:latin typeface="Calibri" panose="020F0502020204030204"/>
              </a:rPr>
              <a:pPr defTabSz="966612">
                <a:defRPr/>
              </a:pPr>
              <a:t>86</a:t>
            </a:fld>
            <a:endParaRPr lang="en-AU" sz="600" kern="0">
              <a:solidFill>
                <a:sysClr val="windowText" lastClr="000000"/>
              </a:solidFill>
              <a:latin typeface="Calibri" panose="020F0502020204030204"/>
            </a:endParaRPr>
          </a:p>
        </p:txBody>
      </p:sp>
    </p:spTree>
    <p:extLst>
      <p:ext uri="{BB962C8B-B14F-4D97-AF65-F5344CB8AC3E}">
        <p14:creationId xmlns:p14="http://schemas.microsoft.com/office/powerpoint/2010/main" val="117631806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cd2a69929a_0_936:notes"/>
          <p:cNvSpPr>
            <a:spLocks noGrp="1" noRot="1" noChangeAspect="1"/>
          </p:cNvSpPr>
          <p:nvPr>
            <p:ph type="sldImg" idx="2"/>
          </p:nvPr>
        </p:nvSpPr>
        <p:spPr>
          <a:xfrm>
            <a:off x="-581025" y="839788"/>
            <a:ext cx="7451725" cy="41925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cd2a69929a_0_936:notes"/>
          <p:cNvSpPr txBox="1">
            <a:spLocks noGrp="1"/>
          </p:cNvSpPr>
          <p:nvPr>
            <p:ph type="body" idx="1"/>
          </p:nvPr>
        </p:nvSpPr>
        <p:spPr>
          <a:xfrm>
            <a:off x="628756" y="5312565"/>
            <a:ext cx="5030045" cy="50329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AU"/>
          </a:p>
        </p:txBody>
      </p:sp>
    </p:spTree>
    <p:extLst>
      <p:ext uri="{BB962C8B-B14F-4D97-AF65-F5344CB8AC3E}">
        <p14:creationId xmlns:p14="http://schemas.microsoft.com/office/powerpoint/2010/main" val="9595983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defTabSz="966612">
              <a:defRPr/>
            </a:pPr>
            <a:fld id="{5D258AC4-B049-4F12-B1BF-1C0F121F0372}" type="slidenum">
              <a:rPr lang="en-AU">
                <a:solidFill>
                  <a:prstClr val="black"/>
                </a:solidFill>
                <a:latin typeface="Calibri" panose="020F0502020204030204"/>
              </a:rPr>
              <a:pPr defTabSz="966612">
                <a:defRPr/>
              </a:pPr>
              <a:t>88</a:t>
            </a:fld>
            <a:endParaRPr lang="en-AU">
              <a:solidFill>
                <a:prstClr val="black"/>
              </a:solidFill>
              <a:latin typeface="Calibri" panose="020F0502020204030204"/>
            </a:endParaRPr>
          </a:p>
        </p:txBody>
      </p:sp>
    </p:spTree>
    <p:extLst>
      <p:ext uri="{BB962C8B-B14F-4D97-AF65-F5344CB8AC3E}">
        <p14:creationId xmlns:p14="http://schemas.microsoft.com/office/powerpoint/2010/main" val="300986069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395B84E6-79B3-4DCB-9EA9-688DBE46928E}" type="slidenum">
              <a:rPr lang="en-AU">
                <a:solidFill>
                  <a:prstClr val="black"/>
                </a:solidFill>
                <a:latin typeface="Calibri" panose="020F0502020204030204"/>
              </a:rPr>
              <a:pPr defTabSz="966612">
                <a:defRPr/>
              </a:pPr>
              <a:t>89</a:t>
            </a:fld>
            <a:endParaRPr lang="en-AU">
              <a:solidFill>
                <a:prstClr val="black"/>
              </a:solidFill>
              <a:latin typeface="Calibri" panose="020F0502020204030204"/>
            </a:endParaRPr>
          </a:p>
        </p:txBody>
      </p:sp>
    </p:spTree>
    <p:extLst>
      <p:ext uri="{BB962C8B-B14F-4D97-AF65-F5344CB8AC3E}">
        <p14:creationId xmlns:p14="http://schemas.microsoft.com/office/powerpoint/2010/main" val="53856723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B4BE-F971-2B18-7E3D-85E2446B8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BA0E1-846F-D583-3E84-043FF0C8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6FED3-B4B3-AF23-1977-A519AFA9DC25}"/>
              </a:ext>
            </a:extLst>
          </p:cNvPr>
          <p:cNvSpPr>
            <a:spLocks noGrp="1"/>
          </p:cNvSpPr>
          <p:nvPr>
            <p:ph type="body" idx="1"/>
          </p:nvPr>
        </p:nvSpPr>
        <p:spPr/>
        <p:txBody>
          <a:bodyPr/>
          <a:lstStyle/>
          <a:p>
            <a:endParaRPr lang="en-US">
              <a:effectLst/>
              <a:latin typeface="Roboto"/>
              <a:ea typeface="Roboto"/>
              <a:cs typeface="Roboto"/>
            </a:endParaRPr>
          </a:p>
        </p:txBody>
      </p:sp>
      <p:sp>
        <p:nvSpPr>
          <p:cNvPr id="4" name="Slide Number Placeholder 3">
            <a:extLst>
              <a:ext uri="{FF2B5EF4-FFF2-40B4-BE49-F238E27FC236}">
                <a16:creationId xmlns:a16="http://schemas.microsoft.com/office/drawing/2014/main" id="{05CD90C4-F7A2-A301-C867-469D3AF85DBF}"/>
              </a:ext>
            </a:extLst>
          </p:cNvPr>
          <p:cNvSpPr>
            <a:spLocks noGrp="1"/>
          </p:cNvSpPr>
          <p:nvPr>
            <p:ph type="sldNum" sz="quarter" idx="5"/>
          </p:nvPr>
        </p:nvSpPr>
        <p:spPr/>
        <p:txBody>
          <a:bodyPr/>
          <a:lstStyle/>
          <a:p>
            <a:fld id="{B671FCC8-5EEB-A145-8C8D-0E4D76929FE5}" type="slidenum">
              <a:rPr lang="en-US" smtClean="0"/>
              <a:t>90</a:t>
            </a:fld>
            <a:endParaRPr lang="en-US"/>
          </a:p>
        </p:txBody>
      </p:sp>
    </p:spTree>
    <p:extLst>
      <p:ext uri="{BB962C8B-B14F-4D97-AF65-F5344CB8AC3E}">
        <p14:creationId xmlns:p14="http://schemas.microsoft.com/office/powerpoint/2010/main" val="6997705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277671-FDD5-40E3-ACD4-70E9F74A2BC3}" type="slidenum">
              <a:rPr lang="en-AU" smtClean="0"/>
              <a:t>91</a:t>
            </a:fld>
            <a:endParaRPr lang="en-AU"/>
          </a:p>
        </p:txBody>
      </p:sp>
    </p:spTree>
    <p:extLst>
      <p:ext uri="{BB962C8B-B14F-4D97-AF65-F5344CB8AC3E}">
        <p14:creationId xmlns:p14="http://schemas.microsoft.com/office/powerpoint/2010/main" val="13762724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277671-FDD5-40E3-ACD4-70E9F74A2BC3}" type="slidenum">
              <a:rPr lang="en-AU" smtClean="0"/>
              <a:t>92</a:t>
            </a:fld>
            <a:endParaRPr lang="en-AU"/>
          </a:p>
        </p:txBody>
      </p:sp>
    </p:spTree>
    <p:extLst>
      <p:ext uri="{BB962C8B-B14F-4D97-AF65-F5344CB8AC3E}">
        <p14:creationId xmlns:p14="http://schemas.microsoft.com/office/powerpoint/2010/main" val="384747755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277671-FDD5-40E3-ACD4-70E9F74A2BC3}" type="slidenum">
              <a:rPr lang="en-AU" smtClean="0"/>
              <a:t>93</a:t>
            </a:fld>
            <a:endParaRPr lang="en-AU"/>
          </a:p>
        </p:txBody>
      </p:sp>
    </p:spTree>
    <p:extLst>
      <p:ext uri="{BB962C8B-B14F-4D97-AF65-F5344CB8AC3E}">
        <p14:creationId xmlns:p14="http://schemas.microsoft.com/office/powerpoint/2010/main" val="633081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AU"/>
          </a:p>
        </p:txBody>
      </p:sp>
      <p:sp>
        <p:nvSpPr>
          <p:cNvPr id="4" name="Slide Number Placeholder 3"/>
          <p:cNvSpPr>
            <a:spLocks noGrp="1"/>
          </p:cNvSpPr>
          <p:nvPr>
            <p:ph type="sldNum" sz="quarter" idx="5"/>
          </p:nvPr>
        </p:nvSpPr>
        <p:spPr/>
        <p:txBody>
          <a:bodyPr/>
          <a:lstStyle/>
          <a:p>
            <a:fld id="{27891F6D-FFB1-4721-8382-044F58FEB564}" type="slidenum">
              <a:rPr lang="en-AU" smtClean="0"/>
              <a:t>9</a:t>
            </a:fld>
            <a:endParaRPr lang="en-AU"/>
          </a:p>
        </p:txBody>
      </p:sp>
    </p:spTree>
    <p:extLst>
      <p:ext uri="{BB962C8B-B14F-4D97-AF65-F5344CB8AC3E}">
        <p14:creationId xmlns:p14="http://schemas.microsoft.com/office/powerpoint/2010/main" val="20691534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277671-FDD5-40E3-ACD4-70E9F74A2BC3}" type="slidenum">
              <a:rPr lang="en-AU" smtClean="0"/>
              <a:t>94</a:t>
            </a:fld>
            <a:endParaRPr lang="en-AU"/>
          </a:p>
        </p:txBody>
      </p:sp>
    </p:spTree>
    <p:extLst>
      <p:ext uri="{BB962C8B-B14F-4D97-AF65-F5344CB8AC3E}">
        <p14:creationId xmlns:p14="http://schemas.microsoft.com/office/powerpoint/2010/main" val="268759813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9C277671-FDD5-40E3-ACD4-70E9F74A2BC3}" type="slidenum">
              <a:rPr lang="en-AU" smtClean="0"/>
              <a:t>95</a:t>
            </a:fld>
            <a:endParaRPr lang="en-AU"/>
          </a:p>
        </p:txBody>
      </p:sp>
    </p:spTree>
    <p:extLst>
      <p:ext uri="{BB962C8B-B14F-4D97-AF65-F5344CB8AC3E}">
        <p14:creationId xmlns:p14="http://schemas.microsoft.com/office/powerpoint/2010/main" val="363202959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B4BE-F971-2B18-7E3D-85E2446B8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BA0E1-846F-D583-3E84-043FF0C8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6FED3-B4B3-AF23-1977-A519AFA9DC25}"/>
              </a:ext>
            </a:extLst>
          </p:cNvPr>
          <p:cNvSpPr>
            <a:spLocks noGrp="1"/>
          </p:cNvSpPr>
          <p:nvPr>
            <p:ph type="body" idx="1"/>
          </p:nvPr>
        </p:nvSpPr>
        <p:spPr/>
        <p:txBody>
          <a:bodyPr/>
          <a:lstStyle/>
          <a:p>
            <a:endParaRPr lang="en-US">
              <a:effectLst/>
              <a:latin typeface="Roboto"/>
              <a:ea typeface="Roboto"/>
              <a:cs typeface="Roboto"/>
            </a:endParaRPr>
          </a:p>
        </p:txBody>
      </p:sp>
      <p:sp>
        <p:nvSpPr>
          <p:cNvPr id="4" name="Slide Number Placeholder 3">
            <a:extLst>
              <a:ext uri="{FF2B5EF4-FFF2-40B4-BE49-F238E27FC236}">
                <a16:creationId xmlns:a16="http://schemas.microsoft.com/office/drawing/2014/main" id="{05CD90C4-F7A2-A301-C867-469D3AF85DBF}"/>
              </a:ext>
            </a:extLst>
          </p:cNvPr>
          <p:cNvSpPr>
            <a:spLocks noGrp="1"/>
          </p:cNvSpPr>
          <p:nvPr>
            <p:ph type="sldNum" sz="quarter" idx="5"/>
          </p:nvPr>
        </p:nvSpPr>
        <p:spPr/>
        <p:txBody>
          <a:bodyPr/>
          <a:lstStyle/>
          <a:p>
            <a:fld id="{B671FCC8-5EEB-A145-8C8D-0E4D76929FE5}" type="slidenum">
              <a:rPr lang="en-US" smtClean="0"/>
              <a:t>96</a:t>
            </a:fld>
            <a:endParaRPr lang="en-US"/>
          </a:p>
        </p:txBody>
      </p:sp>
    </p:spTree>
    <p:extLst>
      <p:ext uri="{BB962C8B-B14F-4D97-AF65-F5344CB8AC3E}">
        <p14:creationId xmlns:p14="http://schemas.microsoft.com/office/powerpoint/2010/main" val="427127840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a:solidFill>
                  <a:schemeClr val="tx1"/>
                </a:solidFill>
                <a:effectLst/>
                <a:latin typeface="Arial" panose="020B0604020202020204" pitchFamily="34" charset="0"/>
                <a:ea typeface="+mn-ea"/>
                <a:cs typeface="+mn-cs"/>
              </a:rPr>
              <a:t>Hi, I’m Deirdre Walters, Leader of Senior School Pedagogy and Innovation at Thomas More College.</a:t>
            </a:r>
          </a:p>
          <a:p>
            <a:r>
              <a:rPr lang="en-AU" sz="1200" b="0" i="0" kern="1200">
                <a:solidFill>
                  <a:schemeClr val="tx1"/>
                </a:solidFill>
                <a:effectLst/>
                <a:latin typeface="Arial" panose="020B0604020202020204" pitchFamily="34" charset="0"/>
                <a:ea typeface="+mn-ea"/>
                <a:cs typeface="+mn-cs"/>
              </a:rPr>
              <a:t>In my role, I oversee SACE, but a big part of my work is helping staff understand the flexibility within it, supporting teachers to make learning more accessible, and leading work that improves outcomes for students.</a:t>
            </a:r>
          </a:p>
          <a:p>
            <a:r>
              <a:rPr lang="en-AU" sz="1200" b="0" i="0" kern="1200">
                <a:solidFill>
                  <a:schemeClr val="tx1"/>
                </a:solidFill>
                <a:effectLst/>
                <a:latin typeface="Arial" panose="020B0604020202020204" pitchFamily="34" charset="0"/>
                <a:ea typeface="+mn-ea"/>
                <a:cs typeface="+mn-cs"/>
              </a:rPr>
              <a:t>And that’s really where the capabilities sit.</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2C3D4-E5F6-7890-ABCD-EF1234567890}"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2C3D4-E5F6-7890-ABCD-EF1234567890}"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kern="120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2C3D4-E5F6-7890-ABCD-EF1234567890}"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2C3D4-E5F6-7890-ABCD-EF1234567890}"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84C7C-03FC-50F0-B613-48BEA9472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659BF-A9A1-4F78-C84F-9E8599639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4288C-4EF6-E6DC-A921-C8C3D98DE7A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FB596B-EAAE-C860-0D14-9AC3FEF9AC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2C3D4-E5F6-7890-ABCD-EF1234567890}"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79198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201932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2C3D4-E5F6-7890-ABCD-EF1234567890}"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6AC-9A97-47FA-E1EC-727CBD210C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565E3725-4C6E-5E33-EEC6-F0F96B304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1DAB5C4-34F5-D056-EF88-F05146DC33BB}"/>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2317D2FB-8E66-8593-C179-8DED01AE5CC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E585B57-34A3-ABCA-89FF-42A5A9261B71}"/>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19019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B561-7663-AB90-44D7-CBB1EAED50C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010943-C65E-6C97-43AF-274866A8B9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9DA27D-1683-1559-9708-91C0D43D6515}"/>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2B1B5958-B66A-C5AD-4930-D95C4D96F7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631993-A763-2B3E-5999-519AB084478D}"/>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83539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28BA9-67CD-0731-71CD-D66D7C5DD6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0ACA961-D003-3E73-3547-BB183030A7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0091CD-9B0E-4DCD-CACE-128B4DD67EFD}"/>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F3105464-DC03-59D2-D76E-EC289A687B6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880AC-2D97-32EB-388C-1C6E209317C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9287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11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609600" y="1043027"/>
            <a:ext cx="109728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09600" y="1153093"/>
            <a:ext cx="10972800" cy="6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40785"/>
            <a:ext cx="10972800" cy="1143000"/>
          </a:xfrm>
        </p:spPr>
        <p:txBody>
          <a:bodyPr/>
          <a:lstStyle>
            <a:lvl1pPr>
              <a:defRPr sz="3733" b="1"/>
            </a:lvl1pPr>
          </a:lstStyle>
          <a:p>
            <a:r>
              <a:rPr lang="en-US"/>
              <a:t>Click to edit Master title style</a:t>
            </a:r>
          </a:p>
        </p:txBody>
      </p:sp>
    </p:spTree>
    <p:extLst>
      <p:ext uri="{BB962C8B-B14F-4D97-AF65-F5344CB8AC3E}">
        <p14:creationId xmlns:p14="http://schemas.microsoft.com/office/powerpoint/2010/main" val="4225228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pic>
        <p:nvPicPr>
          <p:cNvPr id="3" name="Picture 2" descr="A close up of a logo&#10;&#10;Description automatically generated">
            <a:extLst>
              <a:ext uri="{FF2B5EF4-FFF2-40B4-BE49-F238E27FC236}">
                <a16:creationId xmlns:a16="http://schemas.microsoft.com/office/drawing/2014/main" id="{CDEE02CD-A85A-4232-AB61-6633AB5BAF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13457" y="4516972"/>
            <a:ext cx="1444836" cy="1975903"/>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F1FCB160-97E9-4CB8-A1D7-B2ACCA12AC4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51581" y="6111277"/>
            <a:ext cx="1221319" cy="401109"/>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265855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F5EF-1285-B961-2D2C-75E74115FAED}"/>
              </a:ext>
            </a:extLst>
          </p:cNvPr>
          <p:cNvSpPr>
            <a:spLocks noGrp="1"/>
          </p:cNvSpPr>
          <p:nvPr>
            <p:ph type="ctrTitle"/>
          </p:nvPr>
        </p:nvSpPr>
        <p:spPr>
          <a:xfrm>
            <a:off x="1524000" y="1122363"/>
            <a:ext cx="9144000" cy="2387600"/>
          </a:xfrm>
          <a:prstGeom prst="rect">
            <a:avLst/>
          </a:prstGeom>
        </p:spPr>
        <p:txBody>
          <a:bodyPr anchor="b"/>
          <a:lstStyle>
            <a:lvl1pPr marL="0" marR="0" indent="0" algn="ctr" defTabSz="914400" rtl="0" eaLnBrk="1" fontAlgn="auto" latinLnBrk="0" hangingPunct="1">
              <a:lnSpc>
                <a:spcPct val="90000"/>
              </a:lnSpc>
              <a:spcBef>
                <a:spcPct val="0"/>
              </a:spcBef>
              <a:spcAft>
                <a:spcPts val="0"/>
              </a:spcAft>
              <a:buClrTx/>
              <a:buSzTx/>
              <a:buFontTx/>
              <a:buNone/>
              <a:tabLst/>
              <a:defRPr sz="4400" b="1">
                <a:solidFill>
                  <a:srgbClr val="00539F"/>
                </a:solidFill>
              </a:defRPr>
            </a:lvl1pPr>
          </a:lstStyle>
          <a:p>
            <a:r>
              <a:rPr lang="en-GB" sz="4400"/>
              <a:t>Click to edit Master title style</a:t>
            </a:r>
            <a:endParaRPr lang="en-US"/>
          </a:p>
        </p:txBody>
      </p:sp>
      <p:sp>
        <p:nvSpPr>
          <p:cNvPr id="3" name="Subtitle 2">
            <a:extLst>
              <a:ext uri="{FF2B5EF4-FFF2-40B4-BE49-F238E27FC236}">
                <a16:creationId xmlns:a16="http://schemas.microsoft.com/office/drawing/2014/main" id="{74656EE4-964E-5D42-E0B6-EDB37A114E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200">
                <a:solidFill>
                  <a:srgbClr val="0053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13203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CBF4-270B-345C-DF8F-FCFFB108C339}"/>
              </a:ext>
            </a:extLst>
          </p:cNvPr>
          <p:cNvSpPr>
            <a:spLocks noGrp="1"/>
          </p:cNvSpPr>
          <p:nvPr>
            <p:ph type="title"/>
          </p:nvPr>
        </p:nvSpPr>
        <p:spPr>
          <a:xfrm>
            <a:off x="838200" y="365125"/>
            <a:ext cx="10515600" cy="1325563"/>
          </a:xfrm>
          <a:prstGeom prst="rect">
            <a:avLst/>
          </a:prstGeom>
        </p:spPr>
        <p:txBody>
          <a:bodyPr anchor="b" anchorCtr="0"/>
          <a:lstStyle>
            <a:lvl1pPr>
              <a:defRPr sz="44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852821-4E57-649A-62CC-E22074B5A137}"/>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19127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8E2A-1BE0-566C-7D04-148D68C9F09C}"/>
              </a:ext>
            </a:extLst>
          </p:cNvPr>
          <p:cNvSpPr>
            <a:spLocks noGrp="1"/>
          </p:cNvSpPr>
          <p:nvPr>
            <p:ph type="title"/>
          </p:nvPr>
        </p:nvSpPr>
        <p:spPr>
          <a:xfrm>
            <a:off x="831850" y="1709738"/>
            <a:ext cx="10515600" cy="2852737"/>
          </a:xfrm>
          <a:prstGeom prst="rect">
            <a:avLst/>
          </a:prstGeom>
        </p:spPr>
        <p:txBody>
          <a:bodyPr anchor="b"/>
          <a:lstStyle>
            <a:lvl1pPr>
              <a:defRPr sz="4400"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965DBC6-A7D0-E6C6-41F6-D6EE714F6A26}"/>
              </a:ext>
            </a:extLst>
          </p:cNvPr>
          <p:cNvSpPr>
            <a:spLocks noGrp="1"/>
          </p:cNvSpPr>
          <p:nvPr>
            <p:ph type="body" idx="1"/>
          </p:nvPr>
        </p:nvSpPr>
        <p:spPr>
          <a:xfrm>
            <a:off x="831850" y="4589463"/>
            <a:ext cx="10515600" cy="1500187"/>
          </a:xfrm>
          <a:prstGeom prst="rect">
            <a:avLst/>
          </a:prstGeom>
        </p:spPr>
        <p:txBody>
          <a:bodyPr/>
          <a:lstStyle>
            <a:lvl1pPr marL="0" indent="0">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276866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A2DC-CD86-1FE8-7C12-208F2B8431FA}"/>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D0139AC-B8E5-D73C-D736-A47AFB5919F5}"/>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CA5E004-2BA4-E7BA-FF78-73311D96D88F}"/>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8132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BFA0-59FE-FCD2-2294-015217636117}"/>
              </a:ext>
            </a:extLst>
          </p:cNvPr>
          <p:cNvSpPr>
            <a:spLocks noGrp="1"/>
          </p:cNvSpPr>
          <p:nvPr>
            <p:ph type="title"/>
          </p:nvPr>
        </p:nvSpPr>
        <p:spPr>
          <a:xfrm>
            <a:off x="839788"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605690-0DA4-523A-8775-5677149919A7}"/>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5C9548-7A93-72D2-D722-F96943225172}"/>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B7E5A57-5B05-73F3-5AAC-B1CC1CCA4F0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D28C11-B923-3887-F9E5-56C01B69703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62583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C91A-7B5A-658A-4AD6-15BD2336AD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C45D6E-A236-BC8F-B541-631703C020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09FAF4-F3B0-51B5-1AA3-A0705F2C7893}"/>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D02B6C6D-E3F0-AB53-C3F6-770EEA23D9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345D48-46BD-BC74-4FE5-EBBF9A2BE5D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6181249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3650-E48A-C41C-638D-E438587D7863}"/>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Tree>
    <p:extLst>
      <p:ext uri="{BB962C8B-B14F-4D97-AF65-F5344CB8AC3E}">
        <p14:creationId xmlns:p14="http://schemas.microsoft.com/office/powerpoint/2010/main" val="3482007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054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3C232-1673-5FCF-46FA-24471D11EFB5}"/>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96DB1-319A-3970-9A1D-6D19FB1E772D}"/>
              </a:ext>
            </a:extLst>
          </p:cNvPr>
          <p:cNvSpPr>
            <a:spLocks noGrp="1"/>
          </p:cNvSpPr>
          <p:nvPr>
            <p:ph idx="1"/>
          </p:nvPr>
        </p:nvSpPr>
        <p:spPr>
          <a:xfrm>
            <a:off x="5183188" y="1543878"/>
            <a:ext cx="6172200" cy="43171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DDDE87F-5EF6-3B10-BE8A-5898FB72D0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61175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1331-D36C-14CC-6B57-08179C9FAB13}"/>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996C85F-F970-C334-9D9A-ECCF67FADC5A}"/>
              </a:ext>
            </a:extLst>
          </p:cNvPr>
          <p:cNvSpPr>
            <a:spLocks noGrp="1"/>
          </p:cNvSpPr>
          <p:nvPr>
            <p:ph type="pic" idx="1"/>
          </p:nvPr>
        </p:nvSpPr>
        <p:spPr>
          <a:xfrm>
            <a:off x="5183188" y="1537252"/>
            <a:ext cx="6172200" cy="43237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E24686-8A57-DE54-20C9-C21C21E1DDF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20490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0C4BEBD-2555-B1FA-71E4-34E628679164}"/>
              </a:ext>
            </a:extLst>
          </p:cNvPr>
          <p:cNvSpPr>
            <a:spLocks noGrp="1"/>
          </p:cNvSpPr>
          <p:nvPr>
            <p:ph type="dt" sz="half" idx="10"/>
          </p:nvPr>
        </p:nvSpPr>
        <p:spPr/>
        <p:txBody>
          <a:bodyPr/>
          <a:lstStyle>
            <a:lvl1pPr>
              <a:defRPr/>
            </a:lvl1pPr>
          </a:lstStyle>
          <a:p>
            <a:pPr>
              <a:defRPr/>
            </a:pPr>
            <a:fld id="{B26956DE-DB85-8D40-BFD9-CF0705C4CBBA}" type="datetimeFigureOut">
              <a:rPr lang="en-US"/>
              <a:pPr>
                <a:defRPr/>
              </a:pPr>
              <a:t>7/16/2026</a:t>
            </a:fld>
            <a:endParaRPr lang="en-US"/>
          </a:p>
        </p:txBody>
      </p:sp>
      <p:sp>
        <p:nvSpPr>
          <p:cNvPr id="5" name="Footer Placeholder 4">
            <a:extLst>
              <a:ext uri="{FF2B5EF4-FFF2-40B4-BE49-F238E27FC236}">
                <a16:creationId xmlns:a16="http://schemas.microsoft.com/office/drawing/2014/main" id="{0294E43A-43A8-CE96-1A34-400115B64A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508E834-12FE-BC68-B10A-1351E8C4BCA7}"/>
              </a:ext>
            </a:extLst>
          </p:cNvPr>
          <p:cNvSpPr>
            <a:spLocks noGrp="1"/>
          </p:cNvSpPr>
          <p:nvPr>
            <p:ph type="sldNum" sz="quarter" idx="12"/>
          </p:nvPr>
        </p:nvSpPr>
        <p:spPr/>
        <p:txBody>
          <a:bodyPr/>
          <a:lstStyle>
            <a:lvl1pPr>
              <a:defRPr/>
            </a:lvl1pPr>
          </a:lstStyle>
          <a:p>
            <a:pPr>
              <a:defRPr/>
            </a:pPr>
            <a:fld id="{E29E9929-B4E5-EC40-8645-2FAA54AA568E}" type="slidenum">
              <a:rPr lang="en-US"/>
              <a:pPr>
                <a:defRPr/>
              </a:pPr>
              <a:t>‹#›</a:t>
            </a:fld>
            <a:endParaRPr lang="en-US"/>
          </a:p>
        </p:txBody>
      </p:sp>
    </p:spTree>
    <p:extLst>
      <p:ext uri="{BB962C8B-B14F-4D97-AF65-F5344CB8AC3E}">
        <p14:creationId xmlns:p14="http://schemas.microsoft.com/office/powerpoint/2010/main" val="40069612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039B32A-2B33-D77C-6D5C-87D4A00DD539}"/>
              </a:ext>
            </a:extLst>
          </p:cNvPr>
          <p:cNvSpPr>
            <a:spLocks noGrp="1"/>
          </p:cNvSpPr>
          <p:nvPr>
            <p:ph type="dt" sz="half" idx="10"/>
          </p:nvPr>
        </p:nvSpPr>
        <p:spPr/>
        <p:txBody>
          <a:bodyPr/>
          <a:lstStyle>
            <a:lvl1pPr>
              <a:defRPr/>
            </a:lvl1pPr>
          </a:lstStyle>
          <a:p>
            <a:pPr>
              <a:defRPr/>
            </a:pPr>
            <a:fld id="{9FAC840E-D3B4-A14F-AE62-CA8846575084}" type="datetimeFigureOut">
              <a:rPr lang="en-US"/>
              <a:pPr>
                <a:defRPr/>
              </a:pPr>
              <a:t>7/16/2026</a:t>
            </a:fld>
            <a:endParaRPr lang="en-US"/>
          </a:p>
        </p:txBody>
      </p:sp>
      <p:sp>
        <p:nvSpPr>
          <p:cNvPr id="5" name="Footer Placeholder 4">
            <a:extLst>
              <a:ext uri="{FF2B5EF4-FFF2-40B4-BE49-F238E27FC236}">
                <a16:creationId xmlns:a16="http://schemas.microsoft.com/office/drawing/2014/main" id="{9A3FA06C-9D71-540C-9BD0-BF24F7FFD8D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CBAEDF3-93A6-026A-8F4A-6DA77D96E46E}"/>
              </a:ext>
            </a:extLst>
          </p:cNvPr>
          <p:cNvSpPr>
            <a:spLocks noGrp="1"/>
          </p:cNvSpPr>
          <p:nvPr>
            <p:ph type="sldNum" sz="quarter" idx="12"/>
          </p:nvPr>
        </p:nvSpPr>
        <p:spPr/>
        <p:txBody>
          <a:bodyPr/>
          <a:lstStyle>
            <a:lvl1pPr>
              <a:defRPr/>
            </a:lvl1pPr>
          </a:lstStyle>
          <a:p>
            <a:pPr>
              <a:defRPr/>
            </a:pPr>
            <a:fld id="{53EFDAD4-6AC3-D74D-ADC0-A1D0EE70E977}" type="slidenum">
              <a:rPr lang="en-US"/>
              <a:pPr>
                <a:defRPr/>
              </a:pPr>
              <a:t>‹#›</a:t>
            </a:fld>
            <a:endParaRPr lang="en-US"/>
          </a:p>
        </p:txBody>
      </p:sp>
    </p:spTree>
    <p:extLst>
      <p:ext uri="{BB962C8B-B14F-4D97-AF65-F5344CB8AC3E}">
        <p14:creationId xmlns:p14="http://schemas.microsoft.com/office/powerpoint/2010/main" val="2760792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0FB488E-77C0-E939-7A12-4AFF9238A42C}"/>
              </a:ext>
            </a:extLst>
          </p:cNvPr>
          <p:cNvSpPr>
            <a:spLocks noGrp="1"/>
          </p:cNvSpPr>
          <p:nvPr>
            <p:ph type="dt" sz="half" idx="10"/>
          </p:nvPr>
        </p:nvSpPr>
        <p:spPr/>
        <p:txBody>
          <a:bodyPr/>
          <a:lstStyle>
            <a:lvl1pPr>
              <a:defRPr/>
            </a:lvl1pPr>
          </a:lstStyle>
          <a:p>
            <a:pPr>
              <a:defRPr/>
            </a:pPr>
            <a:fld id="{F6E49D5F-848B-AF4A-9FF6-4F8C1334E87B}" type="datetimeFigureOut">
              <a:rPr lang="en-US"/>
              <a:pPr>
                <a:defRPr/>
              </a:pPr>
              <a:t>7/16/2026</a:t>
            </a:fld>
            <a:endParaRPr lang="en-US"/>
          </a:p>
        </p:txBody>
      </p:sp>
      <p:sp>
        <p:nvSpPr>
          <p:cNvPr id="5" name="Footer Placeholder 4">
            <a:extLst>
              <a:ext uri="{FF2B5EF4-FFF2-40B4-BE49-F238E27FC236}">
                <a16:creationId xmlns:a16="http://schemas.microsoft.com/office/drawing/2014/main" id="{B13AA9AF-6571-B9BE-E340-49AD0378DED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56F706-2318-5C8F-F16A-EC6FE4CF1388}"/>
              </a:ext>
            </a:extLst>
          </p:cNvPr>
          <p:cNvSpPr>
            <a:spLocks noGrp="1"/>
          </p:cNvSpPr>
          <p:nvPr>
            <p:ph type="sldNum" sz="quarter" idx="12"/>
          </p:nvPr>
        </p:nvSpPr>
        <p:spPr/>
        <p:txBody>
          <a:bodyPr/>
          <a:lstStyle>
            <a:lvl1pPr>
              <a:defRPr/>
            </a:lvl1pPr>
          </a:lstStyle>
          <a:p>
            <a:pPr>
              <a:defRPr/>
            </a:pPr>
            <a:fld id="{44C90DE3-3768-2146-9DA5-7AE01CADAB60}" type="slidenum">
              <a:rPr lang="en-US"/>
              <a:pPr>
                <a:defRPr/>
              </a:pPr>
              <a:t>‹#›</a:t>
            </a:fld>
            <a:endParaRPr lang="en-US"/>
          </a:p>
        </p:txBody>
      </p:sp>
    </p:spTree>
    <p:extLst>
      <p:ext uri="{BB962C8B-B14F-4D97-AF65-F5344CB8AC3E}">
        <p14:creationId xmlns:p14="http://schemas.microsoft.com/office/powerpoint/2010/main" val="3132585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24713EA9-F633-35F9-577C-86CC553EE9B3}"/>
              </a:ext>
            </a:extLst>
          </p:cNvPr>
          <p:cNvSpPr>
            <a:spLocks noGrp="1"/>
          </p:cNvSpPr>
          <p:nvPr>
            <p:ph type="dt" sz="half" idx="10"/>
          </p:nvPr>
        </p:nvSpPr>
        <p:spPr/>
        <p:txBody>
          <a:bodyPr/>
          <a:lstStyle>
            <a:lvl1pPr>
              <a:defRPr/>
            </a:lvl1pPr>
          </a:lstStyle>
          <a:p>
            <a:pPr>
              <a:defRPr/>
            </a:pPr>
            <a:fld id="{214E4789-8DF6-2F42-AB4D-631B52D4034E}" type="datetimeFigureOut">
              <a:rPr lang="en-US"/>
              <a:pPr>
                <a:defRPr/>
              </a:pPr>
              <a:t>7/16/2026</a:t>
            </a:fld>
            <a:endParaRPr lang="en-US"/>
          </a:p>
        </p:txBody>
      </p:sp>
      <p:sp>
        <p:nvSpPr>
          <p:cNvPr id="6" name="Footer Placeholder 4">
            <a:extLst>
              <a:ext uri="{FF2B5EF4-FFF2-40B4-BE49-F238E27FC236}">
                <a16:creationId xmlns:a16="http://schemas.microsoft.com/office/drawing/2014/main" id="{975AC021-BC31-B4D4-6ADD-7770AD80FC3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96EBCD9-BAE8-E75C-21DA-3DE3B7B3F72C}"/>
              </a:ext>
            </a:extLst>
          </p:cNvPr>
          <p:cNvSpPr>
            <a:spLocks noGrp="1"/>
          </p:cNvSpPr>
          <p:nvPr>
            <p:ph type="sldNum" sz="quarter" idx="12"/>
          </p:nvPr>
        </p:nvSpPr>
        <p:spPr/>
        <p:txBody>
          <a:bodyPr/>
          <a:lstStyle>
            <a:lvl1pPr>
              <a:defRPr/>
            </a:lvl1pPr>
          </a:lstStyle>
          <a:p>
            <a:pPr>
              <a:defRPr/>
            </a:pPr>
            <a:fld id="{6E67A9D3-C829-BB47-8FC0-6B25C98B1767}" type="slidenum">
              <a:rPr lang="en-US"/>
              <a:pPr>
                <a:defRPr/>
              </a:pPr>
              <a:t>‹#›</a:t>
            </a:fld>
            <a:endParaRPr lang="en-US"/>
          </a:p>
        </p:txBody>
      </p:sp>
    </p:spTree>
    <p:extLst>
      <p:ext uri="{BB962C8B-B14F-4D97-AF65-F5344CB8AC3E}">
        <p14:creationId xmlns:p14="http://schemas.microsoft.com/office/powerpoint/2010/main" val="3679183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E2D08B5A-A627-DEBE-B496-D7DF12D03910}"/>
              </a:ext>
            </a:extLst>
          </p:cNvPr>
          <p:cNvSpPr>
            <a:spLocks noGrp="1"/>
          </p:cNvSpPr>
          <p:nvPr>
            <p:ph type="dt" sz="half" idx="10"/>
          </p:nvPr>
        </p:nvSpPr>
        <p:spPr/>
        <p:txBody>
          <a:bodyPr/>
          <a:lstStyle>
            <a:lvl1pPr>
              <a:defRPr/>
            </a:lvl1pPr>
          </a:lstStyle>
          <a:p>
            <a:pPr>
              <a:defRPr/>
            </a:pPr>
            <a:fld id="{C252EF6A-4B61-F448-8C6F-7975BFF584F0}" type="datetimeFigureOut">
              <a:rPr lang="en-US"/>
              <a:pPr>
                <a:defRPr/>
              </a:pPr>
              <a:t>7/16/2026</a:t>
            </a:fld>
            <a:endParaRPr lang="en-US"/>
          </a:p>
        </p:txBody>
      </p:sp>
      <p:sp>
        <p:nvSpPr>
          <p:cNvPr id="8" name="Footer Placeholder 4">
            <a:extLst>
              <a:ext uri="{FF2B5EF4-FFF2-40B4-BE49-F238E27FC236}">
                <a16:creationId xmlns:a16="http://schemas.microsoft.com/office/drawing/2014/main" id="{FE44820F-3A32-1D78-DB32-492779A438C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C2DE6AE-FFC9-1FBD-A760-9D5959FEE05E}"/>
              </a:ext>
            </a:extLst>
          </p:cNvPr>
          <p:cNvSpPr>
            <a:spLocks noGrp="1"/>
          </p:cNvSpPr>
          <p:nvPr>
            <p:ph type="sldNum" sz="quarter" idx="12"/>
          </p:nvPr>
        </p:nvSpPr>
        <p:spPr/>
        <p:txBody>
          <a:bodyPr/>
          <a:lstStyle>
            <a:lvl1pPr>
              <a:defRPr/>
            </a:lvl1pPr>
          </a:lstStyle>
          <a:p>
            <a:pPr>
              <a:defRPr/>
            </a:pPr>
            <a:fld id="{3F4998B6-36F9-9348-98F3-1070386E20D3}" type="slidenum">
              <a:rPr lang="en-US"/>
              <a:pPr>
                <a:defRPr/>
              </a:pPr>
              <a:t>‹#›</a:t>
            </a:fld>
            <a:endParaRPr lang="en-US"/>
          </a:p>
        </p:txBody>
      </p:sp>
    </p:spTree>
    <p:extLst>
      <p:ext uri="{BB962C8B-B14F-4D97-AF65-F5344CB8AC3E}">
        <p14:creationId xmlns:p14="http://schemas.microsoft.com/office/powerpoint/2010/main" val="4264479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3AE2C739-ED15-C0B5-2123-2A3DFE3667E8}"/>
              </a:ext>
            </a:extLst>
          </p:cNvPr>
          <p:cNvSpPr>
            <a:spLocks noGrp="1"/>
          </p:cNvSpPr>
          <p:nvPr>
            <p:ph type="dt" sz="half" idx="10"/>
          </p:nvPr>
        </p:nvSpPr>
        <p:spPr/>
        <p:txBody>
          <a:bodyPr/>
          <a:lstStyle>
            <a:lvl1pPr>
              <a:defRPr/>
            </a:lvl1pPr>
          </a:lstStyle>
          <a:p>
            <a:pPr>
              <a:defRPr/>
            </a:pPr>
            <a:fld id="{30AE1A19-7436-F546-ADDC-B9B2E7A56B22}" type="datetimeFigureOut">
              <a:rPr lang="en-US"/>
              <a:pPr>
                <a:defRPr/>
              </a:pPr>
              <a:t>7/16/2026</a:t>
            </a:fld>
            <a:endParaRPr lang="en-US"/>
          </a:p>
        </p:txBody>
      </p:sp>
      <p:sp>
        <p:nvSpPr>
          <p:cNvPr id="4" name="Footer Placeholder 4">
            <a:extLst>
              <a:ext uri="{FF2B5EF4-FFF2-40B4-BE49-F238E27FC236}">
                <a16:creationId xmlns:a16="http://schemas.microsoft.com/office/drawing/2014/main" id="{7DD7F598-51C8-C1F2-AFA3-CABA6BAA4B2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13D55E2-F143-0BCB-05B5-66BBEBED3F12}"/>
              </a:ext>
            </a:extLst>
          </p:cNvPr>
          <p:cNvSpPr>
            <a:spLocks noGrp="1"/>
          </p:cNvSpPr>
          <p:nvPr>
            <p:ph type="sldNum" sz="quarter" idx="12"/>
          </p:nvPr>
        </p:nvSpPr>
        <p:spPr/>
        <p:txBody>
          <a:bodyPr/>
          <a:lstStyle>
            <a:lvl1pPr>
              <a:defRPr/>
            </a:lvl1pPr>
          </a:lstStyle>
          <a:p>
            <a:pPr>
              <a:defRPr/>
            </a:pPr>
            <a:fld id="{66B90A82-1091-8F46-AE0E-8BD5E1FD595F}" type="slidenum">
              <a:rPr lang="en-US"/>
              <a:pPr>
                <a:defRPr/>
              </a:pPr>
              <a:t>‹#›</a:t>
            </a:fld>
            <a:endParaRPr lang="en-US"/>
          </a:p>
        </p:txBody>
      </p:sp>
    </p:spTree>
    <p:extLst>
      <p:ext uri="{BB962C8B-B14F-4D97-AF65-F5344CB8AC3E}">
        <p14:creationId xmlns:p14="http://schemas.microsoft.com/office/powerpoint/2010/main" val="4196519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AE60-B7CF-E689-579C-C4A35C2DB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694142D-BCEC-D571-CD21-60F8CB5CA8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24219-7C87-EF7A-C88C-5FA927C28051}"/>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59B2E06C-C287-4DE1-8084-0FCF36A459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3BAF-389B-31BB-7036-AF6ABBA30FF9}"/>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40972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99B0383-6EC0-5DA7-3DEE-BA0BCC1170E4}"/>
              </a:ext>
            </a:extLst>
          </p:cNvPr>
          <p:cNvSpPr>
            <a:spLocks noGrp="1"/>
          </p:cNvSpPr>
          <p:nvPr>
            <p:ph type="dt" sz="half" idx="10"/>
          </p:nvPr>
        </p:nvSpPr>
        <p:spPr/>
        <p:txBody>
          <a:bodyPr/>
          <a:lstStyle>
            <a:lvl1pPr>
              <a:defRPr/>
            </a:lvl1pPr>
          </a:lstStyle>
          <a:p>
            <a:pPr>
              <a:defRPr/>
            </a:pPr>
            <a:fld id="{21AD3EF1-3052-6D4D-BE05-E050B26031F1}" type="datetimeFigureOut">
              <a:rPr lang="en-US"/>
              <a:pPr>
                <a:defRPr/>
              </a:pPr>
              <a:t>7/16/2026</a:t>
            </a:fld>
            <a:endParaRPr lang="en-US"/>
          </a:p>
        </p:txBody>
      </p:sp>
      <p:sp>
        <p:nvSpPr>
          <p:cNvPr id="3" name="Footer Placeholder 4">
            <a:extLst>
              <a:ext uri="{FF2B5EF4-FFF2-40B4-BE49-F238E27FC236}">
                <a16:creationId xmlns:a16="http://schemas.microsoft.com/office/drawing/2014/main" id="{7B38AF5B-A970-4921-8BD8-A55E03133B4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CED038E-89A5-2E67-1707-FC5409C9FE04}"/>
              </a:ext>
            </a:extLst>
          </p:cNvPr>
          <p:cNvSpPr>
            <a:spLocks noGrp="1"/>
          </p:cNvSpPr>
          <p:nvPr>
            <p:ph type="sldNum" sz="quarter" idx="12"/>
          </p:nvPr>
        </p:nvSpPr>
        <p:spPr/>
        <p:txBody>
          <a:bodyPr/>
          <a:lstStyle>
            <a:lvl1pPr>
              <a:defRPr/>
            </a:lvl1pPr>
          </a:lstStyle>
          <a:p>
            <a:pPr>
              <a:defRPr/>
            </a:pPr>
            <a:fld id="{4A8B9108-B352-DD43-AB01-E1B6676CB9E9}" type="slidenum">
              <a:rPr lang="en-US"/>
              <a:pPr>
                <a:defRPr/>
              </a:pPr>
              <a:t>‹#›</a:t>
            </a:fld>
            <a:endParaRPr lang="en-US"/>
          </a:p>
        </p:txBody>
      </p:sp>
    </p:spTree>
    <p:extLst>
      <p:ext uri="{BB962C8B-B14F-4D97-AF65-F5344CB8AC3E}">
        <p14:creationId xmlns:p14="http://schemas.microsoft.com/office/powerpoint/2010/main" val="2844789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F5374D0-8622-F122-4D79-0E1CC649C586}"/>
              </a:ext>
            </a:extLst>
          </p:cNvPr>
          <p:cNvSpPr>
            <a:spLocks noGrp="1"/>
          </p:cNvSpPr>
          <p:nvPr>
            <p:ph type="dt" sz="half" idx="10"/>
          </p:nvPr>
        </p:nvSpPr>
        <p:spPr/>
        <p:txBody>
          <a:bodyPr/>
          <a:lstStyle>
            <a:lvl1pPr>
              <a:defRPr/>
            </a:lvl1pPr>
          </a:lstStyle>
          <a:p>
            <a:pPr>
              <a:defRPr/>
            </a:pPr>
            <a:fld id="{DD95E0B5-5B86-8245-94A1-0CAF72981AB3}" type="datetimeFigureOut">
              <a:rPr lang="en-US"/>
              <a:pPr>
                <a:defRPr/>
              </a:pPr>
              <a:t>7/16/2026</a:t>
            </a:fld>
            <a:endParaRPr lang="en-US"/>
          </a:p>
        </p:txBody>
      </p:sp>
      <p:sp>
        <p:nvSpPr>
          <p:cNvPr id="6" name="Footer Placeholder 4">
            <a:extLst>
              <a:ext uri="{FF2B5EF4-FFF2-40B4-BE49-F238E27FC236}">
                <a16:creationId xmlns:a16="http://schemas.microsoft.com/office/drawing/2014/main" id="{52E4EF76-34AA-1867-997B-4F22C23CF63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A003F0-B18A-2012-8E6B-E1FEB5B6D9D6}"/>
              </a:ext>
            </a:extLst>
          </p:cNvPr>
          <p:cNvSpPr>
            <a:spLocks noGrp="1"/>
          </p:cNvSpPr>
          <p:nvPr>
            <p:ph type="sldNum" sz="quarter" idx="12"/>
          </p:nvPr>
        </p:nvSpPr>
        <p:spPr/>
        <p:txBody>
          <a:bodyPr/>
          <a:lstStyle>
            <a:lvl1pPr>
              <a:defRPr/>
            </a:lvl1pPr>
          </a:lstStyle>
          <a:p>
            <a:pPr>
              <a:defRPr/>
            </a:pPr>
            <a:fld id="{F1D286E3-FC27-A149-8431-C8EEF52CB83B}" type="slidenum">
              <a:rPr lang="en-US"/>
              <a:pPr>
                <a:defRPr/>
              </a:pPr>
              <a:t>‹#›</a:t>
            </a:fld>
            <a:endParaRPr lang="en-US"/>
          </a:p>
        </p:txBody>
      </p:sp>
    </p:spTree>
    <p:extLst>
      <p:ext uri="{BB962C8B-B14F-4D97-AF65-F5344CB8AC3E}">
        <p14:creationId xmlns:p14="http://schemas.microsoft.com/office/powerpoint/2010/main" val="4038316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9CFA0C85-45D4-63A0-D368-D2367E195E8C}"/>
              </a:ext>
            </a:extLst>
          </p:cNvPr>
          <p:cNvSpPr>
            <a:spLocks noGrp="1"/>
          </p:cNvSpPr>
          <p:nvPr>
            <p:ph type="dt" sz="half" idx="10"/>
          </p:nvPr>
        </p:nvSpPr>
        <p:spPr/>
        <p:txBody>
          <a:bodyPr/>
          <a:lstStyle>
            <a:lvl1pPr>
              <a:defRPr/>
            </a:lvl1pPr>
          </a:lstStyle>
          <a:p>
            <a:pPr>
              <a:defRPr/>
            </a:pPr>
            <a:fld id="{E268BE4A-09D2-3047-A180-D39C109407CC}" type="datetimeFigureOut">
              <a:rPr lang="en-US"/>
              <a:pPr>
                <a:defRPr/>
              </a:pPr>
              <a:t>7/16/2026</a:t>
            </a:fld>
            <a:endParaRPr lang="en-US"/>
          </a:p>
        </p:txBody>
      </p:sp>
      <p:sp>
        <p:nvSpPr>
          <p:cNvPr id="6" name="Footer Placeholder 4">
            <a:extLst>
              <a:ext uri="{FF2B5EF4-FFF2-40B4-BE49-F238E27FC236}">
                <a16:creationId xmlns:a16="http://schemas.microsoft.com/office/drawing/2014/main" id="{76F8B851-2A42-AD8F-AC04-2BE89524A9B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98A14B8-08F5-0DBA-844A-3B683C1CA089}"/>
              </a:ext>
            </a:extLst>
          </p:cNvPr>
          <p:cNvSpPr>
            <a:spLocks noGrp="1"/>
          </p:cNvSpPr>
          <p:nvPr>
            <p:ph type="sldNum" sz="quarter" idx="12"/>
          </p:nvPr>
        </p:nvSpPr>
        <p:spPr/>
        <p:txBody>
          <a:bodyPr/>
          <a:lstStyle>
            <a:lvl1pPr>
              <a:defRPr/>
            </a:lvl1pPr>
          </a:lstStyle>
          <a:p>
            <a:pPr>
              <a:defRPr/>
            </a:pPr>
            <a:fld id="{098B1602-CB98-D64E-8B57-C2327C53F743}" type="slidenum">
              <a:rPr lang="en-US"/>
              <a:pPr>
                <a:defRPr/>
              </a:pPr>
              <a:t>‹#›</a:t>
            </a:fld>
            <a:endParaRPr lang="en-US"/>
          </a:p>
        </p:txBody>
      </p:sp>
    </p:spTree>
    <p:extLst>
      <p:ext uri="{BB962C8B-B14F-4D97-AF65-F5344CB8AC3E}">
        <p14:creationId xmlns:p14="http://schemas.microsoft.com/office/powerpoint/2010/main" val="3270349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E1F0F2-90E7-70A9-2B57-6CD064C0F443}"/>
              </a:ext>
            </a:extLst>
          </p:cNvPr>
          <p:cNvSpPr>
            <a:spLocks noGrp="1"/>
          </p:cNvSpPr>
          <p:nvPr>
            <p:ph type="dt" sz="half" idx="10"/>
          </p:nvPr>
        </p:nvSpPr>
        <p:spPr/>
        <p:txBody>
          <a:bodyPr/>
          <a:lstStyle>
            <a:lvl1pPr>
              <a:defRPr/>
            </a:lvl1pPr>
          </a:lstStyle>
          <a:p>
            <a:pPr>
              <a:defRPr/>
            </a:pPr>
            <a:fld id="{A84A2293-EBDA-6D4F-A7FB-65044A755DB0}" type="datetimeFigureOut">
              <a:rPr lang="en-US"/>
              <a:pPr>
                <a:defRPr/>
              </a:pPr>
              <a:t>7/16/2026</a:t>
            </a:fld>
            <a:endParaRPr lang="en-US"/>
          </a:p>
        </p:txBody>
      </p:sp>
      <p:sp>
        <p:nvSpPr>
          <p:cNvPr id="5" name="Footer Placeholder 4">
            <a:extLst>
              <a:ext uri="{FF2B5EF4-FFF2-40B4-BE49-F238E27FC236}">
                <a16:creationId xmlns:a16="http://schemas.microsoft.com/office/drawing/2014/main" id="{FDB57F10-4FCC-CC5A-0FAE-32413B884C5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11006A7-1B07-AEBE-4AEF-3671A6FE49CC}"/>
              </a:ext>
            </a:extLst>
          </p:cNvPr>
          <p:cNvSpPr>
            <a:spLocks noGrp="1"/>
          </p:cNvSpPr>
          <p:nvPr>
            <p:ph type="sldNum" sz="quarter" idx="12"/>
          </p:nvPr>
        </p:nvSpPr>
        <p:spPr/>
        <p:txBody>
          <a:bodyPr/>
          <a:lstStyle>
            <a:lvl1pPr>
              <a:defRPr/>
            </a:lvl1pPr>
          </a:lstStyle>
          <a:p>
            <a:pPr>
              <a:defRPr/>
            </a:pPr>
            <a:fld id="{73ACB0E5-69B0-B849-AB91-5606E2BA49BC}" type="slidenum">
              <a:rPr lang="en-US"/>
              <a:pPr>
                <a:defRPr/>
              </a:pPr>
              <a:t>‹#›</a:t>
            </a:fld>
            <a:endParaRPr lang="en-US"/>
          </a:p>
        </p:txBody>
      </p:sp>
    </p:spTree>
    <p:extLst>
      <p:ext uri="{BB962C8B-B14F-4D97-AF65-F5344CB8AC3E}">
        <p14:creationId xmlns:p14="http://schemas.microsoft.com/office/powerpoint/2010/main" val="1510585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1EA183B-72F1-946F-0E80-3D0B2F98149B}"/>
              </a:ext>
            </a:extLst>
          </p:cNvPr>
          <p:cNvSpPr>
            <a:spLocks noGrp="1"/>
          </p:cNvSpPr>
          <p:nvPr>
            <p:ph type="dt" sz="half" idx="10"/>
          </p:nvPr>
        </p:nvSpPr>
        <p:spPr/>
        <p:txBody>
          <a:bodyPr/>
          <a:lstStyle>
            <a:lvl1pPr>
              <a:defRPr/>
            </a:lvl1pPr>
          </a:lstStyle>
          <a:p>
            <a:pPr>
              <a:defRPr/>
            </a:pPr>
            <a:fld id="{54DCFBBD-BF9F-924D-8445-914325E1748C}" type="datetimeFigureOut">
              <a:rPr lang="en-US"/>
              <a:pPr>
                <a:defRPr/>
              </a:pPr>
              <a:t>7/16/2026</a:t>
            </a:fld>
            <a:endParaRPr lang="en-US"/>
          </a:p>
        </p:txBody>
      </p:sp>
      <p:sp>
        <p:nvSpPr>
          <p:cNvPr id="5" name="Footer Placeholder 4">
            <a:extLst>
              <a:ext uri="{FF2B5EF4-FFF2-40B4-BE49-F238E27FC236}">
                <a16:creationId xmlns:a16="http://schemas.microsoft.com/office/drawing/2014/main" id="{C60313B0-D872-5DD6-91DF-6BF47E9E35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8F355D-0957-754D-9E65-52B215348C31}"/>
              </a:ext>
            </a:extLst>
          </p:cNvPr>
          <p:cNvSpPr>
            <a:spLocks noGrp="1"/>
          </p:cNvSpPr>
          <p:nvPr>
            <p:ph type="sldNum" sz="quarter" idx="12"/>
          </p:nvPr>
        </p:nvSpPr>
        <p:spPr/>
        <p:txBody>
          <a:bodyPr/>
          <a:lstStyle>
            <a:lvl1pPr>
              <a:defRPr/>
            </a:lvl1pPr>
          </a:lstStyle>
          <a:p>
            <a:pPr>
              <a:defRPr/>
            </a:pPr>
            <a:fld id="{A87D5CA0-93EC-F44C-8018-91760A88C6E4}" type="slidenum">
              <a:rPr lang="en-US"/>
              <a:pPr>
                <a:defRPr/>
              </a:pPr>
              <a:t>‹#›</a:t>
            </a:fld>
            <a:endParaRPr lang="en-US"/>
          </a:p>
        </p:txBody>
      </p:sp>
    </p:spTree>
    <p:extLst>
      <p:ext uri="{BB962C8B-B14F-4D97-AF65-F5344CB8AC3E}">
        <p14:creationId xmlns:p14="http://schemas.microsoft.com/office/powerpoint/2010/main" val="24157854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2F8A57-B4EA-B2E6-5343-FC2C42DB527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2049244" y="692149"/>
            <a:ext cx="142756" cy="3524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7425030-CFA2-DD07-4FFA-887A3713A9C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2044565" y="-1"/>
            <a:ext cx="147435" cy="69214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ingle corner bg">
            <a:extLst>
              <a:ext uri="{FF2B5EF4-FFF2-40B4-BE49-F238E27FC236}">
                <a16:creationId xmlns:a16="http://schemas.microsoft.com/office/drawing/2014/main" id="{F74E9313-780B-42EC-63B0-B26EBDD62D94}"/>
              </a:ext>
              <a:ext uri="{C183D7F6-B498-43B3-948B-1728B52AA6E4}">
                <adec:decorative xmlns:adec="http://schemas.microsoft.com/office/drawing/2017/decorative" val="1"/>
              </a:ext>
            </a:extLst>
          </p:cNvPr>
          <p:cNvSpPr/>
          <p:nvPr userDrawn="1"/>
        </p:nvSpPr>
        <p:spPr>
          <a:xfrm flipV="1">
            <a:off x="0" y="0"/>
            <a:ext cx="12049245" cy="6713316"/>
          </a:xfrm>
          <a:prstGeom prst="round1Rect">
            <a:avLst>
              <a:gd name="adj" fmla="val 1563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p:cNvSpPr>
            <a:spLocks noGrp="1"/>
          </p:cNvSpPr>
          <p:nvPr>
            <p:ph type="body" sz="quarter" idx="10" hasCustomPrompt="1"/>
          </p:nvPr>
        </p:nvSpPr>
        <p:spPr>
          <a:xfrm>
            <a:off x="790855" y="5866509"/>
            <a:ext cx="5170852" cy="346249"/>
          </a:xfrm>
        </p:spPr>
        <p:txBody>
          <a:bodyPr tIns="0" anchor="b">
            <a:spAutoFit/>
          </a:bodyPr>
          <a:lstStyle>
            <a:lvl1pPr marL="0" indent="0">
              <a:lnSpc>
                <a:spcPct val="90000"/>
              </a:lnSpc>
              <a:buNone/>
              <a:defRPr sz="2500">
                <a:solidFill>
                  <a:schemeClr val="bg1"/>
                </a:solidFill>
                <a:latin typeface="+mj-lt"/>
              </a:defRPr>
            </a:lvl1pPr>
          </a:lstStyle>
          <a:p>
            <a:pPr lvl="0"/>
            <a:r>
              <a:rPr lang="en-AU" noProof="0"/>
              <a:t>Insert subtitle here</a:t>
            </a:r>
          </a:p>
        </p:txBody>
      </p:sp>
      <p:sp>
        <p:nvSpPr>
          <p:cNvPr id="2" name="Title 1"/>
          <p:cNvSpPr>
            <a:spLocks noGrp="1"/>
          </p:cNvSpPr>
          <p:nvPr>
            <p:ph type="title" hasCustomPrompt="1"/>
          </p:nvPr>
        </p:nvSpPr>
        <p:spPr>
          <a:xfrm>
            <a:off x="785425" y="2397866"/>
            <a:ext cx="7426245" cy="2492990"/>
          </a:xfrm>
        </p:spPr>
        <p:txBody>
          <a:bodyPr wrap="square" bIns="0" anchor="t">
            <a:spAutoFit/>
          </a:bodyPr>
          <a:lstStyle>
            <a:lvl1pPr>
              <a:lnSpc>
                <a:spcPct val="90000"/>
              </a:lnSpc>
              <a:defRPr sz="6000" b="0">
                <a:solidFill>
                  <a:schemeClr val="bg1"/>
                </a:solidFill>
              </a:defRPr>
            </a:lvl1pPr>
          </a:lstStyle>
          <a:p>
            <a:r>
              <a:rPr lang="en-US"/>
              <a:t>[Main heading goes here max three lines</a:t>
            </a:r>
            <a:br>
              <a:rPr lang="en-US"/>
            </a:br>
            <a:r>
              <a:rPr lang="en-US"/>
              <a:t>lorem ipsum]</a:t>
            </a:r>
            <a:endParaRPr lang="en-AU"/>
          </a:p>
        </p:txBody>
      </p:sp>
      <p:pic>
        <p:nvPicPr>
          <p:cNvPr id="13" name="Logo" descr="Thomas More College">
            <a:extLst>
              <a:ext uri="{FF2B5EF4-FFF2-40B4-BE49-F238E27FC236}">
                <a16:creationId xmlns:a16="http://schemas.microsoft.com/office/drawing/2014/main" id="{D269B894-7113-15A2-016B-C29AB03919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9370" y="645242"/>
            <a:ext cx="3881055" cy="935918"/>
          </a:xfrm>
          <a:prstGeom prst="rect">
            <a:avLst/>
          </a:prstGeom>
        </p:spPr>
      </p:pic>
    </p:spTree>
    <p:extLst>
      <p:ext uri="{BB962C8B-B14F-4D97-AF65-F5344CB8AC3E}">
        <p14:creationId xmlns:p14="http://schemas.microsoft.com/office/powerpoint/2010/main" val="60134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21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 1">
    <p:spTree>
      <p:nvGrpSpPr>
        <p:cNvPr id="1" name=""/>
        <p:cNvGrpSpPr/>
        <p:nvPr/>
      </p:nvGrpSpPr>
      <p:grpSpPr>
        <a:xfrm>
          <a:off x="0" y="0"/>
          <a:ext cx="0" cy="0"/>
          <a:chOff x="0" y="0"/>
          <a:chExt cx="0" cy="0"/>
        </a:xfrm>
      </p:grpSpPr>
      <p:sp>
        <p:nvSpPr>
          <p:cNvPr id="2" name="Round single corner bg">
            <a:extLst>
              <a:ext uri="{FF2B5EF4-FFF2-40B4-BE49-F238E27FC236}">
                <a16:creationId xmlns:a16="http://schemas.microsoft.com/office/drawing/2014/main" id="{A3292DF3-41A1-F690-6F6C-A1271B70BBB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6">
            <a:extLst>
              <a:ext uri="{FF2B5EF4-FFF2-40B4-BE49-F238E27FC236}">
                <a16:creationId xmlns:a16="http://schemas.microsoft.com/office/drawing/2014/main" id="{696ABDAE-4F1E-EBD0-9DEF-4A66DCCB977A}"/>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
        <p:nvSpPr>
          <p:cNvPr id="6" name="Title 1">
            <a:extLst>
              <a:ext uri="{FF2B5EF4-FFF2-40B4-BE49-F238E27FC236}">
                <a16:creationId xmlns:a16="http://schemas.microsoft.com/office/drawing/2014/main" id="{694985F1-07D6-2986-B4E2-29847F338C42}"/>
              </a:ext>
            </a:extLst>
          </p:cNvPr>
          <p:cNvSpPr>
            <a:spLocks noGrp="1"/>
          </p:cNvSpPr>
          <p:nvPr>
            <p:ph type="title" hasCustomPrompt="1"/>
          </p:nvPr>
        </p:nvSpPr>
        <p:spPr>
          <a:xfrm>
            <a:off x="1309607" y="2413338"/>
            <a:ext cx="9453966" cy="1828193"/>
          </a:xfrm>
        </p:spPr>
        <p:txBody>
          <a:bodyPr wrap="square" bIns="0" anchor="t">
            <a:spAutoFit/>
          </a:bodyPr>
          <a:lstStyle>
            <a:lvl1pPr>
              <a:lnSpc>
                <a:spcPct val="90000"/>
              </a:lnSpc>
              <a:defRPr sz="6600" b="0">
                <a:solidFill>
                  <a:schemeClr val="bg1"/>
                </a:solidFill>
              </a:defRPr>
            </a:lvl1pPr>
          </a:lstStyle>
          <a:p>
            <a:r>
              <a:rPr lang="en-US"/>
              <a:t>[Section divider title goes here max three lines]</a:t>
            </a:r>
            <a:endParaRPr lang="en-AU"/>
          </a:p>
        </p:txBody>
      </p:sp>
    </p:spTree>
    <p:extLst>
      <p:ext uri="{BB962C8B-B14F-4D97-AF65-F5344CB8AC3E}">
        <p14:creationId xmlns:p14="http://schemas.microsoft.com/office/powerpoint/2010/main" val="86857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 2">
    <p:spTree>
      <p:nvGrpSpPr>
        <p:cNvPr id="1" name=""/>
        <p:cNvGrpSpPr/>
        <p:nvPr/>
      </p:nvGrpSpPr>
      <p:grpSpPr>
        <a:xfrm>
          <a:off x="0" y="0"/>
          <a:ext cx="0" cy="0"/>
          <a:chOff x="0" y="0"/>
          <a:chExt cx="0" cy="0"/>
        </a:xfrm>
      </p:grpSpPr>
      <p:sp>
        <p:nvSpPr>
          <p:cNvPr id="2" name="Round single corner bg">
            <a:extLst>
              <a:ext uri="{FF2B5EF4-FFF2-40B4-BE49-F238E27FC236}">
                <a16:creationId xmlns:a16="http://schemas.microsoft.com/office/drawing/2014/main" id="{A3292DF3-41A1-F690-6F6C-A1271B70BBB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65E8C24E-B79B-D41F-1FB9-F63BC15E1397}"/>
              </a:ext>
            </a:extLst>
          </p:cNvPr>
          <p:cNvSpPr>
            <a:spLocks noGrp="1"/>
          </p:cNvSpPr>
          <p:nvPr>
            <p:ph type="title" hasCustomPrompt="1"/>
          </p:nvPr>
        </p:nvSpPr>
        <p:spPr>
          <a:xfrm>
            <a:off x="1309607" y="2413338"/>
            <a:ext cx="9453966" cy="1828193"/>
          </a:xfrm>
        </p:spPr>
        <p:txBody>
          <a:bodyPr wrap="square" bIns="0" anchor="t">
            <a:spAutoFit/>
          </a:bodyPr>
          <a:lstStyle>
            <a:lvl1pPr>
              <a:lnSpc>
                <a:spcPct val="90000"/>
              </a:lnSpc>
              <a:defRPr sz="6600" b="0">
                <a:solidFill>
                  <a:schemeClr val="accent1"/>
                </a:solidFill>
              </a:defRPr>
            </a:lvl1pPr>
          </a:lstStyle>
          <a:p>
            <a:r>
              <a:rPr lang="en-US"/>
              <a:t>[Section divider title goes here max three lines]</a:t>
            </a:r>
            <a:endParaRPr lang="en-AU"/>
          </a:p>
        </p:txBody>
      </p:sp>
      <p:sp>
        <p:nvSpPr>
          <p:cNvPr id="5" name="Slide Number Placeholder 6">
            <a:extLst>
              <a:ext uri="{FF2B5EF4-FFF2-40B4-BE49-F238E27FC236}">
                <a16:creationId xmlns:a16="http://schemas.microsoft.com/office/drawing/2014/main" id="{696ABDAE-4F1E-EBD0-9DEF-4A66DCCB977A}"/>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Tree>
    <p:extLst>
      <p:ext uri="{BB962C8B-B14F-4D97-AF65-F5344CB8AC3E}">
        <p14:creationId xmlns:p14="http://schemas.microsoft.com/office/powerpoint/2010/main" val="197370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e column">
    <p:bg>
      <p:bgPr>
        <a:solidFill>
          <a:srgbClr val="E5E6E5"/>
        </a:solidFill>
        <a:effectLst/>
      </p:bgPr>
    </p:bg>
    <p:spTree>
      <p:nvGrpSpPr>
        <p:cNvPr id="1" name=""/>
        <p:cNvGrpSpPr/>
        <p:nvPr/>
      </p:nvGrpSpPr>
      <p:grpSpPr>
        <a:xfrm>
          <a:off x="0" y="0"/>
          <a:ext cx="0" cy="0"/>
          <a:chOff x="0" y="0"/>
          <a:chExt cx="0" cy="0"/>
        </a:xfrm>
      </p:grpSpPr>
      <p:sp>
        <p:nvSpPr>
          <p:cNvPr id="10" name="Round single corner bg">
            <a:extLst>
              <a:ext uri="{FF2B5EF4-FFF2-40B4-BE49-F238E27FC236}">
                <a16:creationId xmlns:a16="http://schemas.microsoft.com/office/drawing/2014/main" id="{F44074D9-0C5F-3A2F-204B-D96BB2C1B37C}"/>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1E53141F-E390-43A7-8C73-8ADB26099F42}"/>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
        <p:nvSpPr>
          <p:cNvPr id="12" name="Content Placeholder 11">
            <a:extLst>
              <a:ext uri="{FF2B5EF4-FFF2-40B4-BE49-F238E27FC236}">
                <a16:creationId xmlns:a16="http://schemas.microsoft.com/office/drawing/2014/main" id="{E1CD2CA0-5E0B-3641-945D-6D50963C1829}"/>
              </a:ext>
            </a:extLst>
          </p:cNvPr>
          <p:cNvSpPr>
            <a:spLocks noGrp="1"/>
          </p:cNvSpPr>
          <p:nvPr>
            <p:ph sz="quarter" idx="18"/>
          </p:nvPr>
        </p:nvSpPr>
        <p:spPr>
          <a:xfrm>
            <a:off x="808403" y="2185261"/>
            <a:ext cx="10580322" cy="36916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2">
            <a:extLst>
              <a:ext uri="{FF2B5EF4-FFF2-40B4-BE49-F238E27FC236}">
                <a16:creationId xmlns:a16="http://schemas.microsoft.com/office/drawing/2014/main" id="{BD4AF8FA-59F9-ABFD-03F3-0049989F0980}"/>
              </a:ext>
            </a:extLst>
          </p:cNvPr>
          <p:cNvSpPr>
            <a:spLocks noGrp="1"/>
          </p:cNvSpPr>
          <p:nvPr>
            <p:ph type="title" hasCustomPrompt="1"/>
          </p:nvPr>
        </p:nvSpPr>
        <p:spPr>
          <a:xfrm>
            <a:off x="803276" y="758777"/>
            <a:ext cx="10585123" cy="498598"/>
          </a:xfrm>
        </p:spPr>
        <p:txBody>
          <a:bodyPr tIns="0"/>
          <a:lstStyle>
            <a:lvl1pPr>
              <a:lnSpc>
                <a:spcPct val="90000"/>
              </a:lnSpc>
              <a:defRPr sz="3600" b="0"/>
            </a:lvl1pPr>
          </a:lstStyle>
          <a:p>
            <a:r>
              <a:rPr lang="en-US"/>
              <a:t>[Slide title]</a:t>
            </a:r>
            <a:endParaRPr lang="en-AU"/>
          </a:p>
        </p:txBody>
      </p:sp>
      <p:pic>
        <p:nvPicPr>
          <p:cNvPr id="9" name="Graphic 8">
            <a:extLst>
              <a:ext uri="{FF2B5EF4-FFF2-40B4-BE49-F238E27FC236}">
                <a16:creationId xmlns:a16="http://schemas.microsoft.com/office/drawing/2014/main" id="{00B386AE-C102-EC97-343A-5B3BE85181C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1015" y="6143973"/>
            <a:ext cx="1532734" cy="369620"/>
          </a:xfrm>
          <a:prstGeom prst="rect">
            <a:avLst/>
          </a:prstGeom>
        </p:spPr>
      </p:pic>
    </p:spTree>
    <p:extLst>
      <p:ext uri="{BB962C8B-B14F-4D97-AF65-F5344CB8AC3E}">
        <p14:creationId xmlns:p14="http://schemas.microsoft.com/office/powerpoint/2010/main" val="346680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two columns">
    <p:bg>
      <p:bgPr>
        <a:solidFill>
          <a:srgbClr val="E5E6E5"/>
        </a:solidFill>
        <a:effectLst/>
      </p:bgPr>
    </p:bg>
    <p:spTree>
      <p:nvGrpSpPr>
        <p:cNvPr id="1" name=""/>
        <p:cNvGrpSpPr/>
        <p:nvPr/>
      </p:nvGrpSpPr>
      <p:grpSpPr>
        <a:xfrm>
          <a:off x="0" y="0"/>
          <a:ext cx="0" cy="0"/>
          <a:chOff x="0" y="0"/>
          <a:chExt cx="0" cy="0"/>
        </a:xfrm>
      </p:grpSpPr>
      <p:sp>
        <p:nvSpPr>
          <p:cNvPr id="10" name="Round single corner bg">
            <a:extLst>
              <a:ext uri="{FF2B5EF4-FFF2-40B4-BE49-F238E27FC236}">
                <a16:creationId xmlns:a16="http://schemas.microsoft.com/office/drawing/2014/main" id="{F44074D9-0C5F-3A2F-204B-D96BB2C1B37C}"/>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1E53141F-E390-43A7-8C73-8ADB26099F42}"/>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
        <p:nvSpPr>
          <p:cNvPr id="12" name="Content Placeholder 11">
            <a:extLst>
              <a:ext uri="{FF2B5EF4-FFF2-40B4-BE49-F238E27FC236}">
                <a16:creationId xmlns:a16="http://schemas.microsoft.com/office/drawing/2014/main" id="{E1CD2CA0-5E0B-3641-945D-6D50963C1829}"/>
              </a:ext>
            </a:extLst>
          </p:cNvPr>
          <p:cNvSpPr>
            <a:spLocks noGrp="1"/>
          </p:cNvSpPr>
          <p:nvPr>
            <p:ph sz="quarter" idx="18"/>
          </p:nvPr>
        </p:nvSpPr>
        <p:spPr>
          <a:xfrm>
            <a:off x="808403" y="2185261"/>
            <a:ext cx="5108210" cy="36916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2">
            <a:extLst>
              <a:ext uri="{FF2B5EF4-FFF2-40B4-BE49-F238E27FC236}">
                <a16:creationId xmlns:a16="http://schemas.microsoft.com/office/drawing/2014/main" id="{BD4AF8FA-59F9-ABFD-03F3-0049989F0980}"/>
              </a:ext>
            </a:extLst>
          </p:cNvPr>
          <p:cNvSpPr>
            <a:spLocks noGrp="1"/>
          </p:cNvSpPr>
          <p:nvPr>
            <p:ph type="title" hasCustomPrompt="1"/>
          </p:nvPr>
        </p:nvSpPr>
        <p:spPr>
          <a:xfrm>
            <a:off x="803276" y="758777"/>
            <a:ext cx="10585123" cy="498598"/>
          </a:xfrm>
        </p:spPr>
        <p:txBody>
          <a:bodyPr tIns="0"/>
          <a:lstStyle>
            <a:lvl1pPr>
              <a:lnSpc>
                <a:spcPct val="90000"/>
              </a:lnSpc>
              <a:defRPr sz="3600" b="0"/>
            </a:lvl1pPr>
          </a:lstStyle>
          <a:p>
            <a:r>
              <a:rPr lang="en-US"/>
              <a:t>[Slide title]</a:t>
            </a:r>
            <a:endParaRPr lang="en-AU"/>
          </a:p>
        </p:txBody>
      </p:sp>
      <p:pic>
        <p:nvPicPr>
          <p:cNvPr id="9" name="Graphic 8">
            <a:extLst>
              <a:ext uri="{FF2B5EF4-FFF2-40B4-BE49-F238E27FC236}">
                <a16:creationId xmlns:a16="http://schemas.microsoft.com/office/drawing/2014/main" id="{00B386AE-C102-EC97-343A-5B3BE85181C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1015" y="6143973"/>
            <a:ext cx="1532734" cy="369620"/>
          </a:xfrm>
          <a:prstGeom prst="rect">
            <a:avLst/>
          </a:prstGeom>
        </p:spPr>
      </p:pic>
      <p:sp>
        <p:nvSpPr>
          <p:cNvPr id="4" name="Content Placeholder 11">
            <a:extLst>
              <a:ext uri="{FF2B5EF4-FFF2-40B4-BE49-F238E27FC236}">
                <a16:creationId xmlns:a16="http://schemas.microsoft.com/office/drawing/2014/main" id="{DB57FC87-A2BD-5508-4B8A-8D98F35B66EA}"/>
              </a:ext>
            </a:extLst>
          </p:cNvPr>
          <p:cNvSpPr>
            <a:spLocks noGrp="1"/>
          </p:cNvSpPr>
          <p:nvPr>
            <p:ph sz="quarter" idx="19"/>
          </p:nvPr>
        </p:nvSpPr>
        <p:spPr>
          <a:xfrm>
            <a:off x="6294803" y="2185261"/>
            <a:ext cx="5108210" cy="369166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872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26DD-1393-9125-5E53-CB9FADE4EF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794101D-5B25-267C-F550-5902EF0192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13E1410-87F2-3AF9-45BE-B9447F4E69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0415309-FB96-8D9D-2606-4E1A79196C9C}"/>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6" name="Footer Placeholder 5">
            <a:extLst>
              <a:ext uri="{FF2B5EF4-FFF2-40B4-BE49-F238E27FC236}">
                <a16:creationId xmlns:a16="http://schemas.microsoft.com/office/drawing/2014/main" id="{4D7CF855-4C12-4110-EE3C-252F81798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220CCA-F5DD-4A52-D0C2-8F2D57E80958}"/>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5182035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two columns w/ accent">
    <p:bg>
      <p:bgPr>
        <a:solidFill>
          <a:srgbClr val="E5E6E5"/>
        </a:solidFill>
        <a:effectLst/>
      </p:bgPr>
    </p:bg>
    <p:spTree>
      <p:nvGrpSpPr>
        <p:cNvPr id="1" name=""/>
        <p:cNvGrpSpPr/>
        <p:nvPr/>
      </p:nvGrpSpPr>
      <p:grpSpPr>
        <a:xfrm>
          <a:off x="0" y="0"/>
          <a:ext cx="0" cy="0"/>
          <a:chOff x="0" y="0"/>
          <a:chExt cx="0" cy="0"/>
        </a:xfrm>
      </p:grpSpPr>
      <p:sp>
        <p:nvSpPr>
          <p:cNvPr id="6" name="Round single corner bg">
            <a:extLst>
              <a:ext uri="{FF2B5EF4-FFF2-40B4-BE49-F238E27FC236}">
                <a16:creationId xmlns:a16="http://schemas.microsoft.com/office/drawing/2014/main" id="{13EF2D35-1F05-D1AE-E57C-35D2BBB8DC76}"/>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BB20A9C9-20C6-BDC0-2C9D-461E4BD4FC2A}"/>
              </a:ext>
            </a:extLst>
          </p:cNvPr>
          <p:cNvSpPr>
            <a:spLocks noGrp="1" noRot="1" noMove="1" noResize="1" noEditPoints="1" noAdjustHandles="1" noChangeArrowheads="1" noChangeShapeType="1"/>
          </p:cNvSpPr>
          <p:nvPr userDrawn="1"/>
        </p:nvSpPr>
        <p:spPr>
          <a:xfrm rot="16200000">
            <a:off x="6247608" y="512147"/>
            <a:ext cx="5848835" cy="5754441"/>
          </a:xfrm>
          <a:custGeom>
            <a:avLst/>
            <a:gdLst>
              <a:gd name="csX0" fmla="*/ 5848835 w 5848835"/>
              <a:gd name="csY0" fmla="*/ 2877222 h 5754441"/>
              <a:gd name="csX1" fmla="*/ 5848835 w 5848835"/>
              <a:gd name="csY1" fmla="*/ 5754441 h 5754441"/>
              <a:gd name="csX2" fmla="*/ 649961 w 5848835"/>
              <a:gd name="csY2" fmla="*/ 5754440 h 5754441"/>
              <a:gd name="csX3" fmla="*/ 63180 w 5848835"/>
              <a:gd name="csY3" fmla="*/ 5575203 h 5754441"/>
              <a:gd name="csX4" fmla="*/ 0 w 5848835"/>
              <a:gd name="csY4" fmla="*/ 5523075 h 5754441"/>
              <a:gd name="csX5" fmla="*/ 0 w 5848835"/>
              <a:gd name="csY5" fmla="*/ 2877221 h 5754441"/>
              <a:gd name="csX6" fmla="*/ 2877221 w 5848835"/>
              <a:gd name="csY6" fmla="*/ 0 h 5754441"/>
              <a:gd name="csX7" fmla="*/ 2971614 w 5848835"/>
              <a:gd name="csY7" fmla="*/ 0 h 5754441"/>
              <a:gd name="csX8" fmla="*/ 5848835 w 5848835"/>
              <a:gd name="csY8" fmla="*/ 2877222 h 57544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48835" h="5754441">
                <a:moveTo>
                  <a:pt x="5848835" y="2877222"/>
                </a:moveTo>
                <a:lnTo>
                  <a:pt x="5848835" y="5754441"/>
                </a:lnTo>
                <a:lnTo>
                  <a:pt x="649961" y="5754440"/>
                </a:lnTo>
                <a:cubicBezTo>
                  <a:pt x="432604" y="5754440"/>
                  <a:pt x="230680" y="5688364"/>
                  <a:pt x="63180" y="5575203"/>
                </a:cubicBezTo>
                <a:lnTo>
                  <a:pt x="0" y="5523075"/>
                </a:lnTo>
                <a:lnTo>
                  <a:pt x="0" y="2877221"/>
                </a:lnTo>
                <a:cubicBezTo>
                  <a:pt x="0" y="1288176"/>
                  <a:pt x="1288176" y="0"/>
                  <a:pt x="2877221" y="0"/>
                </a:cubicBezTo>
                <a:lnTo>
                  <a:pt x="2971614" y="0"/>
                </a:lnTo>
                <a:cubicBezTo>
                  <a:pt x="4560659" y="0"/>
                  <a:pt x="5848835" y="1288176"/>
                  <a:pt x="5848835" y="2877222"/>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lide Number Placeholder 6">
            <a:extLst>
              <a:ext uri="{FF2B5EF4-FFF2-40B4-BE49-F238E27FC236}">
                <a16:creationId xmlns:a16="http://schemas.microsoft.com/office/drawing/2014/main" id="{1E53141F-E390-43A7-8C73-8ADB26099F42}"/>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
        <p:nvSpPr>
          <p:cNvPr id="12" name="Content Placeholder 11">
            <a:extLst>
              <a:ext uri="{FF2B5EF4-FFF2-40B4-BE49-F238E27FC236}">
                <a16:creationId xmlns:a16="http://schemas.microsoft.com/office/drawing/2014/main" id="{E1CD2CA0-5E0B-3641-945D-6D50963C1829}"/>
              </a:ext>
            </a:extLst>
          </p:cNvPr>
          <p:cNvSpPr>
            <a:spLocks noGrp="1"/>
          </p:cNvSpPr>
          <p:nvPr>
            <p:ph sz="quarter" idx="18"/>
          </p:nvPr>
        </p:nvSpPr>
        <p:spPr>
          <a:xfrm>
            <a:off x="808403" y="2549471"/>
            <a:ext cx="5108210" cy="33274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2">
            <a:extLst>
              <a:ext uri="{FF2B5EF4-FFF2-40B4-BE49-F238E27FC236}">
                <a16:creationId xmlns:a16="http://schemas.microsoft.com/office/drawing/2014/main" id="{BD4AF8FA-59F9-ABFD-03F3-0049989F0980}"/>
              </a:ext>
            </a:extLst>
          </p:cNvPr>
          <p:cNvSpPr>
            <a:spLocks noGrp="1"/>
          </p:cNvSpPr>
          <p:nvPr>
            <p:ph type="title" hasCustomPrompt="1"/>
          </p:nvPr>
        </p:nvSpPr>
        <p:spPr>
          <a:xfrm>
            <a:off x="803277" y="981075"/>
            <a:ext cx="5108210" cy="997196"/>
          </a:xfrm>
        </p:spPr>
        <p:txBody>
          <a:bodyPr tIns="0"/>
          <a:lstStyle>
            <a:lvl1pPr>
              <a:lnSpc>
                <a:spcPct val="90000"/>
              </a:lnSpc>
              <a:defRPr sz="3600" b="0"/>
            </a:lvl1pPr>
          </a:lstStyle>
          <a:p>
            <a:r>
              <a:rPr lang="en-US"/>
              <a:t>[Slide title</a:t>
            </a:r>
            <a:br>
              <a:rPr lang="en-US"/>
            </a:br>
            <a:r>
              <a:rPr lang="en-US"/>
              <a:t>two lines]</a:t>
            </a:r>
            <a:endParaRPr lang="en-AU"/>
          </a:p>
        </p:txBody>
      </p:sp>
      <p:pic>
        <p:nvPicPr>
          <p:cNvPr id="9" name="Graphic 8">
            <a:extLst>
              <a:ext uri="{FF2B5EF4-FFF2-40B4-BE49-F238E27FC236}">
                <a16:creationId xmlns:a16="http://schemas.microsoft.com/office/drawing/2014/main" id="{00B386AE-C102-EC97-343A-5B3BE85181C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1015" y="6143973"/>
            <a:ext cx="1532734" cy="369620"/>
          </a:xfrm>
          <a:prstGeom prst="rect">
            <a:avLst/>
          </a:prstGeom>
        </p:spPr>
      </p:pic>
      <p:sp>
        <p:nvSpPr>
          <p:cNvPr id="11" name="Text Placeholder 10">
            <a:extLst>
              <a:ext uri="{FF2B5EF4-FFF2-40B4-BE49-F238E27FC236}">
                <a16:creationId xmlns:a16="http://schemas.microsoft.com/office/drawing/2014/main" id="{A8313738-996E-95E4-3173-CDE0FB65AD29}"/>
              </a:ext>
            </a:extLst>
          </p:cNvPr>
          <p:cNvSpPr>
            <a:spLocks noGrp="1"/>
          </p:cNvSpPr>
          <p:nvPr>
            <p:ph type="body" sz="quarter" idx="20" hasCustomPrompt="1"/>
          </p:nvPr>
        </p:nvSpPr>
        <p:spPr>
          <a:xfrm>
            <a:off x="7927383" y="1790054"/>
            <a:ext cx="3461342" cy="3718826"/>
          </a:xfrm>
        </p:spPr>
        <p:txBody>
          <a:bodyPr/>
          <a:lstStyle>
            <a:lvl1pPr>
              <a:lnSpc>
                <a:spcPct val="120000"/>
              </a:lnSpc>
              <a:defRPr sz="2400">
                <a:solidFill>
                  <a:schemeClr val="accent1"/>
                </a:solidFill>
              </a:defRPr>
            </a:lvl1pPr>
          </a:lstStyle>
          <a:p>
            <a:pPr lvl="0"/>
            <a:r>
              <a:rPr lang="en-US"/>
              <a:t>Call out goes here.</a:t>
            </a:r>
          </a:p>
        </p:txBody>
      </p:sp>
    </p:spTree>
    <p:extLst>
      <p:ext uri="{BB962C8B-B14F-4D97-AF65-F5344CB8AC3E}">
        <p14:creationId xmlns:p14="http://schemas.microsoft.com/office/powerpoint/2010/main" val="135007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two columns w/ accent">
    <p:bg>
      <p:bgPr>
        <a:solidFill>
          <a:srgbClr val="E5E6E5"/>
        </a:solidFill>
        <a:effectLst/>
      </p:bgPr>
    </p:bg>
    <p:spTree>
      <p:nvGrpSpPr>
        <p:cNvPr id="1" name=""/>
        <p:cNvGrpSpPr/>
        <p:nvPr/>
      </p:nvGrpSpPr>
      <p:grpSpPr>
        <a:xfrm>
          <a:off x="0" y="0"/>
          <a:ext cx="0" cy="0"/>
          <a:chOff x="0" y="0"/>
          <a:chExt cx="0" cy="0"/>
        </a:xfrm>
      </p:grpSpPr>
      <p:sp>
        <p:nvSpPr>
          <p:cNvPr id="6" name="Round single corner bg">
            <a:extLst>
              <a:ext uri="{FF2B5EF4-FFF2-40B4-BE49-F238E27FC236}">
                <a16:creationId xmlns:a16="http://schemas.microsoft.com/office/drawing/2014/main" id="{13EF2D35-1F05-D1AE-E57C-35D2BBB8DC7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1E53141F-E390-43A7-8C73-8ADB26099F42}"/>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
        <p:nvSpPr>
          <p:cNvPr id="3" name="Round Same-side Corner of Rectangle 2">
            <a:extLst>
              <a:ext uri="{FF2B5EF4-FFF2-40B4-BE49-F238E27FC236}">
                <a16:creationId xmlns:a16="http://schemas.microsoft.com/office/drawing/2014/main" id="{E75B1D93-EDFC-2611-CB8D-DC44DC51DEF9}"/>
              </a:ext>
              <a:ext uri="{C183D7F6-B498-43B3-948B-1728B52AA6E4}">
                <adec:decorative xmlns:adec="http://schemas.microsoft.com/office/drawing/2017/decorative" val="1"/>
              </a:ext>
            </a:extLst>
          </p:cNvPr>
          <p:cNvSpPr/>
          <p:nvPr userDrawn="1"/>
        </p:nvSpPr>
        <p:spPr>
          <a:xfrm rot="5400000">
            <a:off x="-244342" y="728663"/>
            <a:ext cx="5889356" cy="5400675"/>
          </a:xfrm>
          <a:prstGeom prst="round2SameRect">
            <a:avLst>
              <a:gd name="adj1" fmla="val 50000"/>
              <a:gd name="adj2" fmla="val 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A8313738-996E-95E4-3173-CDE0FB65AD29}"/>
              </a:ext>
            </a:extLst>
          </p:cNvPr>
          <p:cNvSpPr>
            <a:spLocks noGrp="1"/>
          </p:cNvSpPr>
          <p:nvPr>
            <p:ph type="body" sz="quarter" idx="20" hasCustomPrompt="1"/>
          </p:nvPr>
        </p:nvSpPr>
        <p:spPr>
          <a:xfrm>
            <a:off x="803276" y="1790054"/>
            <a:ext cx="3461342" cy="3718826"/>
          </a:xfrm>
        </p:spPr>
        <p:txBody>
          <a:bodyPr/>
          <a:lstStyle>
            <a:lvl1pPr>
              <a:lnSpc>
                <a:spcPct val="120000"/>
              </a:lnSpc>
              <a:defRPr sz="2400">
                <a:solidFill>
                  <a:schemeClr val="bg1"/>
                </a:solidFill>
              </a:defRPr>
            </a:lvl1pPr>
          </a:lstStyle>
          <a:p>
            <a:pPr lvl="0"/>
            <a:r>
              <a:rPr lang="en-US"/>
              <a:t>Call out goes here.</a:t>
            </a:r>
          </a:p>
        </p:txBody>
      </p:sp>
      <p:sp>
        <p:nvSpPr>
          <p:cNvPr id="4" name="Content Placeholder 11">
            <a:extLst>
              <a:ext uri="{FF2B5EF4-FFF2-40B4-BE49-F238E27FC236}">
                <a16:creationId xmlns:a16="http://schemas.microsoft.com/office/drawing/2014/main" id="{83291833-493D-AD31-993B-09C1F3E7C681}"/>
              </a:ext>
            </a:extLst>
          </p:cNvPr>
          <p:cNvSpPr>
            <a:spLocks noGrp="1"/>
          </p:cNvSpPr>
          <p:nvPr>
            <p:ph sz="quarter" idx="18"/>
          </p:nvPr>
        </p:nvSpPr>
        <p:spPr>
          <a:xfrm>
            <a:off x="6272765" y="2549471"/>
            <a:ext cx="5108210" cy="332745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2">
            <a:extLst>
              <a:ext uri="{FF2B5EF4-FFF2-40B4-BE49-F238E27FC236}">
                <a16:creationId xmlns:a16="http://schemas.microsoft.com/office/drawing/2014/main" id="{A49D5361-FBC7-71EF-204D-E51B8642D574}"/>
              </a:ext>
            </a:extLst>
          </p:cNvPr>
          <p:cNvSpPr>
            <a:spLocks noGrp="1"/>
          </p:cNvSpPr>
          <p:nvPr>
            <p:ph type="title" hasCustomPrompt="1"/>
          </p:nvPr>
        </p:nvSpPr>
        <p:spPr>
          <a:xfrm>
            <a:off x="6267639" y="981075"/>
            <a:ext cx="5108210" cy="997196"/>
          </a:xfrm>
        </p:spPr>
        <p:txBody>
          <a:bodyPr tIns="0"/>
          <a:lstStyle>
            <a:lvl1pPr>
              <a:lnSpc>
                <a:spcPct val="90000"/>
              </a:lnSpc>
              <a:defRPr sz="3600" b="0"/>
            </a:lvl1pPr>
          </a:lstStyle>
          <a:p>
            <a:r>
              <a:rPr lang="en-US"/>
              <a:t>[Slide title</a:t>
            </a:r>
            <a:br>
              <a:rPr lang="en-US"/>
            </a:br>
            <a:r>
              <a:rPr lang="en-US"/>
              <a:t>two lines]</a:t>
            </a:r>
            <a:endParaRPr lang="en-AU"/>
          </a:p>
        </p:txBody>
      </p:sp>
    </p:spTree>
    <p:extLst>
      <p:ext uri="{BB962C8B-B14F-4D97-AF65-F5344CB8AC3E}">
        <p14:creationId xmlns:p14="http://schemas.microsoft.com/office/powerpoint/2010/main" val="203621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e column - four images">
    <p:bg>
      <p:bgPr>
        <a:solidFill>
          <a:srgbClr val="E5E6E5"/>
        </a:solidFill>
        <a:effectLst/>
      </p:bgPr>
    </p:bg>
    <p:spTree>
      <p:nvGrpSpPr>
        <p:cNvPr id="1" name=""/>
        <p:cNvGrpSpPr/>
        <p:nvPr/>
      </p:nvGrpSpPr>
      <p:grpSpPr>
        <a:xfrm>
          <a:off x="0" y="0"/>
          <a:ext cx="0" cy="0"/>
          <a:chOff x="0" y="0"/>
          <a:chExt cx="0" cy="0"/>
        </a:xfrm>
      </p:grpSpPr>
      <p:sp>
        <p:nvSpPr>
          <p:cNvPr id="10" name="Round single corner bg">
            <a:extLst>
              <a:ext uri="{FF2B5EF4-FFF2-40B4-BE49-F238E27FC236}">
                <a16:creationId xmlns:a16="http://schemas.microsoft.com/office/drawing/2014/main" id="{F44074D9-0C5F-3A2F-204B-D96BB2C1B37C}"/>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1E53141F-E390-43A7-8C73-8ADB26099F42}"/>
              </a:ext>
            </a:extLst>
          </p:cNvPr>
          <p:cNvSpPr>
            <a:spLocks noGrp="1"/>
          </p:cNvSpPr>
          <p:nvPr>
            <p:ph type="sldNum" sz="quarter" idx="16"/>
          </p:nvPr>
        </p:nvSpPr>
        <p:spPr>
          <a:xfrm>
            <a:off x="11670224" y="6500838"/>
            <a:ext cx="301149" cy="217125"/>
          </a:xfrm>
          <a:prstGeom prst="rect">
            <a:avLst/>
          </a:prstGeom>
        </p:spPr>
        <p:txBody>
          <a:bodyPr lIns="0" tIns="0" rIns="0" bIns="0"/>
          <a:lstStyle>
            <a:lvl1pPr algn="r">
              <a:defRPr sz="1000">
                <a:solidFill>
                  <a:schemeClr val="tx2"/>
                </a:solidFill>
              </a:defRPr>
            </a:lvl1pPr>
          </a:lstStyle>
          <a:p>
            <a:fld id="{E917DE0E-AFB1-41FD-BC35-27DB61CA125F}" type="slidenum">
              <a:rPr lang="en-AU" smtClean="0"/>
              <a:pPr/>
              <a:t>‹#›</a:t>
            </a:fld>
            <a:endParaRPr lang="en-AU"/>
          </a:p>
        </p:txBody>
      </p:sp>
      <p:sp>
        <p:nvSpPr>
          <p:cNvPr id="2" name="Title 2">
            <a:extLst>
              <a:ext uri="{FF2B5EF4-FFF2-40B4-BE49-F238E27FC236}">
                <a16:creationId xmlns:a16="http://schemas.microsoft.com/office/drawing/2014/main" id="{BD4AF8FA-59F9-ABFD-03F3-0049989F0980}"/>
              </a:ext>
            </a:extLst>
          </p:cNvPr>
          <p:cNvSpPr>
            <a:spLocks noGrp="1"/>
          </p:cNvSpPr>
          <p:nvPr>
            <p:ph type="title" hasCustomPrompt="1"/>
          </p:nvPr>
        </p:nvSpPr>
        <p:spPr>
          <a:xfrm>
            <a:off x="803276" y="758777"/>
            <a:ext cx="10585123" cy="498598"/>
          </a:xfrm>
        </p:spPr>
        <p:txBody>
          <a:bodyPr tIns="0"/>
          <a:lstStyle>
            <a:lvl1pPr>
              <a:lnSpc>
                <a:spcPct val="90000"/>
              </a:lnSpc>
              <a:defRPr sz="3600" b="0"/>
            </a:lvl1pPr>
          </a:lstStyle>
          <a:p>
            <a:r>
              <a:rPr lang="en-US"/>
              <a:t>[Slide title]</a:t>
            </a:r>
            <a:endParaRPr lang="en-AU"/>
          </a:p>
        </p:txBody>
      </p:sp>
      <p:pic>
        <p:nvPicPr>
          <p:cNvPr id="9" name="Graphic 8">
            <a:extLst>
              <a:ext uri="{FF2B5EF4-FFF2-40B4-BE49-F238E27FC236}">
                <a16:creationId xmlns:a16="http://schemas.microsoft.com/office/drawing/2014/main" id="{00B386AE-C102-EC97-343A-5B3BE85181C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1015" y="6143973"/>
            <a:ext cx="1532734" cy="369620"/>
          </a:xfrm>
          <a:prstGeom prst="rect">
            <a:avLst/>
          </a:prstGeom>
        </p:spPr>
      </p:pic>
      <p:sp>
        <p:nvSpPr>
          <p:cNvPr id="3" name="Content Placeholder 5">
            <a:extLst>
              <a:ext uri="{FF2B5EF4-FFF2-40B4-BE49-F238E27FC236}">
                <a16:creationId xmlns:a16="http://schemas.microsoft.com/office/drawing/2014/main" id="{CB3B53E0-A3DF-25BE-7C75-18B2457C1A1C}"/>
              </a:ext>
            </a:extLst>
          </p:cNvPr>
          <p:cNvSpPr>
            <a:spLocks noGrp="1"/>
          </p:cNvSpPr>
          <p:nvPr>
            <p:ph sz="quarter" idx="17" hasCustomPrompt="1"/>
          </p:nvPr>
        </p:nvSpPr>
        <p:spPr>
          <a:xfrm>
            <a:off x="803276" y="1145333"/>
            <a:ext cx="10945825" cy="427979"/>
          </a:xfrm>
        </p:spPr>
        <p:txBody>
          <a:bodyPr wrap="square" lIns="0" tIns="180000">
            <a:spAutoFit/>
          </a:bodyPr>
          <a:lstStyle>
            <a:lvl1pPr>
              <a:defRPr sz="1600">
                <a:solidFill>
                  <a:schemeClr val="tx1"/>
                </a:solidFill>
              </a:defRPr>
            </a:lvl1pPr>
          </a:lstStyle>
          <a:p>
            <a:pPr lvl="0"/>
            <a:r>
              <a:rPr lang="en-US"/>
              <a:t>Insert subtitle max one line</a:t>
            </a:r>
          </a:p>
        </p:txBody>
      </p:sp>
      <p:sp>
        <p:nvSpPr>
          <p:cNvPr id="6" name="Picture Placeholder 5">
            <a:extLst>
              <a:ext uri="{FF2B5EF4-FFF2-40B4-BE49-F238E27FC236}">
                <a16:creationId xmlns:a16="http://schemas.microsoft.com/office/drawing/2014/main" id="{8A08F501-5DC0-C974-2D13-EC775F1CF3F4}"/>
              </a:ext>
            </a:extLst>
          </p:cNvPr>
          <p:cNvSpPr>
            <a:spLocks noGrp="1"/>
          </p:cNvSpPr>
          <p:nvPr>
            <p:ph type="pic" sz="quarter" idx="18"/>
          </p:nvPr>
        </p:nvSpPr>
        <p:spPr>
          <a:xfrm>
            <a:off x="803275" y="2241550"/>
            <a:ext cx="2376488" cy="3635375"/>
          </a:xfrm>
          <a:prstGeom prst="roundRect">
            <a:avLst>
              <a:gd name="adj" fmla="val 5906"/>
            </a:avLst>
          </a:prstGeom>
          <a:solidFill>
            <a:srgbClr val="E5E6E5"/>
          </a:solidFill>
        </p:spPr>
        <p:txBody>
          <a:bodyPr/>
          <a:lstStyle/>
          <a:p>
            <a:r>
              <a:rPr lang="en-US"/>
              <a:t>Click icon to add picture</a:t>
            </a:r>
          </a:p>
        </p:txBody>
      </p:sp>
      <p:sp>
        <p:nvSpPr>
          <p:cNvPr id="8" name="Picture Placeholder 5">
            <a:extLst>
              <a:ext uri="{FF2B5EF4-FFF2-40B4-BE49-F238E27FC236}">
                <a16:creationId xmlns:a16="http://schemas.microsoft.com/office/drawing/2014/main" id="{94BAFDDF-A388-06B3-3BD3-2896E21CA8FD}"/>
              </a:ext>
            </a:extLst>
          </p:cNvPr>
          <p:cNvSpPr>
            <a:spLocks noGrp="1"/>
          </p:cNvSpPr>
          <p:nvPr>
            <p:ph type="pic" sz="quarter" idx="19"/>
          </p:nvPr>
        </p:nvSpPr>
        <p:spPr>
          <a:xfrm>
            <a:off x="3561973" y="2241550"/>
            <a:ext cx="2376488" cy="3635375"/>
          </a:xfrm>
          <a:prstGeom prst="roundRect">
            <a:avLst>
              <a:gd name="adj" fmla="val 5906"/>
            </a:avLst>
          </a:prstGeom>
          <a:solidFill>
            <a:srgbClr val="E5E6E5"/>
          </a:solidFill>
        </p:spPr>
        <p:txBody>
          <a:bodyPr/>
          <a:lstStyle/>
          <a:p>
            <a:r>
              <a:rPr lang="en-US"/>
              <a:t>Click icon to add picture</a:t>
            </a:r>
          </a:p>
        </p:txBody>
      </p:sp>
      <p:sp>
        <p:nvSpPr>
          <p:cNvPr id="11" name="Picture Placeholder 5">
            <a:extLst>
              <a:ext uri="{FF2B5EF4-FFF2-40B4-BE49-F238E27FC236}">
                <a16:creationId xmlns:a16="http://schemas.microsoft.com/office/drawing/2014/main" id="{071546DD-E091-029B-B199-855A02032AF9}"/>
              </a:ext>
            </a:extLst>
          </p:cNvPr>
          <p:cNvSpPr>
            <a:spLocks noGrp="1"/>
          </p:cNvSpPr>
          <p:nvPr>
            <p:ph type="pic" sz="quarter" idx="20"/>
          </p:nvPr>
        </p:nvSpPr>
        <p:spPr>
          <a:xfrm>
            <a:off x="6289675" y="2241550"/>
            <a:ext cx="2376488" cy="3635375"/>
          </a:xfrm>
          <a:prstGeom prst="roundRect">
            <a:avLst>
              <a:gd name="adj" fmla="val 5906"/>
            </a:avLst>
          </a:prstGeom>
          <a:solidFill>
            <a:srgbClr val="E5E6E5"/>
          </a:solidFill>
        </p:spPr>
        <p:txBody>
          <a:bodyPr/>
          <a:lstStyle/>
          <a:p>
            <a:r>
              <a:rPr lang="en-US"/>
              <a:t>Click icon to add picture</a:t>
            </a:r>
          </a:p>
        </p:txBody>
      </p:sp>
      <p:sp>
        <p:nvSpPr>
          <p:cNvPr id="13" name="Picture Placeholder 5">
            <a:extLst>
              <a:ext uri="{FF2B5EF4-FFF2-40B4-BE49-F238E27FC236}">
                <a16:creationId xmlns:a16="http://schemas.microsoft.com/office/drawing/2014/main" id="{32F226C4-D7C3-EE98-AB08-AB7426D62B33}"/>
              </a:ext>
            </a:extLst>
          </p:cNvPr>
          <p:cNvSpPr>
            <a:spLocks noGrp="1"/>
          </p:cNvSpPr>
          <p:nvPr>
            <p:ph type="pic" sz="quarter" idx="21"/>
          </p:nvPr>
        </p:nvSpPr>
        <p:spPr>
          <a:xfrm>
            <a:off x="9040624" y="2241550"/>
            <a:ext cx="2376488" cy="3635375"/>
          </a:xfrm>
          <a:prstGeom prst="roundRect">
            <a:avLst>
              <a:gd name="adj" fmla="val 5906"/>
            </a:avLst>
          </a:prstGeom>
          <a:solidFill>
            <a:srgbClr val="E5E6E5"/>
          </a:solidFill>
        </p:spPr>
        <p:txBody>
          <a:bodyPr/>
          <a:lstStyle/>
          <a:p>
            <a:r>
              <a:rPr lang="en-US"/>
              <a:t>Click icon to add picture</a:t>
            </a:r>
          </a:p>
        </p:txBody>
      </p:sp>
    </p:spTree>
    <p:extLst>
      <p:ext uri="{BB962C8B-B14F-4D97-AF65-F5344CB8AC3E}">
        <p14:creationId xmlns:p14="http://schemas.microsoft.com/office/powerpoint/2010/main" val="70928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 Slide - 2">
    <p:spTree>
      <p:nvGrpSpPr>
        <p:cNvPr id="1" name=""/>
        <p:cNvGrpSpPr/>
        <p:nvPr/>
      </p:nvGrpSpPr>
      <p:grpSpPr>
        <a:xfrm>
          <a:off x="0" y="0"/>
          <a:ext cx="0" cy="0"/>
          <a:chOff x="0" y="0"/>
          <a:chExt cx="0" cy="0"/>
        </a:xfrm>
      </p:grpSpPr>
      <p:sp>
        <p:nvSpPr>
          <p:cNvPr id="4" name="Round single corner bg">
            <a:extLst>
              <a:ext uri="{FF2B5EF4-FFF2-40B4-BE49-F238E27FC236}">
                <a16:creationId xmlns:a16="http://schemas.microsoft.com/office/drawing/2014/main" id="{3567DD9E-09CC-DD1B-3496-03857D3C6F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0" y="0"/>
            <a:ext cx="12049245" cy="6713316"/>
          </a:xfrm>
          <a:prstGeom prst="round1Rect">
            <a:avLst>
              <a:gd name="adj" fmla="val 1563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homas More College">
            <a:extLst>
              <a:ext uri="{FF2B5EF4-FFF2-40B4-BE49-F238E27FC236}">
                <a16:creationId xmlns:a16="http://schemas.microsoft.com/office/drawing/2014/main" id="{CF2AE2C8-F54E-2FFC-E564-C82BD11182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11586" y="1669872"/>
            <a:ext cx="3568827" cy="3373572"/>
          </a:xfrm>
          <a:prstGeom prst="rect">
            <a:avLst/>
          </a:prstGeom>
        </p:spPr>
      </p:pic>
    </p:spTree>
    <p:extLst>
      <p:ext uri="{BB962C8B-B14F-4D97-AF65-F5344CB8AC3E}">
        <p14:creationId xmlns:p14="http://schemas.microsoft.com/office/powerpoint/2010/main" val="143530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77327-435E-1C11-568E-B7A00186D7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115811B5-E5DD-474E-88E4-EBE047F396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EA2438B-A123-B91B-E0BF-C7170ABA569A}"/>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5" name="Footer Placeholder 4">
            <a:extLst>
              <a:ext uri="{FF2B5EF4-FFF2-40B4-BE49-F238E27FC236}">
                <a16:creationId xmlns:a16="http://schemas.microsoft.com/office/drawing/2014/main" id="{3A50AEAB-8586-27B8-5040-CFCB30DD67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C16CDD-0BC0-A9E6-B2F5-CC2600401649}"/>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27915640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A30D2-CE0B-EB1B-F10E-99004918EA0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168FFC9-1584-31AC-A762-F16EE03E1E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7CAC3CF-210E-BF1F-B31C-A6517B4D6B0C}"/>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5" name="Footer Placeholder 4">
            <a:extLst>
              <a:ext uri="{FF2B5EF4-FFF2-40B4-BE49-F238E27FC236}">
                <a16:creationId xmlns:a16="http://schemas.microsoft.com/office/drawing/2014/main" id="{E38657A5-7C97-7517-8E33-96732382C81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014D54A-B5F6-7ACF-5984-44725AC6D57F}"/>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36110337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4C51E-C881-38FB-5171-8EC5A15B08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6CAFFE89-BC3C-F65F-0973-6213EC9C83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262DC8-B169-F05E-0753-8E00E328CF31}"/>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5" name="Footer Placeholder 4">
            <a:extLst>
              <a:ext uri="{FF2B5EF4-FFF2-40B4-BE49-F238E27FC236}">
                <a16:creationId xmlns:a16="http://schemas.microsoft.com/office/drawing/2014/main" id="{0503A3E0-D286-0851-7EED-E82FDDD8B00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9B3C904-47BB-A766-A0A9-3BE5D4E814D9}"/>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38754869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23C49-063D-FFD6-A7C2-2C4255901F7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7848230-ACCA-598C-DECA-C7440F5152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7ED566E-5D46-20E8-AD4F-1E02131582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F6C0762A-0A5A-6A0C-03B1-3260FB7C9BE3}"/>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6" name="Footer Placeholder 5">
            <a:extLst>
              <a:ext uri="{FF2B5EF4-FFF2-40B4-BE49-F238E27FC236}">
                <a16:creationId xmlns:a16="http://schemas.microsoft.com/office/drawing/2014/main" id="{54E1DFB9-A206-35F5-AE88-3E6A1EE1F24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2AFAC2E-0E68-552F-B126-CEFBE3E78A2F}"/>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20114105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7EB78-5812-F798-6AB6-ED624C7145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B103C02-C2B6-2D37-36FB-6EC70E0D11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F4E80F-F573-E4EA-AC7B-75418F76F7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117396F-9761-F886-01BA-D5E327C32E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7A21E1-9129-0D46-B664-3DDF5DD28C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0258C23-9799-A820-C1CB-04D8C37C1BEC}"/>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8" name="Footer Placeholder 7">
            <a:extLst>
              <a:ext uri="{FF2B5EF4-FFF2-40B4-BE49-F238E27FC236}">
                <a16:creationId xmlns:a16="http://schemas.microsoft.com/office/drawing/2014/main" id="{C7CB3059-5302-527B-8172-4D04DAF473D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938DBF2-E9DA-810F-3805-CB6CB723A8A5}"/>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15478719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2BDA-C121-AEB1-AC55-78272432609D}"/>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F4125E0B-A965-8AC6-35F3-DFD4D5F764FE}"/>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4" name="Footer Placeholder 3">
            <a:extLst>
              <a:ext uri="{FF2B5EF4-FFF2-40B4-BE49-F238E27FC236}">
                <a16:creationId xmlns:a16="http://schemas.microsoft.com/office/drawing/2014/main" id="{3DC370EB-0DB2-04E4-F55E-84B75AB3923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5423EFD-51D1-5369-2AAA-47813AE889F5}"/>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721415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8BDB-F3C8-18A9-EB2E-BE1452E8872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9B39B9-51CD-C3B7-849C-F48DDC5449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4D9A85-7307-8041-3047-86117E5D13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A27A1D0-391F-F139-12D9-F3A10F4B4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09089-8E53-7B66-4655-1E47A3FEA2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C312C43-6440-25CD-49DE-B85437EA5C40}"/>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8" name="Footer Placeholder 7">
            <a:extLst>
              <a:ext uri="{FF2B5EF4-FFF2-40B4-BE49-F238E27FC236}">
                <a16:creationId xmlns:a16="http://schemas.microsoft.com/office/drawing/2014/main" id="{3D090B55-C0E6-F8CD-9659-E2374EF60C5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6228EF0-A089-FF43-F985-877E6C3D7F3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9536292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085C6B-C703-542C-DA0F-32512C5515FB}"/>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3" name="Footer Placeholder 2">
            <a:extLst>
              <a:ext uri="{FF2B5EF4-FFF2-40B4-BE49-F238E27FC236}">
                <a16:creationId xmlns:a16="http://schemas.microsoft.com/office/drawing/2014/main" id="{00F8106A-8A2D-F4EE-3205-BCC2AB0A89C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1F920A9-126B-1A87-D37E-E859EEC62EC5}"/>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34198563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FCD22-8302-2FE3-BC41-FD2261AB7C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513444A-C6A1-FBE3-025A-C66E69C638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B714B47-5A3C-78B2-77ED-EA6A73376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9B98A4-A268-66CE-9147-01BC75D93A99}"/>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6" name="Footer Placeholder 5">
            <a:extLst>
              <a:ext uri="{FF2B5EF4-FFF2-40B4-BE49-F238E27FC236}">
                <a16:creationId xmlns:a16="http://schemas.microsoft.com/office/drawing/2014/main" id="{F885544D-423D-D80E-6495-F72532F9A71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A7C3CF3-D80C-9349-C636-6BB40832941C}"/>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7923141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47E35-8F30-234A-5CCA-C58A93254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A873E82-3809-FA3E-D46A-AC39497732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4EE7FBA-44FC-FB20-C664-4BC3E6DE5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9C0A94-EE00-A038-C012-601A7910C678}"/>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6" name="Footer Placeholder 5">
            <a:extLst>
              <a:ext uri="{FF2B5EF4-FFF2-40B4-BE49-F238E27FC236}">
                <a16:creationId xmlns:a16="http://schemas.microsoft.com/office/drawing/2014/main" id="{E78287D2-B6AC-1D45-5524-B72DEE6D7DC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C329AFB-A562-26ED-C29F-3F8DF3829F84}"/>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23425068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9023A-D079-DF91-1E71-1D5D03EBAEB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0304161-265C-6CC6-BA52-80B2C68052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1C1D977-A656-5401-9B2E-7ADFC3C5A9FE}"/>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5" name="Footer Placeholder 4">
            <a:extLst>
              <a:ext uri="{FF2B5EF4-FFF2-40B4-BE49-F238E27FC236}">
                <a16:creationId xmlns:a16="http://schemas.microsoft.com/office/drawing/2014/main" id="{D2E3C420-D762-2DD1-D354-0A88DAC0988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4421E8B-697F-B6CF-E2BF-F2231FCB2E91}"/>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21393299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4A85A-6B76-85B3-D4F6-7390FC8FC2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3917692-A5D5-2F41-21A5-CF14A79920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1B16D85-FEB0-ED5B-6F46-13AAE73CC975}"/>
              </a:ext>
            </a:extLst>
          </p:cNvPr>
          <p:cNvSpPr>
            <a:spLocks noGrp="1"/>
          </p:cNvSpPr>
          <p:nvPr>
            <p:ph type="dt" sz="half" idx="10"/>
          </p:nvPr>
        </p:nvSpPr>
        <p:spPr/>
        <p:txBody>
          <a:bodyPr/>
          <a:lstStyle/>
          <a:p>
            <a:fld id="{2EF3F01F-10BC-4BBA-8B89-A70BA3FB9ED2}" type="datetimeFigureOut">
              <a:rPr lang="en-AU" smtClean="0"/>
              <a:t>16/07/2026</a:t>
            </a:fld>
            <a:endParaRPr lang="en-AU"/>
          </a:p>
        </p:txBody>
      </p:sp>
      <p:sp>
        <p:nvSpPr>
          <p:cNvPr id="5" name="Footer Placeholder 4">
            <a:extLst>
              <a:ext uri="{FF2B5EF4-FFF2-40B4-BE49-F238E27FC236}">
                <a16:creationId xmlns:a16="http://schemas.microsoft.com/office/drawing/2014/main" id="{98CD5E8F-4DB2-E087-C76C-06CA6A2B58D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B958CD2-3A85-B806-8A31-358D1A78F496}"/>
              </a:ext>
            </a:extLst>
          </p:cNvPr>
          <p:cNvSpPr>
            <a:spLocks noGrp="1"/>
          </p:cNvSpPr>
          <p:nvPr>
            <p:ph type="sldNum" sz="quarter" idx="12"/>
          </p:nvPr>
        </p:nvSpPr>
        <p:spPr/>
        <p:txBody>
          <a:bodyPr/>
          <a:lstStyle/>
          <a:p>
            <a:fld id="{2C57BCB1-C51A-468E-9079-5DA4F5CA2F5E}" type="slidenum">
              <a:rPr lang="en-AU" smtClean="0"/>
              <a:t>‹#›</a:t>
            </a:fld>
            <a:endParaRPr lang="en-AU"/>
          </a:p>
        </p:txBody>
      </p:sp>
    </p:spTree>
    <p:extLst>
      <p:ext uri="{BB962C8B-B14F-4D97-AF65-F5344CB8AC3E}">
        <p14:creationId xmlns:p14="http://schemas.microsoft.com/office/powerpoint/2010/main" val="1992972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12F7-013C-CF90-1541-35F0AE6A649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4DB9F05-3040-ADBD-F428-EBF7E8C326C5}"/>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4" name="Footer Placeholder 3">
            <a:extLst>
              <a:ext uri="{FF2B5EF4-FFF2-40B4-BE49-F238E27FC236}">
                <a16:creationId xmlns:a16="http://schemas.microsoft.com/office/drawing/2014/main" id="{2AB4E5DB-D963-3920-A4BD-6D1EB5071A7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C8F0521-08E4-6C9F-7222-3619BF52568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69185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11DB1-D84D-7C74-5C0C-9BE3E57784AA}"/>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3" name="Footer Placeholder 2">
            <a:extLst>
              <a:ext uri="{FF2B5EF4-FFF2-40B4-BE49-F238E27FC236}">
                <a16:creationId xmlns:a16="http://schemas.microsoft.com/office/drawing/2014/main" id="{453C3519-2A15-294D-7723-A81F6A6F43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422B16-F6DF-C96E-A6F8-24A7DC11AE2E}"/>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105596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3C1F-643A-AA61-BD2C-A809CA347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D69EE02-4F9B-AB24-B76E-3BCE987AB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0333F8E-F672-C554-0DFA-0ADB4CF589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17F11-E847-15E5-5D57-FCCE17C5C52E}"/>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6" name="Footer Placeholder 5">
            <a:extLst>
              <a:ext uri="{FF2B5EF4-FFF2-40B4-BE49-F238E27FC236}">
                <a16:creationId xmlns:a16="http://schemas.microsoft.com/office/drawing/2014/main" id="{125522F7-E544-7B04-DE8A-E544F473717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4B02CD0-2F51-565E-B0BF-CBB42C47A026}"/>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52850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D4752-DE2E-995C-99EF-C5733BD25A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D4184D6-D4F3-4539-FBE3-6260C895B1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01D4F8A-0F94-F3E5-283B-66452BB8B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B29-8650-0BEF-17A0-E69E8AA05F3B}"/>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6" name="Footer Placeholder 5">
            <a:extLst>
              <a:ext uri="{FF2B5EF4-FFF2-40B4-BE49-F238E27FC236}">
                <a16:creationId xmlns:a16="http://schemas.microsoft.com/office/drawing/2014/main" id="{FCF817D9-80FC-7716-1B77-B6FFDB9349C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832B554-5F65-534A-B45E-EEB71E94A90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421482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7.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6.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5.png"/><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A215B9-5B20-0C1A-5DEA-D77B8C641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E5B35B2-2FE2-B22A-2DB1-47D5408B0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8F203C-823B-CE72-AE8F-B1CE78BC14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3CDDCB0B-8818-34E8-36C4-7E74BA19E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D31FDB6-2CA5-9234-FD5D-43D33CD152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73F6B-AE36-4224-B510-45035140277A}" type="slidenum">
              <a:rPr lang="en-AU" smtClean="0"/>
              <a:t>‹#›</a:t>
            </a:fld>
            <a:endParaRPr lang="en-AU"/>
          </a:p>
        </p:txBody>
      </p:sp>
      <p:sp>
        <p:nvSpPr>
          <p:cNvPr id="8" name="TextBox 7">
            <a:extLst>
              <a:ext uri="{FF2B5EF4-FFF2-40B4-BE49-F238E27FC236}">
                <a16:creationId xmlns:a16="http://schemas.microsoft.com/office/drawing/2014/main" id="{D2185AF9-158B-4537-2C51-EA02DC233A5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959710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818" r:id="rId13"/>
    <p:sldLayoutId id="214748381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ue and yellow emblem with a lion on it&#10;&#10;AI-generated content may be incorrect.">
            <a:extLst>
              <a:ext uri="{FF2B5EF4-FFF2-40B4-BE49-F238E27FC236}">
                <a16:creationId xmlns:a16="http://schemas.microsoft.com/office/drawing/2014/main" id="{5F56A02B-5EDB-6207-5204-B325E1C3B0CD}"/>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498328" y="355013"/>
            <a:ext cx="703386" cy="937848"/>
          </a:xfrm>
          <a:prstGeom prst="rect">
            <a:avLst/>
          </a:prstGeom>
        </p:spPr>
      </p:pic>
      <p:pic>
        <p:nvPicPr>
          <p:cNvPr id="8" name="Picture 7">
            <a:extLst>
              <a:ext uri="{FF2B5EF4-FFF2-40B4-BE49-F238E27FC236}">
                <a16:creationId xmlns:a16="http://schemas.microsoft.com/office/drawing/2014/main" id="{185854F0-EC0A-18B9-0BEF-D12B1300C79C}"/>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0" y="6134101"/>
            <a:ext cx="12192000" cy="571499"/>
          </a:xfrm>
          <a:prstGeom prst="rect">
            <a:avLst/>
          </a:prstGeom>
        </p:spPr>
      </p:pic>
      <p:pic>
        <p:nvPicPr>
          <p:cNvPr id="5" name="Picture 4">
            <a:extLst>
              <a:ext uri="{FF2B5EF4-FFF2-40B4-BE49-F238E27FC236}">
                <a16:creationId xmlns:a16="http://schemas.microsoft.com/office/drawing/2014/main" id="{4DB4F0F5-D11B-1DA2-82C0-76C0876274AC}"/>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15544" y="6325870"/>
            <a:ext cx="4404591" cy="193802"/>
          </a:xfrm>
          <a:prstGeom prst="rect">
            <a:avLst/>
          </a:prstGeom>
        </p:spPr>
      </p:pic>
    </p:spTree>
    <p:extLst>
      <p:ext uri="{BB962C8B-B14F-4D97-AF65-F5344CB8AC3E}">
        <p14:creationId xmlns:p14="http://schemas.microsoft.com/office/powerpoint/2010/main" val="799650152"/>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8EEB282-A98F-0643-AA2E-B5153655950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E8279899-C171-CF4A-DDA0-BAEEACD8296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4EE46051-ECED-C5E3-6070-26FE6A4133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0C3B9FA5-0E19-5141-AC0A-B88A907C894C}" type="datetimeFigureOut">
              <a:rPr lang="en-US"/>
              <a:pPr>
                <a:defRPr/>
              </a:pPr>
              <a:t>7/16/2026</a:t>
            </a:fld>
            <a:endParaRPr lang="en-US"/>
          </a:p>
        </p:txBody>
      </p:sp>
      <p:sp>
        <p:nvSpPr>
          <p:cNvPr id="5" name="Footer Placeholder 4">
            <a:extLst>
              <a:ext uri="{FF2B5EF4-FFF2-40B4-BE49-F238E27FC236}">
                <a16:creationId xmlns:a16="http://schemas.microsoft.com/office/drawing/2014/main" id="{FD294565-329F-395C-B3A9-BD6EF58D9B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3DBBC9A-1C00-860C-B50F-D403AAC5D8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C385739-C367-164E-99BC-B6C00CE8ECFF}" type="slidenum">
              <a:rPr lang="en-US"/>
              <a:pPr>
                <a:defRPr/>
              </a:pPr>
              <a:t>‹#›</a:t>
            </a:fld>
            <a:endParaRPr lang="en-US"/>
          </a:p>
        </p:txBody>
      </p:sp>
      <p:sp>
        <p:nvSpPr>
          <p:cNvPr id="3" name="TextBox 2">
            <a:extLst>
              <a:ext uri="{FF2B5EF4-FFF2-40B4-BE49-F238E27FC236}">
                <a16:creationId xmlns:a16="http://schemas.microsoft.com/office/drawing/2014/main" id="{2E3873B2-C4EE-978A-E883-FA4B520D3C46}"/>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alpha val="50000"/>
                  </a:srgbClr>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69470510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77" y="761184"/>
            <a:ext cx="10585448" cy="523220"/>
          </a:xfrm>
          <a:prstGeom prst="rect">
            <a:avLst/>
          </a:prstGeom>
        </p:spPr>
        <p:txBody>
          <a:bodyPr vert="horz" wrap="square" lIns="0" tIns="0" rIns="0" bIns="0" rtlCol="0" anchor="t">
            <a:spAutoFit/>
          </a:bodyPr>
          <a:lstStyle/>
          <a:p>
            <a:pPr lvl="0"/>
            <a:r>
              <a:rPr lang="en-AU" noProof="0"/>
              <a:t>Click to add text</a:t>
            </a:r>
          </a:p>
        </p:txBody>
      </p:sp>
      <p:sp>
        <p:nvSpPr>
          <p:cNvPr id="3" name="Text Placeholder 2"/>
          <p:cNvSpPr>
            <a:spLocks noGrp="1"/>
          </p:cNvSpPr>
          <p:nvPr>
            <p:ph type="body" idx="1"/>
          </p:nvPr>
        </p:nvSpPr>
        <p:spPr>
          <a:xfrm>
            <a:off x="803277" y="2241550"/>
            <a:ext cx="10585448" cy="3618997"/>
          </a:xfrm>
          <a:prstGeom prst="rect">
            <a:avLst/>
          </a:prstGeom>
        </p:spPr>
        <p:txBody>
          <a:bodyPr vert="horz" lIns="0" tIns="0" rIns="0" bIns="0" rtlCol="0">
            <a:noAutofit/>
          </a:bodyPr>
          <a:lstStyle/>
          <a:p>
            <a:pPr lvl="0"/>
            <a:r>
              <a:rPr lang="en-AU" noProof="0"/>
              <a:t>Click to add text</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p:txBody>
      </p:sp>
      <p:sp>
        <p:nvSpPr>
          <p:cNvPr id="5" name="TextBox 4">
            <a:extLst>
              <a:ext uri="{FF2B5EF4-FFF2-40B4-BE49-F238E27FC236}">
                <a16:creationId xmlns:a16="http://schemas.microsoft.com/office/drawing/2014/main" id="{ECC2086C-3F8F-BB71-2CFE-5272C1205973}"/>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alpha val="50000"/>
                  </a:srgbClr>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91247261"/>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5000"/>
        </a:lnSpc>
        <a:spcBef>
          <a:spcPct val="0"/>
        </a:spcBef>
        <a:buNone/>
        <a:defRPr sz="4000" b="0" kern="1200">
          <a:solidFill>
            <a:schemeClr val="accent1"/>
          </a:solidFill>
          <a:latin typeface="+mj-lt"/>
          <a:ea typeface="+mj-ea"/>
          <a:cs typeface="+mj-cs"/>
        </a:defRPr>
      </a:lvl1pPr>
    </p:titleStyle>
    <p:bodyStyle>
      <a:lvl1pPr marL="0" indent="0" algn="l" defTabSz="914400" rtl="0" eaLnBrk="1" latinLnBrk="0" hangingPunct="1">
        <a:spcBef>
          <a:spcPts val="600"/>
        </a:spcBef>
        <a:spcAft>
          <a:spcPts val="600"/>
        </a:spcAft>
        <a:buClr>
          <a:schemeClr val="tx1"/>
        </a:buClr>
        <a:buFont typeface="Arial" pitchFamily="34" charset="0"/>
        <a:buNone/>
        <a:defRPr sz="1400" kern="1200">
          <a:solidFill>
            <a:schemeClr val="tx1"/>
          </a:solidFill>
          <a:latin typeface="+mn-lt"/>
          <a:ea typeface="+mn-ea"/>
          <a:cs typeface="+mn-cs"/>
        </a:defRPr>
      </a:lvl1pPr>
      <a:lvl2pPr marL="180000" indent="-180000" algn="l" defTabSz="914400" rtl="0" eaLnBrk="1" latinLnBrk="0" hangingPunct="1">
        <a:spcBef>
          <a:spcPts val="300"/>
        </a:spcBef>
        <a:spcAft>
          <a:spcPts val="300"/>
        </a:spcAft>
        <a:buClrTx/>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spcBef>
          <a:spcPts val="300"/>
        </a:spcBef>
        <a:spcAft>
          <a:spcPts val="300"/>
        </a:spcAft>
        <a:buClrTx/>
        <a:buFont typeface="Arial" panose="020B0604020202020204" pitchFamily="34" charset="0"/>
        <a:buChar char="•"/>
        <a:defRPr sz="1400" kern="1200">
          <a:solidFill>
            <a:schemeClr val="tx1"/>
          </a:solidFill>
          <a:latin typeface="+mn-lt"/>
          <a:ea typeface="+mn-ea"/>
          <a:cs typeface="+mn-cs"/>
        </a:defRPr>
      </a:lvl3pPr>
      <a:lvl4pPr marL="540000" indent="-180000" algn="l" defTabSz="914400" rtl="0" eaLnBrk="1" latinLnBrk="0" hangingPunct="1">
        <a:spcBef>
          <a:spcPts val="300"/>
        </a:spcBef>
        <a:spcAft>
          <a:spcPts val="300"/>
        </a:spcAft>
        <a:buClrTx/>
        <a:buFont typeface="Arial" panose="020B0604020202020204" pitchFamily="34" charset="0"/>
        <a:buChar char="•"/>
        <a:defRPr lang="en-US" sz="1200" kern="1200" baseline="0" dirty="0">
          <a:solidFill>
            <a:schemeClr val="tx1"/>
          </a:solidFill>
          <a:latin typeface="+mn-lt"/>
          <a:ea typeface="+mn-ea"/>
          <a:cs typeface="+mn-cs"/>
        </a:defRPr>
      </a:lvl4pPr>
      <a:lvl5pPr marL="0" indent="0" algn="l" defTabSz="914400" rtl="0" eaLnBrk="1" latinLnBrk="0" hangingPunct="1">
        <a:spcBef>
          <a:spcPts val="1200"/>
        </a:spcBef>
        <a:spcAft>
          <a:spcPts val="600"/>
        </a:spcAft>
        <a:buFont typeface="Arial" pitchFamily="34" charset="0"/>
        <a:buNone/>
        <a:defRPr sz="2000" b="0" kern="1200" baseline="0">
          <a:solidFill>
            <a:schemeClr val="accent1"/>
          </a:solidFill>
          <a:latin typeface="+mj-lt"/>
          <a:ea typeface="+mn-ea"/>
          <a:cs typeface="+mn-cs"/>
        </a:defRPr>
      </a:lvl5pPr>
      <a:lvl6pPr marL="180000" indent="-180000" algn="l" defTabSz="914400" rtl="0" eaLnBrk="1" latinLnBrk="0" hangingPunct="1">
        <a:spcBef>
          <a:spcPts val="300"/>
        </a:spcBef>
        <a:spcAft>
          <a:spcPts val="300"/>
        </a:spcAft>
        <a:buFont typeface="+mj-lt"/>
        <a:buAutoNum type="arabicPeriod"/>
        <a:defRPr sz="1400" b="0" kern="1200">
          <a:solidFill>
            <a:schemeClr val="tx1"/>
          </a:solidFill>
          <a:latin typeface="+mn-lt"/>
          <a:ea typeface="+mn-ea"/>
          <a:cs typeface="+mn-cs"/>
        </a:defRPr>
      </a:lvl6pPr>
      <a:lvl7pPr marL="360000" indent="-180000" algn="l" defTabSz="914400" rtl="0" eaLnBrk="1" latinLnBrk="0" hangingPunct="1">
        <a:spcBef>
          <a:spcPts val="300"/>
        </a:spcBef>
        <a:spcAft>
          <a:spcPts val="300"/>
        </a:spcAft>
        <a:buClrTx/>
        <a:buFont typeface="+mj-lt"/>
        <a:buAutoNum type="arabicPeriod"/>
        <a:defRPr sz="1400" kern="1200">
          <a:solidFill>
            <a:schemeClr val="tx1"/>
          </a:solidFill>
          <a:latin typeface="+mn-lt"/>
          <a:ea typeface="+mn-ea"/>
          <a:cs typeface="+mn-cs"/>
        </a:defRPr>
      </a:lvl7pPr>
      <a:lvl8pPr marL="540000" indent="-180000" algn="l" defTabSz="914400" rtl="0" eaLnBrk="1" latinLnBrk="0" hangingPunct="1">
        <a:spcBef>
          <a:spcPts val="300"/>
        </a:spcBef>
        <a:spcAft>
          <a:spcPts val="300"/>
        </a:spcAft>
        <a:buClr>
          <a:schemeClr val="tx1"/>
        </a:buClr>
        <a:buFont typeface="+mj-lt"/>
        <a:buAutoNum type="arabicPeriod"/>
        <a:defRPr sz="1400" kern="1200">
          <a:solidFill>
            <a:schemeClr val="tx1"/>
          </a:solidFill>
          <a:latin typeface="+mn-lt"/>
          <a:ea typeface="+mn-ea"/>
          <a:cs typeface="+mn-cs"/>
        </a:defRPr>
      </a:lvl8pPr>
      <a:lvl9pPr marL="0" indent="0" algn="l" defTabSz="914400" rtl="0" eaLnBrk="1" latinLnBrk="0" hangingPunct="1">
        <a:spcBef>
          <a:spcPts val="600"/>
        </a:spcBef>
        <a:spcAft>
          <a:spcPts val="600"/>
        </a:spcAft>
        <a:buFont typeface="+mj-lt"/>
        <a:buNone/>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2003">
          <p15:clr>
            <a:srgbClr val="F26B43"/>
          </p15:clr>
        </p15:guide>
        <p15:guide id="3" pos="302">
          <p15:clr>
            <a:srgbClr val="F26B43"/>
          </p15:clr>
        </p15:guide>
        <p15:guide id="4" pos="7401">
          <p15:clr>
            <a:srgbClr val="F26B43"/>
          </p15:clr>
        </p15:guide>
        <p15:guide id="5" orient="horz" pos="3861">
          <p15:clr>
            <a:srgbClr val="F26B43"/>
          </p15:clr>
        </p15:guide>
        <p15:guide id="7" orient="horz" pos="958">
          <p15:clr>
            <a:srgbClr val="F26B43"/>
          </p15:clr>
        </p15:guide>
        <p15:guide id="8" pos="2252">
          <p15:clr>
            <a:srgbClr val="F26B43"/>
          </p15:clr>
        </p15:guide>
        <p15:guide id="9" pos="5473">
          <p15:clr>
            <a:srgbClr val="F26B43"/>
          </p15:clr>
        </p15:guide>
        <p15:guide id="10" pos="5700">
          <p15:clr>
            <a:srgbClr val="F26B43"/>
          </p15:clr>
        </p15:guide>
        <p15:guide id="11" pos="3727">
          <p15:clr>
            <a:srgbClr val="F26B43"/>
          </p15:clr>
        </p15:guide>
        <p15:guide id="12" pos="3953">
          <p15:clr>
            <a:srgbClr val="F26B43"/>
          </p15:clr>
        </p15:guide>
        <p15:guide id="15" pos="7174">
          <p15:clr>
            <a:srgbClr val="F26B43"/>
          </p15:clr>
        </p15:guide>
        <p15:guide id="17" orient="horz" pos="1185">
          <p15:clr>
            <a:srgbClr val="F26B43"/>
          </p15:clr>
        </p15:guide>
        <p15:guide id="18" pos="506">
          <p15:clr>
            <a:srgbClr val="F26B43"/>
          </p15:clr>
        </p15:guide>
        <p15:guide id="19" orient="horz" pos="3702">
          <p15:clr>
            <a:srgbClr val="F26B43"/>
          </p15:clr>
        </p15:guide>
        <p15:guide id="20" orient="horz" pos="504">
          <p15:clr>
            <a:srgbClr val="F26B43"/>
          </p15:clr>
        </p15:guide>
        <p15:guide id="21" orient="horz" pos="141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30C184-E720-883F-11BD-79CB53015F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566E554-5461-D726-F284-BF3E54728F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72AFD58-7BDD-E620-C476-EB58B21D83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F3F01F-10BC-4BBA-8B89-A70BA3FB9ED2}" type="datetimeFigureOut">
              <a:rPr lang="en-AU" smtClean="0"/>
              <a:t>16/07/2026</a:t>
            </a:fld>
            <a:endParaRPr lang="en-AU"/>
          </a:p>
        </p:txBody>
      </p:sp>
      <p:sp>
        <p:nvSpPr>
          <p:cNvPr id="5" name="Footer Placeholder 4">
            <a:extLst>
              <a:ext uri="{FF2B5EF4-FFF2-40B4-BE49-F238E27FC236}">
                <a16:creationId xmlns:a16="http://schemas.microsoft.com/office/drawing/2014/main" id="{BAE36B15-0F58-9D87-A79D-B92FED7435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AFDBC719-11A1-7D99-B5F5-7E4BF8A305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57BCB1-C51A-468E-9079-5DA4F5CA2F5E}" type="slidenum">
              <a:rPr lang="en-AU" smtClean="0"/>
              <a:t>‹#›</a:t>
            </a:fld>
            <a:endParaRPr lang="en-AU"/>
          </a:p>
        </p:txBody>
      </p:sp>
      <p:sp>
        <p:nvSpPr>
          <p:cNvPr id="8" name="TextBox 7">
            <a:extLst>
              <a:ext uri="{FF2B5EF4-FFF2-40B4-BE49-F238E27FC236}">
                <a16:creationId xmlns:a16="http://schemas.microsoft.com/office/drawing/2014/main" id="{C8E01AD5-45FD-733B-12EF-A427EFC1F2B1}"/>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alpha val="50000"/>
                  </a:srgbClr>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832260738"/>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61.jpeg"/></Relationships>
</file>

<file path=ppt/slides/_rels/slide100.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96.xml"/><Relationship Id="rId1" Type="http://schemas.openxmlformats.org/officeDocument/2006/relationships/slideLayout" Target="../slideLayouts/slideLayout39.xml"/></Relationships>
</file>

<file path=ppt/slides/_rels/slide101.xml.rels><?xml version="1.0" encoding="UTF-8" standalone="yes"?>
<Relationships xmlns="http://schemas.openxmlformats.org/package/2006/relationships"><Relationship Id="rId3" Type="http://schemas.openxmlformats.org/officeDocument/2006/relationships/image" Target="../media/image222.jpeg"/><Relationship Id="rId7" Type="http://schemas.openxmlformats.org/officeDocument/2006/relationships/image" Target="../media/image224.jpeg"/><Relationship Id="rId2" Type="http://schemas.openxmlformats.org/officeDocument/2006/relationships/notesSlide" Target="../notesSlides/notesSlide97.xml"/><Relationship Id="rId1" Type="http://schemas.openxmlformats.org/officeDocument/2006/relationships/slideLayout" Target="../slideLayouts/slideLayout38.xml"/><Relationship Id="rId6" Type="http://schemas.openxmlformats.org/officeDocument/2006/relationships/image" Target="../media/image223.jpeg"/><Relationship Id="rId5" Type="http://schemas.openxmlformats.org/officeDocument/2006/relationships/image" Target="../media/image1780.png"/><Relationship Id="rId4" Type="http://schemas.openxmlformats.org/officeDocument/2006/relationships/customXml" Target="../ink/ink1.xml"/></Relationships>
</file>

<file path=ppt/slides/_rels/slide102.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98.xml"/><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99.xml"/><Relationship Id="rId1" Type="http://schemas.openxmlformats.org/officeDocument/2006/relationships/slideLayout" Target="../slideLayouts/slideLayout42.xml"/><Relationship Id="rId6" Type="http://schemas.openxmlformats.org/officeDocument/2006/relationships/image" Target="../media/image229.png"/><Relationship Id="rId5" Type="http://schemas.openxmlformats.org/officeDocument/2006/relationships/image" Target="../media/image228.png"/><Relationship Id="rId4" Type="http://schemas.openxmlformats.org/officeDocument/2006/relationships/image" Target="../media/image227.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06.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image" Target="../media/image232.png"/><Relationship Id="rId5" Type="http://schemas.openxmlformats.org/officeDocument/2006/relationships/image" Target="../media/image231.png"/><Relationship Id="rId4" Type="http://schemas.openxmlformats.org/officeDocument/2006/relationships/image" Target="../media/image16.png"/></Relationships>
</file>

<file path=ppt/slides/_rels/slide10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4.xml"/><Relationship Id="rId1" Type="http://schemas.openxmlformats.org/officeDocument/2006/relationships/slideLayout" Target="../slideLayouts/slideLayout2.xml"/><Relationship Id="rId5" Type="http://schemas.openxmlformats.org/officeDocument/2006/relationships/image" Target="../media/image182.png"/><Relationship Id="rId4" Type="http://schemas.openxmlformats.org/officeDocument/2006/relationships/image" Target="../media/image16.png"/></Relationships>
</file>

<file path=ppt/slides/_rels/slide10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hyperlink" Target="mailto:Ankit.Agarwal@sa.gov.au" TargetMode="External"/><Relationship Id="rId2" Type="http://schemas.openxmlformats.org/officeDocument/2006/relationships/notesSlide" Target="../notesSlides/notesSlide106.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7.xml"/><Relationship Id="rId1" Type="http://schemas.openxmlformats.org/officeDocument/2006/relationships/slideLayout" Target="../slideLayouts/slideLayout2.xml"/><Relationship Id="rId5" Type="http://schemas.openxmlformats.org/officeDocument/2006/relationships/image" Target="../media/image233.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svg"/><Relationship Id="rId3" Type="http://schemas.openxmlformats.org/officeDocument/2006/relationships/image" Target="../media/image16.png"/><Relationship Id="rId7" Type="http://schemas.openxmlformats.org/officeDocument/2006/relationships/image" Target="../media/image34.svg"/><Relationship Id="rId12"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66.svg"/><Relationship Id="rId5" Type="http://schemas.openxmlformats.org/officeDocument/2006/relationships/image" Target="../media/image32.svg"/><Relationship Id="rId10" Type="http://schemas.openxmlformats.org/officeDocument/2006/relationships/image" Target="../media/image65.png"/><Relationship Id="rId4" Type="http://schemas.openxmlformats.org/officeDocument/2006/relationships/image" Target="../media/image31.png"/><Relationship Id="rId9" Type="http://schemas.openxmlformats.org/officeDocument/2006/relationships/image" Target="../media/image64.svg"/></Relationships>
</file>

<file path=ppt/slides/_rels/slide1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eg"/><Relationship Id="rId7" Type="http://schemas.openxmlformats.org/officeDocument/2006/relationships/image" Target="../media/image73.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72.png"/><Relationship Id="rId5" Type="http://schemas.openxmlformats.org/officeDocument/2006/relationships/image" Target="../media/image71.svg"/><Relationship Id="rId10" Type="http://schemas.openxmlformats.org/officeDocument/2006/relationships/image" Target="../media/image16.png"/><Relationship Id="rId4" Type="http://schemas.openxmlformats.org/officeDocument/2006/relationships/image" Target="../media/image70.png"/><Relationship Id="rId9" Type="http://schemas.openxmlformats.org/officeDocument/2006/relationships/image" Target="../media/image75.svg"/></Relationships>
</file>

<file path=ppt/slides/_rels/slide1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76.jpeg"/></Relationships>
</file>

<file path=ppt/slides/_rels/slide1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77.png"/></Relationships>
</file>

<file path=ppt/slides/_rels/slide1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16.png"/><Relationship Id="rId4" Type="http://schemas.openxmlformats.org/officeDocument/2006/relationships/image" Target="../media/image86.jpe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0.png"/><Relationship Id="rId4" Type="http://schemas.openxmlformats.org/officeDocument/2006/relationships/image" Target="../media/image89.png"/></Relationships>
</file>

<file path=ppt/slides/_rels/slide31.xml.rels><?xml version="1.0" encoding="UTF-8" standalone="yes"?>
<Relationships xmlns="http://schemas.openxmlformats.org/package/2006/relationships"><Relationship Id="rId8" Type="http://schemas.openxmlformats.org/officeDocument/2006/relationships/image" Target="../media/image96.svg"/><Relationship Id="rId13" Type="http://schemas.openxmlformats.org/officeDocument/2006/relationships/image" Target="../media/image100.emf"/><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4.sv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svg"/><Relationship Id="rId4" Type="http://schemas.openxmlformats.org/officeDocument/2006/relationships/image" Target="../media/image92.svg"/><Relationship Id="rId9" Type="http://schemas.openxmlformats.org/officeDocument/2006/relationships/image" Target="../media/image97.png"/></Relationships>
</file>

<file path=ppt/slides/_rels/slide32.xml.rels><?xml version="1.0" encoding="UTF-8" standalone="yes"?>
<Relationships xmlns="http://schemas.openxmlformats.org/package/2006/relationships"><Relationship Id="rId8" Type="http://schemas.openxmlformats.org/officeDocument/2006/relationships/image" Target="../media/image101.emf"/><Relationship Id="rId3" Type="http://schemas.openxmlformats.org/officeDocument/2006/relationships/image" Target="../media/image31.png"/><Relationship Id="rId7" Type="http://schemas.openxmlformats.org/officeDocument/2006/relationships/image" Target="../media/image16.png"/><Relationship Id="rId12" Type="http://schemas.openxmlformats.org/officeDocument/2006/relationships/image" Target="../media/image105.emf"/><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34.svg"/><Relationship Id="rId11" Type="http://schemas.openxmlformats.org/officeDocument/2006/relationships/image" Target="../media/image104.emf"/><Relationship Id="rId5" Type="http://schemas.openxmlformats.org/officeDocument/2006/relationships/image" Target="../media/image33.png"/><Relationship Id="rId10" Type="http://schemas.openxmlformats.org/officeDocument/2006/relationships/image" Target="../media/image103.emf"/><Relationship Id="rId4" Type="http://schemas.openxmlformats.org/officeDocument/2006/relationships/image" Target="../media/image32.svg"/><Relationship Id="rId9" Type="http://schemas.openxmlformats.org/officeDocument/2006/relationships/image" Target="../media/image102.emf"/></Relationships>
</file>

<file path=ppt/slides/_rels/slide33.xml.rels><?xml version="1.0" encoding="UTF-8" standalone="yes"?>
<Relationships xmlns="http://schemas.openxmlformats.org/package/2006/relationships"><Relationship Id="rId8" Type="http://schemas.openxmlformats.org/officeDocument/2006/relationships/image" Target="../media/image111.svg"/><Relationship Id="rId13" Type="http://schemas.openxmlformats.org/officeDocument/2006/relationships/image" Target="../media/image116.png"/><Relationship Id="rId18" Type="http://schemas.openxmlformats.org/officeDocument/2006/relationships/image" Target="../media/image121.svg"/><Relationship Id="rId3" Type="http://schemas.openxmlformats.org/officeDocument/2006/relationships/image" Target="../media/image106.png"/><Relationship Id="rId7" Type="http://schemas.openxmlformats.org/officeDocument/2006/relationships/image" Target="../media/image110.png"/><Relationship Id="rId12" Type="http://schemas.openxmlformats.org/officeDocument/2006/relationships/image" Target="../media/image115.svg"/><Relationship Id="rId17" Type="http://schemas.openxmlformats.org/officeDocument/2006/relationships/image" Target="../media/image120.png"/><Relationship Id="rId2" Type="http://schemas.openxmlformats.org/officeDocument/2006/relationships/notesSlide" Target="../notesSlides/notesSlide32.xml"/><Relationship Id="rId16" Type="http://schemas.openxmlformats.org/officeDocument/2006/relationships/image" Target="../media/image119.svg"/><Relationship Id="rId1" Type="http://schemas.openxmlformats.org/officeDocument/2006/relationships/slideLayout" Target="../slideLayouts/slideLayout7.xml"/><Relationship Id="rId6" Type="http://schemas.openxmlformats.org/officeDocument/2006/relationships/image" Target="../media/image109.svg"/><Relationship Id="rId11" Type="http://schemas.openxmlformats.org/officeDocument/2006/relationships/image" Target="../media/image114.png"/><Relationship Id="rId5" Type="http://schemas.openxmlformats.org/officeDocument/2006/relationships/image" Target="../media/image108.png"/><Relationship Id="rId15" Type="http://schemas.openxmlformats.org/officeDocument/2006/relationships/image" Target="../media/image118.png"/><Relationship Id="rId10" Type="http://schemas.openxmlformats.org/officeDocument/2006/relationships/image" Target="../media/image113.svg"/><Relationship Id="rId19" Type="http://schemas.openxmlformats.org/officeDocument/2006/relationships/image" Target="../media/image122.png"/><Relationship Id="rId4" Type="http://schemas.openxmlformats.org/officeDocument/2006/relationships/image" Target="../media/image107.svg"/><Relationship Id="rId9" Type="http://schemas.openxmlformats.org/officeDocument/2006/relationships/image" Target="../media/image112.png"/><Relationship Id="rId14" Type="http://schemas.openxmlformats.org/officeDocument/2006/relationships/image" Target="../media/image117.svg"/></Relationships>
</file>

<file path=ppt/slides/_rels/slide34.xml.rels><?xml version="1.0" encoding="UTF-8" standalone="yes"?>
<Relationships xmlns="http://schemas.openxmlformats.org/package/2006/relationships"><Relationship Id="rId8" Type="http://schemas.openxmlformats.org/officeDocument/2006/relationships/image" Target="../media/image127.emf"/><Relationship Id="rId3" Type="http://schemas.openxmlformats.org/officeDocument/2006/relationships/image" Target="../media/image123.png"/><Relationship Id="rId7" Type="http://schemas.openxmlformats.org/officeDocument/2006/relationships/image" Target="../media/image126.emf"/><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25.emf"/><Relationship Id="rId5" Type="http://schemas.openxmlformats.org/officeDocument/2006/relationships/image" Target="../media/image124.emf"/><Relationship Id="rId4" Type="http://schemas.openxmlformats.org/officeDocument/2006/relationships/image" Target="../media/image15.png"/><Relationship Id="rId9" Type="http://schemas.openxmlformats.org/officeDocument/2006/relationships/image" Target="../media/image128.emf"/></Relationships>
</file>

<file path=ppt/slides/_rels/slide3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23.png"/><Relationship Id="rId4" Type="http://schemas.openxmlformats.org/officeDocument/2006/relationships/image" Target="../media/image130.png"/></Relationships>
</file>

<file path=ppt/slides/_rels/slide3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3.emf"/></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16.png"/><Relationship Id="rId2" Type="http://schemas.openxmlformats.org/officeDocument/2006/relationships/notesSlide" Target="../notesSlides/notesSlide4.xml"/><Relationship Id="rId16" Type="http://schemas.openxmlformats.org/officeDocument/2006/relationships/image" Target="../media/image30.svg"/><Relationship Id="rId1" Type="http://schemas.openxmlformats.org/officeDocument/2006/relationships/slideLayout" Target="../slideLayouts/slideLayout2.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notesSlide" Target="../notesSlides/notesSlide47.xml"/><Relationship Id="rId1" Type="http://schemas.openxmlformats.org/officeDocument/2006/relationships/slideLayout" Target="../slideLayouts/slideLayout50.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7" Type="http://schemas.openxmlformats.org/officeDocument/2006/relationships/image" Target="../media/image147.png"/><Relationship Id="rId2" Type="http://schemas.openxmlformats.org/officeDocument/2006/relationships/notesSlide" Target="../notesSlides/notesSlide48.xml"/><Relationship Id="rId1" Type="http://schemas.openxmlformats.org/officeDocument/2006/relationships/slideLayout" Target="../slideLayouts/slideLayout50.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5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49.xml"/><Relationship Id="rId1" Type="http://schemas.openxmlformats.org/officeDocument/2006/relationships/slideLayout" Target="../slideLayouts/slideLayout50.xml"/><Relationship Id="rId6" Type="http://schemas.openxmlformats.org/officeDocument/2006/relationships/image" Target="../media/image146.png"/><Relationship Id="rId5" Type="http://schemas.openxmlformats.org/officeDocument/2006/relationships/image" Target="../media/image150.png"/><Relationship Id="rId4" Type="http://schemas.openxmlformats.org/officeDocument/2006/relationships/image" Target="../media/image149.png"/></Relationships>
</file>

<file path=ppt/slides/_rels/slide5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50.xml"/><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51.xml"/><Relationship Id="rId1" Type="http://schemas.openxmlformats.org/officeDocument/2006/relationships/slideLayout" Target="../slideLayouts/slideLayout45.xml"/><Relationship Id="rId4" Type="http://schemas.openxmlformats.org/officeDocument/2006/relationships/image" Target="../media/image153.sv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38.png"/><Relationship Id="rId7" Type="http://schemas.openxmlformats.org/officeDocument/2006/relationships/image" Target="../media/image157.png"/><Relationship Id="rId2" Type="http://schemas.openxmlformats.org/officeDocument/2006/relationships/notesSlide" Target="../notesSlides/notesSlide53.xml"/><Relationship Id="rId1" Type="http://schemas.openxmlformats.org/officeDocument/2006/relationships/slideLayout" Target="../slideLayouts/slideLayout50.xml"/><Relationship Id="rId6" Type="http://schemas.openxmlformats.org/officeDocument/2006/relationships/image" Target="../media/image156.png"/><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9.png"/></Relationships>
</file>

<file path=ppt/slides/_rels/slide56.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38.png"/><Relationship Id="rId7" Type="http://schemas.openxmlformats.org/officeDocument/2006/relationships/image" Target="../media/image165.png"/><Relationship Id="rId2" Type="http://schemas.openxmlformats.org/officeDocument/2006/relationships/notesSlide" Target="../notesSlides/notesSlide54.xml"/><Relationship Id="rId1" Type="http://schemas.openxmlformats.org/officeDocument/2006/relationships/slideLayout" Target="../slideLayouts/slideLayout50.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57.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38.png"/><Relationship Id="rId7" Type="http://schemas.openxmlformats.org/officeDocument/2006/relationships/image" Target="../media/image169.png"/><Relationship Id="rId2" Type="http://schemas.openxmlformats.org/officeDocument/2006/relationships/notesSlide" Target="../notesSlides/notesSlide55.xml"/><Relationship Id="rId1" Type="http://schemas.openxmlformats.org/officeDocument/2006/relationships/slideLayout" Target="../slideLayouts/slideLayout50.xml"/><Relationship Id="rId6" Type="http://schemas.openxmlformats.org/officeDocument/2006/relationships/image" Target="../media/image168.png"/><Relationship Id="rId5" Type="http://schemas.openxmlformats.org/officeDocument/2006/relationships/image" Target="../media/image167.png"/><Relationship Id="rId10" Type="http://schemas.openxmlformats.org/officeDocument/2006/relationships/image" Target="../media/image172.png"/><Relationship Id="rId4" Type="http://schemas.openxmlformats.org/officeDocument/2006/relationships/image" Target="../media/image166.png"/><Relationship Id="rId9" Type="http://schemas.openxmlformats.org/officeDocument/2006/relationships/image" Target="../media/image171.png"/></Relationships>
</file>

<file path=ppt/slides/_rels/slide58.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56.xml"/><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4.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60.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64.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65.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hyperlink" Target="https://www.sace.sa.edu.au/about/sace-improvement/consultation/review" TargetMode="External"/><Relationship Id="rId3" Type="http://schemas.openxmlformats.org/officeDocument/2006/relationships/image" Target="../media/image35.png"/><Relationship Id="rId7" Type="http://schemas.openxmlformats.org/officeDocument/2006/relationships/hyperlink" Target="https://www.education.gov.au/quality-schools-package/resources/looking-future-report-review-senior-secondary-pathways-work-further-education-and-training" TargetMode="External"/><Relationship Id="rId12"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hyperlink" Target="https://www.education.gov.au/alice-springs-mparntwe-education-declaration/resources/alice-springs-mparntwe-education-declaration" TargetMode="External"/><Relationship Id="rId5" Type="http://schemas.openxmlformats.org/officeDocument/2006/relationships/hyperlink" Target="https://www.oecd.org/education/2030-project/contact/E2030%20Position%20Paper%20(05.04.2018).pdf" TargetMode="External"/><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hyperlink" Target="https://www.learningcreates.org.au/findings/leading-education-series" TargetMode="External"/><Relationship Id="rId14" Type="http://schemas.openxmlformats.org/officeDocument/2006/relationships/image" Target="../media/image41.png"/></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179.jpeg"/><Relationship Id="rId4" Type="http://schemas.openxmlformats.org/officeDocument/2006/relationships/image" Target="../media/image16.png"/></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6.png"/></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82.png"/><Relationship Id="rId4" Type="http://schemas.openxmlformats.org/officeDocument/2006/relationships/image" Target="../media/image16.png"/></Relationships>
</file>

<file path=ppt/slides/_rels/slide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83.png"/></Relationships>
</file>

<file path=ppt/slides/_rels/slide7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6.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svg"/><Relationship Id="rId3" Type="http://schemas.openxmlformats.org/officeDocument/2006/relationships/image" Target="../media/image185.png"/><Relationship Id="rId7" Type="http://schemas.openxmlformats.org/officeDocument/2006/relationships/image" Target="../media/image34.svg"/><Relationship Id="rId12" Type="http://schemas.openxmlformats.org/officeDocument/2006/relationships/image" Target="../media/image67.png"/><Relationship Id="rId2" Type="http://schemas.openxmlformats.org/officeDocument/2006/relationships/notesSlide" Target="../notesSlides/notesSlide74.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66.svg"/><Relationship Id="rId5" Type="http://schemas.openxmlformats.org/officeDocument/2006/relationships/image" Target="../media/image32.svg"/><Relationship Id="rId10" Type="http://schemas.openxmlformats.org/officeDocument/2006/relationships/image" Target="../media/image65.png"/><Relationship Id="rId4" Type="http://schemas.openxmlformats.org/officeDocument/2006/relationships/image" Target="../media/image31.png"/><Relationship Id="rId9" Type="http://schemas.openxmlformats.org/officeDocument/2006/relationships/image" Target="../media/image64.sv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5.jpeg"/><Relationship Id="rId3" Type="http://schemas.openxmlformats.org/officeDocument/2006/relationships/image" Target="../media/image42.png"/><Relationship Id="rId21" Type="http://schemas.openxmlformats.org/officeDocument/2006/relationships/hyperlink" Target="https://www.education.gov.au/alice-springs-mparntwe-education-declaration/resources/alice-springs-mparntwe-education-declaration" TargetMode="External"/><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hyperlink" Target="https://www.education.gov.au/quality-schools-package/resources/looking-future-report-review-senior-secondary-pathways-work-further-education-and-training" TargetMode="External"/><Relationship Id="rId2" Type="http://schemas.openxmlformats.org/officeDocument/2006/relationships/notesSlide" Target="../notesSlides/notesSlide8.xml"/><Relationship Id="rId16" Type="http://schemas.openxmlformats.org/officeDocument/2006/relationships/image" Target="../media/image54.jpeg"/><Relationship Id="rId20"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24" Type="http://schemas.openxmlformats.org/officeDocument/2006/relationships/image" Target="../media/image58.png"/><Relationship Id="rId5" Type="http://schemas.openxmlformats.org/officeDocument/2006/relationships/image" Target="../media/image44.png"/><Relationship Id="rId15" Type="http://schemas.openxmlformats.org/officeDocument/2006/relationships/hyperlink" Target="https://www.oecd.org/education/2030-project/contact/E2030%20Position%20Paper%20(05.04.2018).pdf" TargetMode="External"/><Relationship Id="rId23" Type="http://schemas.openxmlformats.org/officeDocument/2006/relationships/hyperlink" Target="https://www.sace.sa.edu.au/about/sace-improvement/consultation/review" TargetMode="External"/><Relationship Id="rId10" Type="http://schemas.openxmlformats.org/officeDocument/2006/relationships/image" Target="../media/image49.jpeg"/><Relationship Id="rId19" Type="http://schemas.openxmlformats.org/officeDocument/2006/relationships/hyperlink" Target="https://www.learningcreates.org.au/findings/leading-education-series" TargetMode="External"/><Relationship Id="rId4" Type="http://schemas.openxmlformats.org/officeDocument/2006/relationships/image" Target="../media/image43.png"/><Relationship Id="rId9" Type="http://schemas.openxmlformats.org/officeDocument/2006/relationships/image" Target="../media/image48.jpeg"/><Relationship Id="rId14" Type="http://schemas.openxmlformats.org/officeDocument/2006/relationships/image" Target="../media/image53.png"/><Relationship Id="rId22" Type="http://schemas.openxmlformats.org/officeDocument/2006/relationships/image" Target="../media/image57.jpeg"/></Relationships>
</file>

<file path=ppt/slides/_rels/slide80.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1.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2.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79.xml"/><Relationship Id="rId1" Type="http://schemas.openxmlformats.org/officeDocument/2006/relationships/slideLayout" Target="../slideLayouts/slideLayout4.xml"/><Relationship Id="rId4" Type="http://schemas.openxmlformats.org/officeDocument/2006/relationships/image" Target="../media/image188.png"/></Relationships>
</file>

<file path=ppt/slides/_rels/slide83.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image" Target="../media/image194.png"/><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85.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81.xml"/><Relationship Id="rId1" Type="http://schemas.openxmlformats.org/officeDocument/2006/relationships/slideLayout" Target="../slideLayouts/slideLayout7.xml"/><Relationship Id="rId5" Type="http://schemas.openxmlformats.org/officeDocument/2006/relationships/image" Target="../media/image197.png"/><Relationship Id="rId4" Type="http://schemas.openxmlformats.org/officeDocument/2006/relationships/image" Target="../media/image196.png"/></Relationships>
</file>

<file path=ppt/slides/_rels/slide86.xml.rels><?xml version="1.0" encoding="UTF-8" standalone="yes"?>
<Relationships xmlns="http://schemas.openxmlformats.org/package/2006/relationships"><Relationship Id="rId8" Type="http://schemas.openxmlformats.org/officeDocument/2006/relationships/image" Target="../media/image203.png"/><Relationship Id="rId13" Type="http://schemas.openxmlformats.org/officeDocument/2006/relationships/image" Target="../media/image208.png"/><Relationship Id="rId18" Type="http://schemas.openxmlformats.org/officeDocument/2006/relationships/image" Target="../media/image213.png"/><Relationship Id="rId3" Type="http://schemas.openxmlformats.org/officeDocument/2006/relationships/image" Target="../media/image198.jpeg"/><Relationship Id="rId7" Type="http://schemas.openxmlformats.org/officeDocument/2006/relationships/image" Target="../media/image202.png"/><Relationship Id="rId12" Type="http://schemas.openxmlformats.org/officeDocument/2006/relationships/image" Target="../media/image207.png"/><Relationship Id="rId17" Type="http://schemas.openxmlformats.org/officeDocument/2006/relationships/image" Target="../media/image212.png"/><Relationship Id="rId2" Type="http://schemas.openxmlformats.org/officeDocument/2006/relationships/notesSlide" Target="../notesSlides/notesSlide82.xml"/><Relationship Id="rId16" Type="http://schemas.openxmlformats.org/officeDocument/2006/relationships/image" Target="../media/image211.png"/><Relationship Id="rId1" Type="http://schemas.openxmlformats.org/officeDocument/2006/relationships/slideLayout" Target="../slideLayouts/slideLayout2.xml"/><Relationship Id="rId6" Type="http://schemas.openxmlformats.org/officeDocument/2006/relationships/image" Target="../media/image201.jpeg"/><Relationship Id="rId11" Type="http://schemas.openxmlformats.org/officeDocument/2006/relationships/image" Target="../media/image206.png"/><Relationship Id="rId5" Type="http://schemas.openxmlformats.org/officeDocument/2006/relationships/image" Target="../media/image200.png"/><Relationship Id="rId15" Type="http://schemas.openxmlformats.org/officeDocument/2006/relationships/image" Target="../media/image210.png"/><Relationship Id="rId10" Type="http://schemas.openxmlformats.org/officeDocument/2006/relationships/image" Target="../media/image205.png"/><Relationship Id="rId4" Type="http://schemas.openxmlformats.org/officeDocument/2006/relationships/image" Target="../media/image199.png"/><Relationship Id="rId9" Type="http://schemas.openxmlformats.org/officeDocument/2006/relationships/image" Target="../media/image204.png"/><Relationship Id="rId14" Type="http://schemas.openxmlformats.org/officeDocument/2006/relationships/image" Target="../media/image209.png"/></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5.png"/><Relationship Id="rId7" Type="http://schemas.openxmlformats.org/officeDocument/2006/relationships/diagramColors" Target="../diagrams/colors2.xml"/><Relationship Id="rId2" Type="http://schemas.openxmlformats.org/officeDocument/2006/relationships/notesSlide" Target="../notesSlides/notesSlide84.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86.png"/></Relationships>
</file>

<file path=ppt/slides/_rels/slide8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186.png"/></Relationships>
</file>

<file path=ppt/slides/_rels/slide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1.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92.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93.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94.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95.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9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5.xml"/></Relationships>
</file>

<file path=ppt/slides/_rels/slide98.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94.xml"/><Relationship Id="rId1" Type="http://schemas.openxmlformats.org/officeDocument/2006/relationships/slideLayout" Target="../slideLayouts/slideLayout39.xml"/></Relationships>
</file>

<file path=ppt/slides/_rels/slide99.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notesSlide" Target="../notesSlides/notesSlide95.xml"/><Relationship Id="rId1" Type="http://schemas.openxmlformats.org/officeDocument/2006/relationships/slideLayout" Target="../slideLayouts/slideLayout38.xml"/><Relationship Id="rId6" Type="http://schemas.openxmlformats.org/officeDocument/2006/relationships/image" Target="../media/image220.jpeg"/><Relationship Id="rId5" Type="http://schemas.openxmlformats.org/officeDocument/2006/relationships/image" Target="../media/image219.jpeg"/><Relationship Id="rId4" Type="http://schemas.openxmlformats.org/officeDocument/2006/relationships/image" Target="../media/image2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2EAA7340-EEC6-42BE-EA41-B40A054E6CDA}"/>
              </a:ext>
            </a:extLst>
          </p:cNvPr>
          <p:cNvSpPr txBox="1">
            <a:spLocks/>
          </p:cNvSpPr>
          <p:nvPr/>
        </p:nvSpPr>
        <p:spPr>
          <a:xfrm>
            <a:off x="7170234" y="2336173"/>
            <a:ext cx="4631277" cy="18065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400" b="1">
                <a:solidFill>
                  <a:schemeClr val="bg1"/>
                </a:solidFill>
                <a:latin typeface="Roboto Medium" panose="02000000000000000000" pitchFamily="2" charset="0"/>
                <a:ea typeface="Roboto Medium" panose="02000000000000000000" pitchFamily="2" charset="0"/>
              </a:rPr>
              <a:t>Teaching and Learning Leaders Conference</a:t>
            </a:r>
          </a:p>
          <a:p>
            <a:pPr algn="r"/>
            <a:r>
              <a:rPr lang="en-US" sz="3400" b="1">
                <a:solidFill>
                  <a:schemeClr val="bg1"/>
                </a:solidFill>
                <a:latin typeface="Roboto Medium"/>
                <a:ea typeface="Roboto Medium"/>
                <a:cs typeface="Roboto Medium"/>
              </a:rPr>
              <a:t>Semester 1 2026</a:t>
            </a:r>
            <a:endParaRPr lang="en-US" sz="3400" b="1">
              <a:solidFill>
                <a:schemeClr val="bg1"/>
              </a:solidFill>
              <a:latin typeface="Roboto Medium" panose="02000000000000000000" pitchFamily="2" charset="0"/>
              <a:ea typeface="Roboto Medium" panose="02000000000000000000" pitchFamily="2" charset="0"/>
              <a:cs typeface="Roboto Medium"/>
            </a:endParaRPr>
          </a:p>
        </p:txBody>
      </p:sp>
    </p:spTree>
    <p:extLst>
      <p:ext uri="{BB962C8B-B14F-4D97-AF65-F5344CB8AC3E}">
        <p14:creationId xmlns:p14="http://schemas.microsoft.com/office/powerpoint/2010/main" val="293160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152" y="332211"/>
            <a:ext cx="10515600" cy="857500"/>
          </a:xfrm>
        </p:spPr>
        <p:txBody>
          <a:bodyPr/>
          <a:lstStyle/>
          <a:p>
            <a:r>
              <a:rPr lang="en-US"/>
              <a:t>Rethinking assessment in education</a:t>
            </a:r>
            <a:endParaRPr lang="en-AU"/>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8658" y="1690688"/>
            <a:ext cx="2672775" cy="3768176"/>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51891" y="1548205"/>
            <a:ext cx="1871009" cy="1418486"/>
          </a:xfrm>
          <a:prstGeom prst="rect">
            <a:avLst/>
          </a:prstGeom>
        </p:spPr>
      </p:pic>
      <p:sp>
        <p:nvSpPr>
          <p:cNvPr id="5" name="Rectangle 4"/>
          <p:cNvSpPr/>
          <p:nvPr/>
        </p:nvSpPr>
        <p:spPr>
          <a:xfrm>
            <a:off x="6096000" y="2026615"/>
            <a:ext cx="1535998" cy="461665"/>
          </a:xfrm>
          <a:prstGeom prst="rect">
            <a:avLst/>
          </a:prstGeom>
        </p:spPr>
        <p:txBody>
          <a:bodyPr wrap="none">
            <a:spAutoFit/>
          </a:bodyPr>
          <a:lstStyle/>
          <a:p>
            <a:r>
              <a:rPr lang="en-US" sz="2400">
                <a:latin typeface="Roboto Black" panose="02000000000000000000" pitchFamily="2" charset="0"/>
                <a:ea typeface="Roboto Black" panose="02000000000000000000" pitchFamily="2" charset="0"/>
                <a:cs typeface="+mj-cs"/>
              </a:rPr>
              <a:t>Bill Lucas</a:t>
            </a:r>
            <a:endParaRPr lang="en-AU" sz="2400">
              <a:latin typeface="Roboto Black" panose="02000000000000000000" pitchFamily="2" charset="0"/>
              <a:ea typeface="Roboto Black" panose="02000000000000000000" pitchFamily="2" charset="0"/>
              <a:cs typeface="+mj-cs"/>
            </a:endParaRPr>
          </a:p>
        </p:txBody>
      </p:sp>
      <p:sp>
        <p:nvSpPr>
          <p:cNvPr id="6" name="Rectangle 5"/>
          <p:cNvSpPr/>
          <p:nvPr/>
        </p:nvSpPr>
        <p:spPr>
          <a:xfrm>
            <a:off x="4052157" y="4502868"/>
            <a:ext cx="6096000" cy="1477328"/>
          </a:xfrm>
          <a:prstGeom prst="rect">
            <a:avLst/>
          </a:prstGeom>
        </p:spPr>
        <p:txBody>
          <a:bodyPr>
            <a:spAutoFit/>
          </a:bodyPr>
          <a:lstStyle/>
          <a:p>
            <a:r>
              <a:rPr lang="en-US">
                <a:solidFill>
                  <a:srgbClr val="231F20"/>
                </a:solidFill>
                <a:latin typeface="Roboto" panose="02000000000000000000" pitchFamily="2" charset="0"/>
                <a:ea typeface="Roboto" panose="02000000000000000000" pitchFamily="2" charset="0"/>
              </a:rPr>
              <a:t>“We need nothing less than a paradigm shift </a:t>
            </a:r>
          </a:p>
          <a:p>
            <a:r>
              <a:rPr lang="en-US">
                <a:solidFill>
                  <a:srgbClr val="231F20"/>
                </a:solidFill>
                <a:latin typeface="Roboto" panose="02000000000000000000" pitchFamily="2" charset="0"/>
                <a:ea typeface="Roboto" panose="02000000000000000000" pitchFamily="2" charset="0"/>
              </a:rPr>
              <a:t>in our understanding about how best to </a:t>
            </a:r>
          </a:p>
          <a:p>
            <a:r>
              <a:rPr lang="en-US">
                <a:solidFill>
                  <a:srgbClr val="231F20"/>
                </a:solidFill>
                <a:latin typeface="Roboto" panose="02000000000000000000" pitchFamily="2" charset="0"/>
                <a:ea typeface="Roboto" panose="02000000000000000000" pitchFamily="2" charset="0"/>
              </a:rPr>
              <a:t>create assessment systems that use more </a:t>
            </a:r>
          </a:p>
          <a:p>
            <a:r>
              <a:rPr lang="en-US">
                <a:solidFill>
                  <a:srgbClr val="231F20"/>
                </a:solidFill>
                <a:latin typeface="Roboto" panose="02000000000000000000" pitchFamily="2" charset="0"/>
                <a:ea typeface="Roboto" panose="02000000000000000000" pitchFamily="2" charset="0"/>
              </a:rPr>
              <a:t>effective ways of evidencing the full range </a:t>
            </a:r>
          </a:p>
          <a:p>
            <a:r>
              <a:rPr lang="en-US">
                <a:solidFill>
                  <a:srgbClr val="231F20"/>
                </a:solidFill>
                <a:latin typeface="Roboto" panose="02000000000000000000" pitchFamily="2" charset="0"/>
                <a:ea typeface="Roboto" panose="02000000000000000000" pitchFamily="2" charset="0"/>
              </a:rPr>
              <a:t>of student progress.”</a:t>
            </a:r>
          </a:p>
        </p:txBody>
      </p:sp>
      <p:sp>
        <p:nvSpPr>
          <p:cNvPr id="7" name="Rectangle 6"/>
          <p:cNvSpPr/>
          <p:nvPr/>
        </p:nvSpPr>
        <p:spPr>
          <a:xfrm>
            <a:off x="7412436" y="2618411"/>
            <a:ext cx="6096000" cy="1754326"/>
          </a:xfrm>
          <a:prstGeom prst="rect">
            <a:avLst/>
          </a:prstGeom>
        </p:spPr>
        <p:txBody>
          <a:bodyPr>
            <a:spAutoFit/>
          </a:bodyPr>
          <a:lstStyle/>
          <a:p>
            <a:r>
              <a:rPr lang="en-US">
                <a:solidFill>
                  <a:srgbClr val="231F20"/>
                </a:solidFill>
                <a:latin typeface="Roboto" panose="02000000000000000000" pitchFamily="2" charset="0"/>
                <a:ea typeface="Roboto" panose="02000000000000000000" pitchFamily="2" charset="0"/>
              </a:rPr>
              <a:t>“Across the world assessment is not </a:t>
            </a:r>
          </a:p>
          <a:p>
            <a:r>
              <a:rPr lang="en-US">
                <a:solidFill>
                  <a:srgbClr val="231F20"/>
                </a:solidFill>
                <a:latin typeface="Roboto" panose="02000000000000000000" pitchFamily="2" charset="0"/>
                <a:ea typeface="Roboto" panose="02000000000000000000" pitchFamily="2" charset="0"/>
              </a:rPr>
              <a:t>working. We are not evidencing the kinds </a:t>
            </a:r>
          </a:p>
          <a:p>
            <a:r>
              <a:rPr lang="en-US">
                <a:solidFill>
                  <a:srgbClr val="231F20"/>
                </a:solidFill>
                <a:latin typeface="Roboto" panose="02000000000000000000" pitchFamily="2" charset="0"/>
                <a:ea typeface="Roboto" panose="02000000000000000000" pitchFamily="2" charset="0"/>
              </a:rPr>
              <a:t>of dispositions and capabilities that </a:t>
            </a:r>
          </a:p>
          <a:p>
            <a:r>
              <a:rPr lang="en-US">
                <a:solidFill>
                  <a:srgbClr val="231F20"/>
                </a:solidFill>
                <a:latin typeface="Roboto" panose="02000000000000000000" pitchFamily="2" charset="0"/>
                <a:ea typeface="Roboto" panose="02000000000000000000" pitchFamily="2" charset="0"/>
              </a:rPr>
              <a:t>society increasingly wants. They </a:t>
            </a:r>
          </a:p>
          <a:p>
            <a:r>
              <a:rPr lang="en-US">
                <a:solidFill>
                  <a:srgbClr val="231F20"/>
                </a:solidFill>
                <a:latin typeface="Roboto" panose="02000000000000000000" pitchFamily="2" charset="0"/>
                <a:ea typeface="Roboto" panose="02000000000000000000" pitchFamily="2" charset="0"/>
              </a:rPr>
              <a:t>are testing the wrong things in the wrong </a:t>
            </a:r>
          </a:p>
          <a:p>
            <a:r>
              <a:rPr lang="en-US">
                <a:solidFill>
                  <a:srgbClr val="231F20"/>
                </a:solidFill>
                <a:latin typeface="Roboto" panose="02000000000000000000" pitchFamily="2" charset="0"/>
                <a:ea typeface="Roboto" panose="02000000000000000000" pitchFamily="2" charset="0"/>
              </a:rPr>
              <a:t>ways. “</a:t>
            </a:r>
            <a:endParaRPr lang="en-US" b="0" i="0">
              <a:solidFill>
                <a:srgbClr val="231F20"/>
              </a:solidFill>
              <a:effectLst/>
              <a:latin typeface="Roboto" panose="02000000000000000000" pitchFamily="2" charset="0"/>
              <a:ea typeface="Roboto" panose="02000000000000000000" pitchFamily="2" charset="0"/>
            </a:endParaRPr>
          </a:p>
        </p:txBody>
      </p:sp>
      <p:sp>
        <p:nvSpPr>
          <p:cNvPr id="11" name="Rectangle 10">
            <a:extLst>
              <a:ext uri="{FF2B5EF4-FFF2-40B4-BE49-F238E27FC236}">
                <a16:creationId xmlns:a16="http://schemas.microsoft.com/office/drawing/2014/main" id="{98A3D17C-5463-3550-58C4-CCCC9C259E9E}"/>
              </a:ext>
            </a:extLst>
          </p:cNvPr>
          <p:cNvSpPr/>
          <p:nvPr/>
        </p:nvSpPr>
        <p:spPr>
          <a:xfrm>
            <a:off x="9889067" y="4216400"/>
            <a:ext cx="2302933" cy="2641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ack background with white text&#10;&#10;Description automatically generated">
            <a:extLst>
              <a:ext uri="{FF2B5EF4-FFF2-40B4-BE49-F238E27FC236}">
                <a16:creationId xmlns:a16="http://schemas.microsoft.com/office/drawing/2014/main" id="{30DDF69D-AE5D-BA3E-97E5-E2A23739F4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666195271"/>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95AFE-1BEE-0F3A-73AF-5A0EB3BB85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D80BCF-D609-7002-15FE-2F986D5517A3}"/>
              </a:ext>
            </a:extLst>
          </p:cNvPr>
          <p:cNvSpPr>
            <a:spLocks noGrp="1"/>
          </p:cNvSpPr>
          <p:nvPr>
            <p:ph type="sldNum" sz="quarter" idx="16"/>
          </p:nvPr>
        </p:nvSpPr>
        <p:spPr>
          <a:xfrm>
            <a:off x="11448000" y="6500838"/>
            <a:ext cx="523373" cy="217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6" name="Title 5">
            <a:extLst>
              <a:ext uri="{FF2B5EF4-FFF2-40B4-BE49-F238E27FC236}">
                <a16:creationId xmlns:a16="http://schemas.microsoft.com/office/drawing/2014/main" id="{93090D69-64FD-250D-62D5-134631240D70}"/>
              </a:ext>
            </a:extLst>
          </p:cNvPr>
          <p:cNvSpPr>
            <a:spLocks noGrp="1"/>
          </p:cNvSpPr>
          <p:nvPr>
            <p:ph type="title"/>
          </p:nvPr>
        </p:nvSpPr>
        <p:spPr>
          <a:xfrm>
            <a:off x="862877" y="140037"/>
            <a:ext cx="10585123" cy="498598"/>
          </a:xfrm>
        </p:spPr>
        <p:txBody>
          <a:bodyPr/>
          <a:lstStyle/>
          <a:p>
            <a:r>
              <a:rPr lang="en-US"/>
              <a:t>Leading the teacher shift</a:t>
            </a:r>
          </a:p>
        </p:txBody>
      </p:sp>
      <p:pic>
        <p:nvPicPr>
          <p:cNvPr id="11" name="Picture 10">
            <a:extLst>
              <a:ext uri="{FF2B5EF4-FFF2-40B4-BE49-F238E27FC236}">
                <a16:creationId xmlns:a16="http://schemas.microsoft.com/office/drawing/2014/main" id="{C478340F-1E10-DA8B-9259-30644941BC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4828" y="792271"/>
            <a:ext cx="8034756" cy="5273457"/>
          </a:xfrm>
          <a:prstGeom prst="rect">
            <a:avLst/>
          </a:prstGeom>
        </p:spPr>
      </p:pic>
    </p:spTree>
    <p:extLst>
      <p:ext uri="{BB962C8B-B14F-4D97-AF65-F5344CB8AC3E}">
        <p14:creationId xmlns:p14="http://schemas.microsoft.com/office/powerpoint/2010/main" val="1247782597"/>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012F0-F88D-4A13-EC2B-3EF7B2C94F8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92C4A8-F5EB-B31A-54C3-69F0C469F8AD}"/>
              </a:ext>
            </a:extLst>
          </p:cNvPr>
          <p:cNvSpPr>
            <a:spLocks noGrp="1"/>
          </p:cNvSpPr>
          <p:nvPr>
            <p:ph type="sldNum" sz="quarter" idx="16"/>
          </p:nvPr>
        </p:nvSpPr>
        <p:spPr>
          <a:xfrm>
            <a:off x="11448000" y="6500838"/>
            <a:ext cx="523373" cy="217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6" name="Title 5">
            <a:extLst>
              <a:ext uri="{FF2B5EF4-FFF2-40B4-BE49-F238E27FC236}">
                <a16:creationId xmlns:a16="http://schemas.microsoft.com/office/drawing/2014/main" id="{372E9093-DD27-3D6E-9E16-79F05917A751}"/>
              </a:ext>
            </a:extLst>
          </p:cNvPr>
          <p:cNvSpPr>
            <a:spLocks noGrp="1"/>
          </p:cNvSpPr>
          <p:nvPr>
            <p:ph type="title"/>
          </p:nvPr>
        </p:nvSpPr>
        <p:spPr>
          <a:xfrm>
            <a:off x="803276" y="758777"/>
            <a:ext cx="10585123" cy="498598"/>
          </a:xfrm>
        </p:spPr>
        <p:txBody>
          <a:bodyPr/>
          <a:lstStyle/>
          <a:p>
            <a:r>
              <a:rPr lang="en-US"/>
              <a:t>What It Looks Like in Practice</a:t>
            </a:r>
          </a:p>
        </p:txBody>
      </p:sp>
      <p:pic>
        <p:nvPicPr>
          <p:cNvPr id="5" name="Picture 4">
            <a:extLst>
              <a:ext uri="{FF2B5EF4-FFF2-40B4-BE49-F238E27FC236}">
                <a16:creationId xmlns:a16="http://schemas.microsoft.com/office/drawing/2014/main" id="{CDA9AAB6-8F36-A987-4DA2-06C26F81369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16200000">
            <a:off x="977373" y="1427560"/>
            <a:ext cx="3399539" cy="3369091"/>
          </a:xfrm>
          <a:prstGeom prst="rect">
            <a:avLst/>
          </a:prstGeom>
        </p:spPr>
      </p:pic>
      <mc:AlternateContent xmlns:mc="http://schemas.openxmlformats.org/markup-compatibility/2006" xmlns:p14="http://schemas.microsoft.com/office/powerpoint/2010/main">
        <mc:Choice Requires="p14">
          <p:contentPart p14:bwMode="auto" r:id="rId4">
            <p14:nvContentPartPr>
              <p14:cNvPr id="20" name="Ink 19">
                <a:extLst>
                  <a:ext uri="{FF2B5EF4-FFF2-40B4-BE49-F238E27FC236}">
                    <a16:creationId xmlns:a16="http://schemas.microsoft.com/office/drawing/2014/main" id="{78319A3D-3E6B-1DB3-7083-2EBC341C71AB}"/>
                  </a:ext>
                </a:extLst>
              </p14:cNvPr>
              <p14:cNvContentPartPr/>
              <p14:nvPr/>
            </p14:nvContentPartPr>
            <p14:xfrm>
              <a:off x="13791900" y="4978600"/>
              <a:ext cx="360" cy="360"/>
            </p14:xfrm>
          </p:contentPart>
        </mc:Choice>
        <mc:Fallback xmlns="">
          <p:pic>
            <p:nvPicPr>
              <p:cNvPr id="20" name="Ink 19">
                <a:extLst>
                  <a:ext uri="{FF2B5EF4-FFF2-40B4-BE49-F238E27FC236}">
                    <a16:creationId xmlns:a16="http://schemas.microsoft.com/office/drawing/2014/main" id="{78319A3D-3E6B-1DB3-7083-2EBC341C71AB}"/>
                  </a:ext>
                </a:extLst>
              </p:cNvPr>
              <p:cNvPicPr/>
              <p:nvPr/>
            </p:nvPicPr>
            <p:blipFill>
              <a:blip r:embed="rId5"/>
              <a:stretch>
                <a:fillRect/>
              </a:stretch>
            </p:blipFill>
            <p:spPr>
              <a:xfrm>
                <a:off x="13785780" y="4972480"/>
                <a:ext cx="12600" cy="12600"/>
              </a:xfrm>
              <a:prstGeom prst="rect">
                <a:avLst/>
              </a:prstGeom>
            </p:spPr>
          </p:pic>
        </mc:Fallback>
      </mc:AlternateContent>
      <p:sp>
        <p:nvSpPr>
          <p:cNvPr id="3" name="TextBox 2">
            <a:extLst>
              <a:ext uri="{FF2B5EF4-FFF2-40B4-BE49-F238E27FC236}">
                <a16:creationId xmlns:a16="http://schemas.microsoft.com/office/drawing/2014/main" id="{04A234A4-5038-DBA9-4782-1DC69290BD2A}"/>
              </a:ext>
            </a:extLst>
          </p:cNvPr>
          <p:cNvSpPr txBox="1"/>
          <p:nvPr/>
        </p:nvSpPr>
        <p:spPr>
          <a:xfrm>
            <a:off x="992595" y="4838594"/>
            <a:ext cx="336837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a:ln>
                  <a:noFill/>
                </a:ln>
                <a:solidFill>
                  <a:srgbClr val="000000"/>
                </a:solidFill>
                <a:effectLst/>
                <a:uLnTx/>
                <a:uFillTx/>
                <a:latin typeface="Arial"/>
                <a:ea typeface="+mn-ea"/>
                <a:cs typeface="+mn-cs"/>
              </a:rPr>
              <a:t>Year 12s teaching year 10s how to read their learner profile</a:t>
            </a:r>
          </a:p>
        </p:txBody>
      </p:sp>
      <p:pic>
        <p:nvPicPr>
          <p:cNvPr id="7" name="Picture 6">
            <a:extLst>
              <a:ext uri="{FF2B5EF4-FFF2-40B4-BE49-F238E27FC236}">
                <a16:creationId xmlns:a16="http://schemas.microsoft.com/office/drawing/2014/main" id="{1B7063A8-3372-1E92-B064-24EDA1A39E0B}"/>
              </a:ext>
            </a:extLst>
          </p:cNvPr>
          <p:cNvPicPr>
            <a:picLocks noChangeAspect="1"/>
          </p:cNvPicPr>
          <p:nvPr/>
        </p:nvPicPr>
        <p:blipFill>
          <a:blip r:embed="rId6" cstate="screen">
            <a:extLst>
              <a:ext uri="{28A0092B-C50C-407E-A947-70E740481C1C}">
                <a14:useLocalDpi xmlns:a14="http://schemas.microsoft.com/office/drawing/2010/main"/>
              </a:ext>
            </a:extLst>
          </a:blip>
          <a:srcRect b="-703"/>
          <a:stretch>
            <a:fillRect/>
          </a:stretch>
        </p:blipFill>
        <p:spPr>
          <a:xfrm>
            <a:off x="7778844" y="1410522"/>
            <a:ext cx="3420560" cy="3453313"/>
          </a:xfrm>
          <a:prstGeom prst="rect">
            <a:avLst/>
          </a:prstGeom>
        </p:spPr>
      </p:pic>
      <p:pic>
        <p:nvPicPr>
          <p:cNvPr id="9" name="Picture 8">
            <a:extLst>
              <a:ext uri="{FF2B5EF4-FFF2-40B4-BE49-F238E27FC236}">
                <a16:creationId xmlns:a16="http://schemas.microsoft.com/office/drawing/2014/main" id="{058FA7C3-6CBA-B9E4-DD8C-F3990AE7DC95}"/>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360968" y="1412334"/>
            <a:ext cx="3418596" cy="3426259"/>
          </a:xfrm>
          <a:prstGeom prst="rect">
            <a:avLst/>
          </a:prstGeom>
        </p:spPr>
      </p:pic>
      <p:sp>
        <p:nvSpPr>
          <p:cNvPr id="10" name="TextBox 9">
            <a:extLst>
              <a:ext uri="{FF2B5EF4-FFF2-40B4-BE49-F238E27FC236}">
                <a16:creationId xmlns:a16="http://schemas.microsoft.com/office/drawing/2014/main" id="{4B82FAE8-D5F0-5F13-1207-7282F4E88FD4}"/>
              </a:ext>
            </a:extLst>
          </p:cNvPr>
          <p:cNvSpPr txBox="1"/>
          <p:nvPr/>
        </p:nvSpPr>
        <p:spPr>
          <a:xfrm>
            <a:off x="4360968" y="4865313"/>
            <a:ext cx="336837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a:ln>
                  <a:noFill/>
                </a:ln>
                <a:solidFill>
                  <a:srgbClr val="000000"/>
                </a:solidFill>
                <a:effectLst/>
                <a:uLnTx/>
                <a:uFillTx/>
                <a:latin typeface="Arial"/>
                <a:ea typeface="+mn-ea"/>
                <a:cs typeface="+mn-cs"/>
              </a:rPr>
              <a:t>Winning the T shaped graduate, most improved student in moving their learner profile along the continuum </a:t>
            </a:r>
          </a:p>
        </p:txBody>
      </p:sp>
      <p:sp>
        <p:nvSpPr>
          <p:cNvPr id="11" name="TextBox 10">
            <a:extLst>
              <a:ext uri="{FF2B5EF4-FFF2-40B4-BE49-F238E27FC236}">
                <a16:creationId xmlns:a16="http://schemas.microsoft.com/office/drawing/2014/main" id="{11F3FD45-1FDC-9857-7868-951D52BFA5CF}"/>
              </a:ext>
            </a:extLst>
          </p:cNvPr>
          <p:cNvSpPr txBox="1"/>
          <p:nvPr/>
        </p:nvSpPr>
        <p:spPr>
          <a:xfrm>
            <a:off x="7778124" y="4863835"/>
            <a:ext cx="33683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a:ln>
                  <a:noFill/>
                </a:ln>
                <a:solidFill>
                  <a:srgbClr val="000000"/>
                </a:solidFill>
                <a:effectLst/>
                <a:uLnTx/>
                <a:uFillTx/>
                <a:latin typeface="Arial"/>
                <a:ea typeface="+mn-ea"/>
                <a:cs typeface="+mn-cs"/>
              </a:rPr>
              <a:t>Coaching session around goal setting</a:t>
            </a:r>
          </a:p>
        </p:txBody>
      </p:sp>
    </p:spTree>
    <p:extLst>
      <p:ext uri="{BB962C8B-B14F-4D97-AF65-F5344CB8AC3E}">
        <p14:creationId xmlns:p14="http://schemas.microsoft.com/office/powerpoint/2010/main" val="2298569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CF621-2995-BA0B-5DD7-B308F37323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4" name="Title 3">
            <a:extLst>
              <a:ext uri="{FF2B5EF4-FFF2-40B4-BE49-F238E27FC236}">
                <a16:creationId xmlns:a16="http://schemas.microsoft.com/office/drawing/2014/main" id="{C525B3C7-3056-99B8-2F79-56D6CA91B69D}"/>
              </a:ext>
            </a:extLst>
          </p:cNvPr>
          <p:cNvSpPr>
            <a:spLocks noGrp="1"/>
          </p:cNvSpPr>
          <p:nvPr>
            <p:ph type="title"/>
          </p:nvPr>
        </p:nvSpPr>
        <p:spPr>
          <a:xfrm>
            <a:off x="220627" y="2578432"/>
            <a:ext cx="2772027" cy="997196"/>
          </a:xfrm>
        </p:spPr>
        <p:txBody>
          <a:bodyPr/>
          <a:lstStyle/>
          <a:p>
            <a:pPr algn="ctr"/>
            <a:r>
              <a:rPr lang="en-AU"/>
              <a:t>Leading the work</a:t>
            </a:r>
          </a:p>
        </p:txBody>
      </p:sp>
      <p:pic>
        <p:nvPicPr>
          <p:cNvPr id="6" name="Picture 5">
            <a:extLst>
              <a:ext uri="{FF2B5EF4-FFF2-40B4-BE49-F238E27FC236}">
                <a16:creationId xmlns:a16="http://schemas.microsoft.com/office/drawing/2014/main" id="{7343B9A1-EFC5-07CE-4F15-5FD6C41C1D0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810353" y="849759"/>
            <a:ext cx="7461504" cy="5158482"/>
          </a:xfrm>
          <a:prstGeom prst="rect">
            <a:avLst/>
          </a:prstGeom>
        </p:spPr>
      </p:pic>
      <p:sp>
        <p:nvSpPr>
          <p:cNvPr id="7" name="TextBox 6">
            <a:extLst>
              <a:ext uri="{FF2B5EF4-FFF2-40B4-BE49-F238E27FC236}">
                <a16:creationId xmlns:a16="http://schemas.microsoft.com/office/drawing/2014/main" id="{F4C1C6E8-EA71-CC7F-9CD6-C72F5B2C1ADA}"/>
              </a:ext>
            </a:extLst>
          </p:cNvPr>
          <p:cNvSpPr txBox="1"/>
          <p:nvPr/>
        </p:nvSpPr>
        <p:spPr>
          <a:xfrm>
            <a:off x="3911600" y="6101737"/>
            <a:ext cx="73602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1" u="none" strike="noStrike" kern="1200" cap="none" spc="0" normalizeH="0" baseline="0" noProof="0">
                <a:ln>
                  <a:noFill/>
                </a:ln>
                <a:solidFill>
                  <a:srgbClr val="000000"/>
                </a:solidFill>
                <a:effectLst/>
                <a:uLnTx/>
                <a:uFillTx/>
                <a:latin typeface="Arial"/>
                <a:ea typeface="+mn-ea"/>
                <a:cs typeface="+mn-cs"/>
              </a:rPr>
              <a:t>Staff ideas around moving one student across the capabilities continuum </a:t>
            </a:r>
          </a:p>
        </p:txBody>
      </p:sp>
    </p:spTree>
    <p:extLst>
      <p:ext uri="{BB962C8B-B14F-4D97-AF65-F5344CB8AC3E}">
        <p14:creationId xmlns:p14="http://schemas.microsoft.com/office/powerpoint/2010/main" val="59031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EA1875C-A89C-3C9C-221B-DD6C08FF2A2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1510792" y="3086615"/>
            <a:ext cx="7569200" cy="1682750"/>
          </a:xfrm>
          <a:prstGeom prst="rect">
            <a:avLst/>
          </a:prstGeom>
          <a:ln>
            <a:noFill/>
          </a:ln>
          <a:extLst>
            <a:ext uri="{53640926-AAD7-44D8-BBD7-CCE9431645EC}">
              <a14:shadowObscured xmlns:a14="http://schemas.microsoft.com/office/drawing/2010/main"/>
            </a:ext>
          </a:extLst>
        </p:spPr>
      </p:pic>
      <p:sp>
        <p:nvSpPr>
          <p:cNvPr id="2" name="Slide Number Placeholder 1">
            <a:extLst>
              <a:ext uri="{FF2B5EF4-FFF2-40B4-BE49-F238E27FC236}">
                <a16:creationId xmlns:a16="http://schemas.microsoft.com/office/drawing/2014/main" id="{D73C5D4F-FB25-6A79-DBF2-747321BADE48}"/>
              </a:ext>
            </a:extLst>
          </p:cNvPr>
          <p:cNvSpPr>
            <a:spLocks noGrp="1"/>
          </p:cNvSpPr>
          <p:nvPr>
            <p:ph type="sldNum" sz="quarter" idx="16"/>
          </p:nvPr>
        </p:nvSpPr>
        <p:spPr>
          <a:xfrm>
            <a:off x="11448000" y="6500838"/>
            <a:ext cx="523373" cy="217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3" name="Title 2">
            <a:extLst>
              <a:ext uri="{FF2B5EF4-FFF2-40B4-BE49-F238E27FC236}">
                <a16:creationId xmlns:a16="http://schemas.microsoft.com/office/drawing/2014/main" id="{47192EDE-FF32-FAF9-9807-BC950605CB03}"/>
              </a:ext>
            </a:extLst>
          </p:cNvPr>
          <p:cNvSpPr>
            <a:spLocks noGrp="1"/>
          </p:cNvSpPr>
          <p:nvPr>
            <p:ph type="title"/>
          </p:nvPr>
        </p:nvSpPr>
        <p:spPr>
          <a:xfrm>
            <a:off x="803276" y="758777"/>
            <a:ext cx="10585123" cy="498598"/>
          </a:xfrm>
        </p:spPr>
        <p:txBody>
          <a:bodyPr/>
          <a:lstStyle/>
          <a:p>
            <a:r>
              <a:rPr lang="en-US"/>
              <a:t>Impact</a:t>
            </a:r>
          </a:p>
        </p:txBody>
      </p:sp>
      <p:sp>
        <p:nvSpPr>
          <p:cNvPr id="4" name="Content Placeholder 3">
            <a:extLst>
              <a:ext uri="{FF2B5EF4-FFF2-40B4-BE49-F238E27FC236}">
                <a16:creationId xmlns:a16="http://schemas.microsoft.com/office/drawing/2014/main" id="{F940C733-F272-7492-9C46-B1C9CFD0C44A}"/>
              </a:ext>
            </a:extLst>
          </p:cNvPr>
          <p:cNvSpPr>
            <a:spLocks noGrp="1"/>
          </p:cNvSpPr>
          <p:nvPr>
            <p:ph sz="quarter" idx="17"/>
          </p:nvPr>
        </p:nvSpPr>
        <p:spPr>
          <a:xfrm>
            <a:off x="803275" y="1144588"/>
            <a:ext cx="10945813" cy="674200"/>
          </a:xfrm>
        </p:spPr>
        <p:txBody>
          <a:bodyPr>
            <a:spAutoFit/>
          </a:bodyPr>
          <a:lstStyle/>
          <a:p>
            <a:r>
              <a:rPr lang="en-AU"/>
              <a:t>Students are owning this. They are talking about what their results say about their habits, effort, and how they learn. The conversation is shifting from results to growth and ownership.</a:t>
            </a:r>
          </a:p>
        </p:txBody>
      </p:sp>
      <p:pic>
        <p:nvPicPr>
          <p:cNvPr id="5" name="Picture 4">
            <a:extLst>
              <a:ext uri="{FF2B5EF4-FFF2-40B4-BE49-F238E27FC236}">
                <a16:creationId xmlns:a16="http://schemas.microsoft.com/office/drawing/2014/main" id="{97BE112D-6A10-9E15-446F-FEACEAD1E44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206629" y="1890738"/>
            <a:ext cx="5467350" cy="139700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E4A19C50-FC4B-C9E0-2AF5-D854DF63F3D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2755138" y="4034131"/>
            <a:ext cx="6475730" cy="1104900"/>
          </a:xfrm>
          <a:prstGeom prst="rect">
            <a:avLst/>
          </a:prstGeom>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A4647651-C648-9943-93DE-0717D9C7DDF8}"/>
              </a:ext>
            </a:extLst>
          </p:cNvPr>
          <p:cNvCxnSpPr>
            <a:cxnSpLocks/>
          </p:cNvCxnSpPr>
          <p:nvPr/>
        </p:nvCxnSpPr>
        <p:spPr>
          <a:xfrm>
            <a:off x="6589613" y="3511296"/>
            <a:ext cx="987552"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306EF4B-6D17-2D4C-A99E-EB3EBC91B285}"/>
              </a:ext>
            </a:extLst>
          </p:cNvPr>
          <p:cNvCxnSpPr>
            <a:cxnSpLocks/>
          </p:cNvCxnSpPr>
          <p:nvPr/>
        </p:nvCxnSpPr>
        <p:spPr>
          <a:xfrm>
            <a:off x="6370157" y="4312920"/>
            <a:ext cx="98755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D28E7EA-525F-B734-2FFD-2081DC6E0650}"/>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8951023" y="2000593"/>
            <a:ext cx="2798065" cy="1397000"/>
          </a:xfrm>
          <a:prstGeom prst="rect">
            <a:avLst/>
          </a:prstGeom>
        </p:spPr>
      </p:pic>
      <p:cxnSp>
        <p:nvCxnSpPr>
          <p:cNvPr id="15" name="Straight Connector 14">
            <a:extLst>
              <a:ext uri="{FF2B5EF4-FFF2-40B4-BE49-F238E27FC236}">
                <a16:creationId xmlns:a16="http://schemas.microsoft.com/office/drawing/2014/main" id="{26908EB7-D8B0-24E8-E27E-45C4CCAA8014}"/>
              </a:ext>
            </a:extLst>
          </p:cNvPr>
          <p:cNvCxnSpPr/>
          <p:nvPr/>
        </p:nvCxnSpPr>
        <p:spPr>
          <a:xfrm>
            <a:off x="9079992" y="2590597"/>
            <a:ext cx="301752"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1371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2C1A3B-8B75-C44C-E262-343D41640A76}"/>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A63FF3B8-A107-DF59-58E4-776802EC4972}"/>
              </a:ext>
            </a:extLst>
          </p:cNvPr>
          <p:cNvSpPr>
            <a:spLocks noGrp="1"/>
          </p:cNvSpPr>
          <p:nvPr>
            <p:ph sz="quarter" idx="18"/>
          </p:nvPr>
        </p:nvSpPr>
        <p:spPr>
          <a:xfrm>
            <a:off x="803276" y="1583168"/>
            <a:ext cx="10580322" cy="3691664"/>
          </a:xfrm>
        </p:spPr>
        <p:txBody>
          <a:bodyPr/>
          <a:lstStyle/>
          <a:p>
            <a:pPr lvl="0">
              <a:lnSpc>
                <a:spcPct val="200000"/>
              </a:lnSpc>
            </a:pPr>
            <a:r>
              <a:rPr lang="en-AU" sz="2400"/>
              <a:t>Don’t introduce this as something extra, embed it into what you already do</a:t>
            </a:r>
          </a:p>
          <a:p>
            <a:pPr lvl="0">
              <a:lnSpc>
                <a:spcPct val="200000"/>
              </a:lnSpc>
            </a:pPr>
            <a:r>
              <a:rPr lang="en-AU" sz="2400"/>
              <a:t>Start with your purpose, not the SACE language</a:t>
            </a:r>
          </a:p>
          <a:p>
            <a:pPr lvl="0">
              <a:lnSpc>
                <a:spcPct val="200000"/>
              </a:lnSpc>
            </a:pPr>
            <a:r>
              <a:rPr lang="en-AU" sz="2400"/>
              <a:t>Invest in time and examples for staff early</a:t>
            </a:r>
          </a:p>
          <a:p>
            <a:pPr lvl="0">
              <a:lnSpc>
                <a:spcPct val="200000"/>
              </a:lnSpc>
            </a:pPr>
            <a:r>
              <a:rPr lang="en-AU" sz="2400"/>
              <a:t>Create a culture where it’s okay not to have it all figured out straight away</a:t>
            </a:r>
          </a:p>
          <a:p>
            <a:pPr lvl="0">
              <a:lnSpc>
                <a:spcPct val="200000"/>
              </a:lnSpc>
            </a:pPr>
            <a:endParaRPr lang="en-AU" sz="2400"/>
          </a:p>
          <a:p>
            <a:endParaRPr lang="en-AU"/>
          </a:p>
        </p:txBody>
      </p:sp>
      <p:sp>
        <p:nvSpPr>
          <p:cNvPr id="4" name="Title 3">
            <a:extLst>
              <a:ext uri="{FF2B5EF4-FFF2-40B4-BE49-F238E27FC236}">
                <a16:creationId xmlns:a16="http://schemas.microsoft.com/office/drawing/2014/main" id="{7A060304-AF00-C4B4-627A-9AD1D8F97311}"/>
              </a:ext>
            </a:extLst>
          </p:cNvPr>
          <p:cNvSpPr>
            <a:spLocks noGrp="1"/>
          </p:cNvSpPr>
          <p:nvPr>
            <p:ph type="title"/>
          </p:nvPr>
        </p:nvSpPr>
        <p:spPr/>
        <p:txBody>
          <a:bodyPr/>
          <a:lstStyle/>
          <a:p>
            <a:r>
              <a:rPr lang="en-AU"/>
              <a:t>Key Takeaways</a:t>
            </a:r>
          </a:p>
        </p:txBody>
      </p:sp>
    </p:spTree>
    <p:extLst>
      <p:ext uri="{BB962C8B-B14F-4D97-AF65-F5344CB8AC3E}">
        <p14:creationId xmlns:p14="http://schemas.microsoft.com/office/powerpoint/2010/main" val="164975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4" name="Rectangle 3">
            <a:extLst>
              <a:ext uri="{FF2B5EF4-FFF2-40B4-BE49-F238E27FC236}">
                <a16:creationId xmlns:a16="http://schemas.microsoft.com/office/drawing/2014/main" id="{6DA11CFC-1A62-B157-670B-0A0C98F4ACC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black background with white text&#10;&#10;Description automatically generated">
            <a:extLst>
              <a:ext uri="{FF2B5EF4-FFF2-40B4-BE49-F238E27FC236}">
                <a16:creationId xmlns:a16="http://schemas.microsoft.com/office/drawing/2014/main" id="{9FAB0A80-4C24-0D7E-F4A6-5EFF74AE1E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8" name="Title 15">
            <a:extLst>
              <a:ext uri="{FF2B5EF4-FFF2-40B4-BE49-F238E27FC236}">
                <a16:creationId xmlns:a16="http://schemas.microsoft.com/office/drawing/2014/main" id="{79A3A8E2-3350-6A5D-7A0B-4BBA82191F16}"/>
              </a:ext>
            </a:extLst>
          </p:cNvPr>
          <p:cNvSpPr txBox="1">
            <a:spLocks/>
          </p:cNvSpPr>
          <p:nvPr/>
        </p:nvSpPr>
        <p:spPr>
          <a:xfrm>
            <a:off x="-980749" y="-913466"/>
            <a:ext cx="9011656" cy="31191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Design the Support Activity</a:t>
            </a:r>
          </a:p>
        </p:txBody>
      </p:sp>
      <p:sp>
        <p:nvSpPr>
          <p:cNvPr id="9" name="Rectangle: Rounded Corners 8">
            <a:extLst>
              <a:ext uri="{FF2B5EF4-FFF2-40B4-BE49-F238E27FC236}">
                <a16:creationId xmlns:a16="http://schemas.microsoft.com/office/drawing/2014/main" id="{E0D32E8E-46AE-495B-BF0B-B51D26232549}"/>
              </a:ext>
            </a:extLst>
          </p:cNvPr>
          <p:cNvSpPr/>
          <p:nvPr/>
        </p:nvSpPr>
        <p:spPr>
          <a:xfrm>
            <a:off x="504680" y="1335531"/>
            <a:ext cx="10731167" cy="3755547"/>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342900" indent="-342900">
              <a:lnSpc>
                <a:spcPct val="114000"/>
              </a:lnSpc>
              <a:spcAft>
                <a:spcPts val="600"/>
              </a:spcAft>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Thinking about taking SACE strategy into practice — what do you need to make this work in your context?</a:t>
            </a:r>
          </a:p>
          <a:p>
            <a:pPr marL="342900" indent="-342900">
              <a:lnSpc>
                <a:spcPct val="114000"/>
              </a:lnSpc>
              <a:spcAft>
                <a:spcPts val="600"/>
              </a:spcAft>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Consider where support from SACE would make the biggest difference</a:t>
            </a:r>
          </a:p>
          <a:p>
            <a:pPr marL="342900" indent="-342900">
              <a:lnSpc>
                <a:spcPct val="114000"/>
              </a:lnSpc>
              <a:spcAft>
                <a:spcPts val="600"/>
              </a:spcAft>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Highlight what needs to be true for this to work in practice</a:t>
            </a:r>
          </a:p>
          <a:p>
            <a:pPr marL="342900" indent="-342900">
              <a:lnSpc>
                <a:spcPct val="114000"/>
              </a:lnSpc>
              <a:spcAft>
                <a:spcPts val="600"/>
              </a:spcAft>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Focus on what is realistic and usable day-to-day</a:t>
            </a:r>
          </a:p>
          <a:p>
            <a:pPr marL="342900" indent="-342900">
              <a:lnSpc>
                <a:spcPct val="114000"/>
              </a:lnSpc>
              <a:spcAft>
                <a:spcPts val="600"/>
              </a:spcAft>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Capture your key ideas and create a simple visual metaphor to represent the SACE and Teaching and Learning Leader partnership</a:t>
            </a:r>
          </a:p>
        </p:txBody>
      </p:sp>
    </p:spTree>
    <p:extLst>
      <p:ext uri="{BB962C8B-B14F-4D97-AF65-F5344CB8AC3E}">
        <p14:creationId xmlns:p14="http://schemas.microsoft.com/office/powerpoint/2010/main" val="26296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2B9A-5CBB-02D4-24D8-AD3E838B9C44}"/>
            </a:ext>
          </a:extLst>
        </p:cNvPr>
        <p:cNvGrpSpPr/>
        <p:nvPr/>
      </p:nvGrpSpPr>
      <p:grpSpPr>
        <a:xfrm>
          <a:off x="0" y="0"/>
          <a:ext cx="0" cy="0"/>
          <a:chOff x="0" y="0"/>
          <a:chExt cx="0" cy="0"/>
        </a:xfrm>
      </p:grpSpPr>
      <p:sp>
        <p:nvSpPr>
          <p:cNvPr id="7" name="Title 15">
            <a:extLst>
              <a:ext uri="{FF2B5EF4-FFF2-40B4-BE49-F238E27FC236}">
                <a16:creationId xmlns:a16="http://schemas.microsoft.com/office/drawing/2014/main" id="{08D3A0F0-1853-9EA1-9E3D-ADEEF0EEFF98}"/>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C09A3F77-AC6A-6AF9-B954-3289939BB267}"/>
              </a:ext>
            </a:extLst>
          </p:cNvPr>
          <p:cNvSpPr txBox="1">
            <a:spLocks/>
          </p:cNvSpPr>
          <p:nvPr/>
        </p:nvSpPr>
        <p:spPr>
          <a:xfrm>
            <a:off x="1590172" y="1766922"/>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Roboto Medium" panose="02000000000000000000" pitchFamily="2" charset="0"/>
              <a:ea typeface="Roboto Medium" panose="02000000000000000000" pitchFamily="2" charset="0"/>
            </a:endParaRPr>
          </a:p>
        </p:txBody>
      </p:sp>
      <p:pic>
        <p:nvPicPr>
          <p:cNvPr id="8194" name="Picture 2" descr="1,700+ Stretch Break Stock Illustrations, Royalty-Free Vector Graphics &amp;  Clip Art - iStock | Home office stretch break, Stretch break at work, Stretch  break at home">
            <a:extLst>
              <a:ext uri="{FF2B5EF4-FFF2-40B4-BE49-F238E27FC236}">
                <a16:creationId xmlns:a16="http://schemas.microsoft.com/office/drawing/2014/main" id="{8310FAC8-67C3-B787-9158-5D0834DA141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26819" y="1003139"/>
            <a:ext cx="7748805" cy="464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83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0386-1A69-DA5B-B9B4-5831B4983077}"/>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4DAB9EE-C3C5-C3D3-DF74-BB23698BC405}"/>
              </a:ext>
            </a:extLst>
          </p:cNvPr>
          <p:cNvSpPr/>
          <p:nvPr/>
        </p:nvSpPr>
        <p:spPr>
          <a:xfrm>
            <a:off x="504679" y="1335531"/>
            <a:ext cx="10729377"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Scan the first QR code to view the key school-based needs captured from your table discussions</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Vote for the school-based needs that feel most significant to you</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Then scan the second QR code to view the SACE support priorities </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Vote for the support priorities that feel most significant</a:t>
            </a:r>
          </a:p>
        </p:txBody>
      </p:sp>
      <p:pic>
        <p:nvPicPr>
          <p:cNvPr id="3" name="Picture 2">
            <a:extLst>
              <a:ext uri="{FF2B5EF4-FFF2-40B4-BE49-F238E27FC236}">
                <a16:creationId xmlns:a16="http://schemas.microsoft.com/office/drawing/2014/main" id="{DAE0A776-5C60-F11F-FC13-A8810AE07DEF}"/>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6F0D5AC9-4BD7-2895-DBB4-CA74C9977D4D}"/>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AEBB981F-4732-ABC6-D326-BDC6AA451DF6}"/>
              </a:ext>
            </a:extLst>
          </p:cNvPr>
          <p:cNvSpPr txBox="1">
            <a:spLocks/>
          </p:cNvSpPr>
          <p:nvPr/>
        </p:nvSpPr>
        <p:spPr>
          <a:xfrm>
            <a:off x="1590172" y="1766922"/>
            <a:ext cx="9011656" cy="31191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Roboto Medium" panose="02000000000000000000" pitchFamily="2" charset="0"/>
              <a:ea typeface="Roboto Medium" panose="02000000000000000000" pitchFamily="2" charset="0"/>
            </a:endParaRPr>
          </a:p>
        </p:txBody>
      </p:sp>
      <p:sp>
        <p:nvSpPr>
          <p:cNvPr id="4" name="Rectangle 3">
            <a:extLst>
              <a:ext uri="{FF2B5EF4-FFF2-40B4-BE49-F238E27FC236}">
                <a16:creationId xmlns:a16="http://schemas.microsoft.com/office/drawing/2014/main" id="{124C51C1-1B3C-606E-FC30-97980449456E}"/>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black background with white text&#10;&#10;Description automatically generated">
            <a:extLst>
              <a:ext uri="{FF2B5EF4-FFF2-40B4-BE49-F238E27FC236}">
                <a16:creationId xmlns:a16="http://schemas.microsoft.com/office/drawing/2014/main" id="{77011C61-2CB6-DC10-E16A-C5D993E6DD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8" name="Title 15">
            <a:extLst>
              <a:ext uri="{FF2B5EF4-FFF2-40B4-BE49-F238E27FC236}">
                <a16:creationId xmlns:a16="http://schemas.microsoft.com/office/drawing/2014/main" id="{E4A5923B-A34F-D9CF-9012-D53FCADB8344}"/>
              </a:ext>
            </a:extLst>
          </p:cNvPr>
          <p:cNvSpPr txBox="1">
            <a:spLocks/>
          </p:cNvSpPr>
          <p:nvPr/>
        </p:nvSpPr>
        <p:spPr>
          <a:xfrm>
            <a:off x="-954247" y="293248"/>
            <a:ext cx="13015618"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Design the Support Activity – Emerging Themes</a:t>
            </a:r>
          </a:p>
        </p:txBody>
      </p:sp>
      <p:pic>
        <p:nvPicPr>
          <p:cNvPr id="10" name="Picture 9">
            <a:extLst>
              <a:ext uri="{FF2B5EF4-FFF2-40B4-BE49-F238E27FC236}">
                <a16:creationId xmlns:a16="http://schemas.microsoft.com/office/drawing/2014/main" id="{73AE9FA2-AEFE-927A-88D3-8835778A4364}"/>
              </a:ext>
            </a:extLst>
          </p:cNvPr>
          <p:cNvPicPr>
            <a:picLocks noChangeAspect="1"/>
          </p:cNvPicPr>
          <p:nvPr/>
        </p:nvPicPr>
        <p:blipFill>
          <a:blip r:embed="rId5"/>
          <a:stretch>
            <a:fillRect/>
          </a:stretch>
        </p:blipFill>
        <p:spPr>
          <a:xfrm>
            <a:off x="3470281" y="3921892"/>
            <a:ext cx="2838846" cy="2791215"/>
          </a:xfrm>
          <a:prstGeom prst="rect">
            <a:avLst/>
          </a:prstGeom>
        </p:spPr>
      </p:pic>
      <p:pic>
        <p:nvPicPr>
          <p:cNvPr id="12" name="Picture 11">
            <a:extLst>
              <a:ext uri="{FF2B5EF4-FFF2-40B4-BE49-F238E27FC236}">
                <a16:creationId xmlns:a16="http://schemas.microsoft.com/office/drawing/2014/main" id="{CD5280CB-AAA1-DBBE-21DA-A8A1F4F1C70F}"/>
              </a:ext>
            </a:extLst>
          </p:cNvPr>
          <p:cNvPicPr>
            <a:picLocks noChangeAspect="1"/>
          </p:cNvPicPr>
          <p:nvPr/>
        </p:nvPicPr>
        <p:blipFill>
          <a:blip r:embed="rId6"/>
          <a:stretch>
            <a:fillRect/>
          </a:stretch>
        </p:blipFill>
        <p:spPr>
          <a:xfrm>
            <a:off x="6451387" y="3921892"/>
            <a:ext cx="2753109" cy="2791215"/>
          </a:xfrm>
          <a:prstGeom prst="rect">
            <a:avLst/>
          </a:prstGeom>
        </p:spPr>
      </p:pic>
    </p:spTree>
    <p:extLst>
      <p:ext uri="{BB962C8B-B14F-4D97-AF65-F5344CB8AC3E}">
        <p14:creationId xmlns:p14="http://schemas.microsoft.com/office/powerpoint/2010/main" val="1134036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4348D-9114-2AA2-E24B-03322F9FD8A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78D48D8-1F25-A368-3E1E-2E23355635D9}"/>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64E37BA4-3E05-41E6-91F5-3CB1503E4DC2}"/>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5D965F39-DB1C-3442-67AD-85693F1D1AD8}"/>
              </a:ext>
            </a:extLst>
          </p:cNvPr>
          <p:cNvSpPr txBox="1">
            <a:spLocks/>
          </p:cNvSpPr>
          <p:nvPr/>
        </p:nvSpPr>
        <p:spPr>
          <a:xfrm>
            <a:off x="1590172" y="1766922"/>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latin typeface="Roboto Medium" panose="02000000000000000000" pitchFamily="2" charset="0"/>
                <a:ea typeface="Roboto Medium" panose="02000000000000000000" pitchFamily="2" charset="0"/>
              </a:rPr>
              <a:t>Reflecting on what we’ve heard</a:t>
            </a:r>
          </a:p>
          <a:p>
            <a:pPr algn="ctr"/>
            <a:endParaRPr lang="en-US" sz="4000">
              <a:latin typeface="Roboto" panose="02000000000000000000" pitchFamily="2" charset="0"/>
              <a:ea typeface="Roboto" panose="02000000000000000000" pitchFamily="2" charset="0"/>
            </a:endParaRPr>
          </a:p>
          <a:p>
            <a:pPr algn="ctr"/>
            <a:r>
              <a:rPr lang="en-US" sz="2800">
                <a:latin typeface="Roboto" panose="02000000000000000000" pitchFamily="2" charset="0"/>
                <a:ea typeface="Roboto" panose="02000000000000000000" pitchFamily="2" charset="0"/>
              </a:rPr>
              <a:t>Scan the QR code to add your input</a:t>
            </a:r>
          </a:p>
          <a:p>
            <a:pPr algn="ctr"/>
            <a:r>
              <a:rPr lang="en-US" sz="2800">
                <a:latin typeface="Roboto" panose="02000000000000000000" pitchFamily="2" charset="0"/>
                <a:ea typeface="Roboto" panose="02000000000000000000" pitchFamily="2" charset="0"/>
              </a:rPr>
              <a:t>Vote for items you’d like to see explored</a:t>
            </a:r>
          </a:p>
        </p:txBody>
      </p:sp>
      <p:sp>
        <p:nvSpPr>
          <p:cNvPr id="4" name="Rectangle 3">
            <a:extLst>
              <a:ext uri="{FF2B5EF4-FFF2-40B4-BE49-F238E27FC236}">
                <a16:creationId xmlns:a16="http://schemas.microsoft.com/office/drawing/2014/main" id="{43D584F3-96F4-1BF2-BAE1-4BEED59DA062}"/>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black background with white text&#10;&#10;Description automatically generated">
            <a:extLst>
              <a:ext uri="{FF2B5EF4-FFF2-40B4-BE49-F238E27FC236}">
                <a16:creationId xmlns:a16="http://schemas.microsoft.com/office/drawing/2014/main" id="{6F91DCEF-EAA3-F7E8-DAB0-07590AFC80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10" name="Picture 9" descr="A qr code with a black and white background&#10;&#10;Description automatically generated">
            <a:extLst>
              <a:ext uri="{FF2B5EF4-FFF2-40B4-BE49-F238E27FC236}">
                <a16:creationId xmlns:a16="http://schemas.microsoft.com/office/drawing/2014/main" id="{37CB4B76-D67C-F851-DD32-932DA7C9C5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56315" y="4009370"/>
            <a:ext cx="2528878" cy="2528878"/>
          </a:xfrm>
          <a:prstGeom prst="rect">
            <a:avLst/>
          </a:prstGeom>
        </p:spPr>
      </p:pic>
      <p:sp>
        <p:nvSpPr>
          <p:cNvPr id="8" name="Title 15">
            <a:extLst>
              <a:ext uri="{FF2B5EF4-FFF2-40B4-BE49-F238E27FC236}">
                <a16:creationId xmlns:a16="http://schemas.microsoft.com/office/drawing/2014/main" id="{6A218D28-707C-6377-A1A9-1E2E64B8A8F7}"/>
              </a:ext>
            </a:extLst>
          </p:cNvPr>
          <p:cNvSpPr txBox="1">
            <a:spLocks/>
          </p:cNvSpPr>
          <p:nvPr/>
        </p:nvSpPr>
        <p:spPr>
          <a:xfrm>
            <a:off x="-954247" y="293248"/>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Design the Support Activity</a:t>
            </a:r>
          </a:p>
        </p:txBody>
      </p:sp>
    </p:spTree>
    <p:extLst>
      <p:ext uri="{BB962C8B-B14F-4D97-AF65-F5344CB8AC3E}">
        <p14:creationId xmlns:p14="http://schemas.microsoft.com/office/powerpoint/2010/main" val="199621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254A6-6D23-2A5D-91FE-FA2FDB8DA54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372970D-3C8A-C310-8057-FE3314ADB9A5}"/>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3" name="Picture 2">
            <a:extLst>
              <a:ext uri="{FF2B5EF4-FFF2-40B4-BE49-F238E27FC236}">
                <a16:creationId xmlns:a16="http://schemas.microsoft.com/office/drawing/2014/main" id="{80E3300D-8FF6-27B3-32BF-EBCA2EC3C4FD}"/>
              </a:ext>
            </a:extLst>
          </p:cNvPr>
          <p:cNvPicPr>
            <a:picLocks noChangeAspect="1"/>
          </p:cNvPicPr>
          <p:nvPr/>
        </p:nvPicPr>
        <p:blipFill>
          <a:blip r:embed="rId3"/>
          <a:stretch>
            <a:fillRect/>
          </a:stretch>
        </p:blipFill>
        <p:spPr>
          <a:xfrm>
            <a:off x="90533" y="5091078"/>
            <a:ext cx="3562847" cy="1428949"/>
          </a:xfrm>
          <a:prstGeom prst="rect">
            <a:avLst/>
          </a:prstGeom>
        </p:spPr>
      </p:pic>
      <p:sp>
        <p:nvSpPr>
          <p:cNvPr id="8" name="Title 15">
            <a:extLst>
              <a:ext uri="{FF2B5EF4-FFF2-40B4-BE49-F238E27FC236}">
                <a16:creationId xmlns:a16="http://schemas.microsoft.com/office/drawing/2014/main" id="{C90A2F8B-F232-719F-41C3-C14C1EC4F4E9}"/>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a:ea typeface="Roboto Medium"/>
                <a:cs typeface="Roboto Medium"/>
              </a:rPr>
              <a:t>Our commitment</a:t>
            </a:r>
            <a:endParaRPr lang="en-US"/>
          </a:p>
        </p:txBody>
      </p:sp>
      <p:sp>
        <p:nvSpPr>
          <p:cNvPr id="6" name="Title 15">
            <a:extLst>
              <a:ext uri="{FF2B5EF4-FFF2-40B4-BE49-F238E27FC236}">
                <a16:creationId xmlns:a16="http://schemas.microsoft.com/office/drawing/2014/main" id="{0F6C66AB-DA1E-8812-EB49-06D5334764B1}"/>
              </a:ext>
            </a:extLst>
          </p:cNvPr>
          <p:cNvSpPr txBox="1">
            <a:spLocks/>
          </p:cNvSpPr>
          <p:nvPr/>
        </p:nvSpPr>
        <p:spPr>
          <a:xfrm>
            <a:off x="1590172" y="1766922"/>
            <a:ext cx="9011656" cy="31191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400">
              <a:latin typeface="Roboto"/>
              <a:ea typeface="Roboto"/>
              <a:cs typeface="Roboto"/>
            </a:endParaRPr>
          </a:p>
        </p:txBody>
      </p:sp>
      <p:sp>
        <p:nvSpPr>
          <p:cNvPr id="4" name="Rectangle: Rounded Corners 3">
            <a:extLst>
              <a:ext uri="{FF2B5EF4-FFF2-40B4-BE49-F238E27FC236}">
                <a16:creationId xmlns:a16="http://schemas.microsoft.com/office/drawing/2014/main" id="{76738F87-3F4D-C8D4-3344-50A763E04C64}"/>
              </a:ext>
            </a:extLst>
          </p:cNvPr>
          <p:cNvSpPr/>
          <p:nvPr/>
        </p:nvSpPr>
        <p:spPr>
          <a:xfrm>
            <a:off x="1036154" y="1900181"/>
            <a:ext cx="10683897" cy="3035758"/>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nSpc>
                <a:spcPct val="150000"/>
              </a:lnSpc>
            </a:pPr>
            <a:r>
              <a:rPr lang="en-US" sz="2400">
                <a:solidFill>
                  <a:schemeClr val="tx1"/>
                </a:solidFill>
                <a:latin typeface="Roboto" panose="02000000000000000000" pitchFamily="2" charset="0"/>
                <a:ea typeface="Roboto" panose="02000000000000000000" pitchFamily="2" charset="0"/>
                <a:cs typeface="Roboto Black"/>
              </a:rPr>
              <a:t>We will take away everything you’ve shared and:</a:t>
            </a:r>
          </a:p>
          <a:p>
            <a:pPr marL="342900" indent="-342900">
              <a:lnSpc>
                <a:spcPct val="150000"/>
              </a:lnSpc>
              <a:buFont typeface="Arial" panose="020B0604020202020204" pitchFamily="34" charset="0"/>
              <a:buChar char="•"/>
            </a:pPr>
            <a:r>
              <a:rPr lang="en-US" sz="2400" err="1">
                <a:solidFill>
                  <a:schemeClr val="tx1"/>
                </a:solidFill>
                <a:latin typeface="Roboto" panose="02000000000000000000" pitchFamily="2" charset="0"/>
                <a:ea typeface="Roboto" panose="02000000000000000000" pitchFamily="2" charset="0"/>
                <a:cs typeface="Roboto Black"/>
              </a:rPr>
              <a:t>synthesise</a:t>
            </a:r>
            <a:r>
              <a:rPr lang="en-US" sz="2400">
                <a:solidFill>
                  <a:schemeClr val="tx1"/>
                </a:solidFill>
                <a:latin typeface="Roboto" panose="02000000000000000000" pitchFamily="2" charset="0"/>
                <a:ea typeface="Roboto" panose="02000000000000000000" pitchFamily="2" charset="0"/>
                <a:cs typeface="Roboto Black"/>
              </a:rPr>
              <a:t> the key themes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Black"/>
              </a:rPr>
              <a:t>reflect on what this means for our work</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Black"/>
              </a:rPr>
              <a:t>come back to you with what we’ve heard and what we intend to do next</a:t>
            </a:r>
          </a:p>
        </p:txBody>
      </p:sp>
      <p:pic>
        <p:nvPicPr>
          <p:cNvPr id="7" name="Picture 6" descr="A black background with white text&#10;&#10;Description automatically generated">
            <a:extLst>
              <a:ext uri="{FF2B5EF4-FFF2-40B4-BE49-F238E27FC236}">
                <a16:creationId xmlns:a16="http://schemas.microsoft.com/office/drawing/2014/main" id="{18997A94-1F9A-C7BC-21EB-BB7DB4329C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092299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8653BA-CFFA-4406-B8D7-D08C87DD5A6A}"/>
              </a:ext>
            </a:extLst>
          </p:cNvPr>
          <p:cNvPicPr>
            <a:picLocks noChangeAspect="1"/>
          </p:cNvPicPr>
          <p:nvPr/>
        </p:nvPicPr>
        <p:blipFill>
          <a:blip r:embed="rId3"/>
          <a:stretch>
            <a:fillRect/>
          </a:stretch>
        </p:blipFill>
        <p:spPr>
          <a:xfrm>
            <a:off x="190500" y="100012"/>
            <a:ext cx="11811000" cy="6657975"/>
          </a:xfrm>
          <a:prstGeom prst="rect">
            <a:avLst/>
          </a:prstGeom>
        </p:spPr>
      </p:pic>
    </p:spTree>
    <p:extLst>
      <p:ext uri="{BB962C8B-B14F-4D97-AF65-F5344CB8AC3E}">
        <p14:creationId xmlns:p14="http://schemas.microsoft.com/office/powerpoint/2010/main" val="4163858399"/>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7A656-76DD-EAA9-221F-D2BF7BC7B2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5206B5-32E5-2D4D-52F6-6E4C62450F7E}"/>
              </a:ext>
            </a:extLst>
          </p:cNvPr>
          <p:cNvSpPr txBox="1"/>
          <p:nvPr/>
        </p:nvSpPr>
        <p:spPr>
          <a:xfrm>
            <a:off x="1470731" y="1136972"/>
            <a:ext cx="6708765" cy="3508653"/>
          </a:xfrm>
          <a:prstGeom prst="rect">
            <a:avLst/>
          </a:prstGeom>
          <a:noFill/>
        </p:spPr>
        <p:txBody>
          <a:bodyPr wrap="square" lIns="91440" tIns="45720" rIns="91440" bIns="45720" rtlCol="0" anchor="t">
            <a:spAutoFit/>
          </a:bodyPr>
          <a:lstStyle/>
          <a:p>
            <a:pPr>
              <a:spcAft>
                <a:spcPts val="600"/>
              </a:spcAft>
            </a:pPr>
            <a:endParaRPr lang="en-AU" sz="3200" b="1">
              <a:solidFill>
                <a:srgbClr val="955166"/>
              </a:solidFill>
              <a:latin typeface="Roboto"/>
              <a:ea typeface="Roboto"/>
              <a:cs typeface="Roboto"/>
            </a:endParaRPr>
          </a:p>
          <a:p>
            <a:pPr>
              <a:spcAft>
                <a:spcPts val="600"/>
              </a:spcAft>
            </a:pPr>
            <a:endParaRPr lang="en-AU" sz="3200" b="1">
              <a:solidFill>
                <a:srgbClr val="955166"/>
              </a:solidFill>
              <a:latin typeface="Roboto"/>
              <a:ea typeface="Roboto"/>
              <a:cs typeface="Roboto"/>
            </a:endParaRPr>
          </a:p>
          <a:p>
            <a:pPr>
              <a:spcAft>
                <a:spcPts val="600"/>
              </a:spcAft>
            </a:pPr>
            <a:r>
              <a:rPr lang="en-AU" sz="3200" b="1">
                <a:solidFill>
                  <a:srgbClr val="955166"/>
                </a:solidFill>
                <a:latin typeface="Roboto"/>
                <a:ea typeface="Roboto"/>
                <a:cs typeface="Roboto"/>
              </a:rPr>
              <a:t>Dr Ankit Agarwal</a:t>
            </a:r>
            <a:endParaRPr lang="en-AU" sz="3200" b="1">
              <a:solidFill>
                <a:srgbClr val="955166"/>
              </a:solidFill>
              <a:latin typeface="Roboto" panose="02000000000000000000" pitchFamily="2" charset="0"/>
              <a:ea typeface="Roboto" panose="02000000000000000000" pitchFamily="2" charset="0"/>
            </a:endParaRPr>
          </a:p>
          <a:p>
            <a:pPr>
              <a:spcAft>
                <a:spcPts val="600"/>
              </a:spcAft>
            </a:pPr>
            <a:r>
              <a:rPr lang="en-AU" sz="2400">
                <a:latin typeface="Roboto"/>
                <a:ea typeface="Roboto"/>
                <a:cs typeface="Roboto"/>
              </a:rPr>
              <a:t>Senior Manager, Education Services</a:t>
            </a:r>
            <a:endParaRPr lang="en-AU" sz="2400">
              <a:latin typeface="Roboto" panose="02000000000000000000" pitchFamily="2" charset="0"/>
              <a:ea typeface="Roboto" panose="02000000000000000000" pitchFamily="2" charset="0"/>
              <a:cs typeface="Roboto"/>
            </a:endParaRPr>
          </a:p>
          <a:p>
            <a:pPr>
              <a:spcAft>
                <a:spcPts val="600"/>
              </a:spcAft>
            </a:pPr>
            <a:r>
              <a:rPr lang="en-AU" sz="2400">
                <a:latin typeface="Roboto"/>
                <a:ea typeface="Roboto"/>
                <a:cs typeface="Roboto"/>
              </a:rPr>
              <a:t>SACE Board of South Australia</a:t>
            </a:r>
          </a:p>
          <a:p>
            <a:pPr>
              <a:spcAft>
                <a:spcPts val="600"/>
              </a:spcAft>
            </a:pPr>
            <a:r>
              <a:rPr lang="en-AU" sz="2400" err="1">
                <a:latin typeface="Roboto"/>
                <a:ea typeface="Roboto"/>
                <a:cs typeface="Roboto"/>
                <a:hlinkClick r:id="rId3"/>
              </a:rPr>
              <a:t>Ankit.Agarwal</a:t>
            </a:r>
            <a:r>
              <a:rPr lang="en-AU" sz="2400">
                <a:latin typeface="Roboto"/>
                <a:ea typeface="Roboto"/>
                <a:cs typeface="Roboto"/>
                <a:hlinkClick r:id="rId3"/>
              </a:rPr>
              <a:t>@sa.gov.au</a:t>
            </a:r>
            <a:endParaRPr lang="en-AU" sz="2400">
              <a:latin typeface="Roboto"/>
              <a:ea typeface="Roboto"/>
              <a:cs typeface="Roboto"/>
            </a:endParaRPr>
          </a:p>
          <a:p>
            <a:pPr>
              <a:spcAft>
                <a:spcPts val="600"/>
              </a:spcAft>
            </a:pPr>
            <a:endParaRPr lang="en-AU" sz="2400">
              <a:latin typeface="Roboto"/>
              <a:ea typeface="Roboto"/>
              <a:cs typeface="Roboto"/>
            </a:endParaRPr>
          </a:p>
        </p:txBody>
      </p:sp>
      <p:pic>
        <p:nvPicPr>
          <p:cNvPr id="7" name="Picture 6">
            <a:extLst>
              <a:ext uri="{FF2B5EF4-FFF2-40B4-BE49-F238E27FC236}">
                <a16:creationId xmlns:a16="http://schemas.microsoft.com/office/drawing/2014/main" id="{A417442A-6F87-8605-5D54-8303E3A8B3E6}"/>
              </a:ext>
            </a:extLst>
          </p:cNvPr>
          <p:cNvPicPr>
            <a:picLocks noChangeAspect="1"/>
          </p:cNvPicPr>
          <p:nvPr/>
        </p:nvPicPr>
        <p:blipFill>
          <a:blip r:embed="rId4"/>
          <a:stretch>
            <a:fillRect/>
          </a:stretch>
        </p:blipFill>
        <p:spPr>
          <a:xfrm>
            <a:off x="90533" y="5091078"/>
            <a:ext cx="3562847" cy="1428949"/>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8406ED36-6EA9-68DE-9173-47E77BBF9E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76211363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6" name="Rectangle 5">
            <a:extLst>
              <a:ext uri="{FF2B5EF4-FFF2-40B4-BE49-F238E27FC236}">
                <a16:creationId xmlns:a16="http://schemas.microsoft.com/office/drawing/2014/main" id="{337A4501-136F-AA37-C447-8D95A8E87C1E}"/>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7" name="Title 15">
            <a:extLst>
              <a:ext uri="{FF2B5EF4-FFF2-40B4-BE49-F238E27FC236}">
                <a16:creationId xmlns:a16="http://schemas.microsoft.com/office/drawing/2014/main" id="{DC6C65A8-1ADD-35FA-F816-F8C9A65CCEE6}"/>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Thank you</a:t>
            </a:r>
          </a:p>
        </p:txBody>
      </p:sp>
      <p:pic>
        <p:nvPicPr>
          <p:cNvPr id="9" name="Picture 8" descr="A black background with white text&#10;&#10;Description automatically generated">
            <a:extLst>
              <a:ext uri="{FF2B5EF4-FFF2-40B4-BE49-F238E27FC236}">
                <a16:creationId xmlns:a16="http://schemas.microsoft.com/office/drawing/2014/main" id="{B19B068F-F17C-9001-1AAC-4ECAD84BDA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4" name="Picture 3">
            <a:extLst>
              <a:ext uri="{FF2B5EF4-FFF2-40B4-BE49-F238E27FC236}">
                <a16:creationId xmlns:a16="http://schemas.microsoft.com/office/drawing/2014/main" id="{8EDC092D-083F-DD35-A04D-22026A4EC7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906895" y="1729765"/>
            <a:ext cx="3728497" cy="3728497"/>
          </a:xfrm>
          <a:prstGeom prst="rect">
            <a:avLst/>
          </a:prstGeom>
        </p:spPr>
      </p:pic>
    </p:spTree>
    <p:extLst>
      <p:ext uri="{BB962C8B-B14F-4D97-AF65-F5344CB8AC3E}">
        <p14:creationId xmlns:p14="http://schemas.microsoft.com/office/powerpoint/2010/main" val="306120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background with white text&#10;&#10;Description automatically generated">
            <a:extLst>
              <a:ext uri="{FF2B5EF4-FFF2-40B4-BE49-F238E27FC236}">
                <a16:creationId xmlns:a16="http://schemas.microsoft.com/office/drawing/2014/main" id="{E9F7EE89-AB31-5888-BCC1-DDBF0B80E7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13" name="Rectangle: Rounded Corners 12">
            <a:extLst>
              <a:ext uri="{FF2B5EF4-FFF2-40B4-BE49-F238E27FC236}">
                <a16:creationId xmlns:a16="http://schemas.microsoft.com/office/drawing/2014/main" id="{77AAC056-D7C9-FE03-6BC5-38E3D95CC685}"/>
              </a:ext>
            </a:extLst>
          </p:cNvPr>
          <p:cNvSpPr/>
          <p:nvPr/>
        </p:nvSpPr>
        <p:spPr>
          <a:xfrm>
            <a:off x="1006929" y="1102659"/>
            <a:ext cx="10167257" cy="4317702"/>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6A4C889D-65DC-573C-D276-55AD0A4576CD}"/>
              </a:ext>
            </a:extLst>
          </p:cNvPr>
          <p:cNvSpPr/>
          <p:nvPr/>
        </p:nvSpPr>
        <p:spPr>
          <a:xfrm>
            <a:off x="1006929" y="1097884"/>
            <a:ext cx="10167257" cy="2079510"/>
          </a:xfrm>
          <a:prstGeom prst="roundRect">
            <a:avLst>
              <a:gd name="adj" fmla="val 5597"/>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sp>
        <p:nvSpPr>
          <p:cNvPr id="6" name="Rectangle: Rounded Corners 5">
            <a:extLst>
              <a:ext uri="{FF2B5EF4-FFF2-40B4-BE49-F238E27FC236}">
                <a16:creationId xmlns:a16="http://schemas.microsoft.com/office/drawing/2014/main" id="{8682AD4B-2DE2-A64C-D99D-A9F87FF83175}"/>
              </a:ext>
            </a:extLst>
          </p:cNvPr>
          <p:cNvSpPr/>
          <p:nvPr/>
        </p:nvSpPr>
        <p:spPr>
          <a:xfrm>
            <a:off x="1006928" y="2988097"/>
            <a:ext cx="10167257" cy="24622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3655" y="5894613"/>
            <a:ext cx="802800" cy="598253"/>
          </a:xfrm>
          <a:prstGeom prst="rect">
            <a:avLst/>
          </a:prstGeom>
        </p:spPr>
      </p:pic>
      <p:pic>
        <p:nvPicPr>
          <p:cNvPr id="10" name="Graphic 9">
            <a:extLst>
              <a:ext uri="{FF2B5EF4-FFF2-40B4-BE49-F238E27FC236}">
                <a16:creationId xmlns:a16="http://schemas.microsoft.com/office/drawing/2014/main" id="{F2C348F8-EEE1-48E9-B787-05A998C02F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6479" y="5625228"/>
            <a:ext cx="1850400" cy="867638"/>
          </a:xfrm>
          <a:prstGeom prst="rect">
            <a:avLst/>
          </a:prstGeom>
        </p:spPr>
      </p:pic>
      <p:cxnSp>
        <p:nvCxnSpPr>
          <p:cNvPr id="26" name="Straight Connector 25">
            <a:extLst>
              <a:ext uri="{FF2B5EF4-FFF2-40B4-BE49-F238E27FC236}">
                <a16:creationId xmlns:a16="http://schemas.microsoft.com/office/drawing/2014/main" id="{60AAB5FF-23B6-65F8-DD06-A1527FAA78D6}"/>
              </a:ext>
            </a:extLst>
          </p:cNvPr>
          <p:cNvCxnSpPr>
            <a:cxnSpLocks/>
          </p:cNvCxnSpPr>
          <p:nvPr/>
        </p:nvCxnSpPr>
        <p:spPr>
          <a:xfrm>
            <a:off x="4334425" y="2988097"/>
            <a:ext cx="0" cy="21214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9A717E3-FA92-B00B-86B6-A3440F1B5632}"/>
              </a:ext>
            </a:extLst>
          </p:cNvPr>
          <p:cNvCxnSpPr>
            <a:cxnSpLocks/>
          </p:cNvCxnSpPr>
          <p:nvPr/>
        </p:nvCxnSpPr>
        <p:spPr>
          <a:xfrm>
            <a:off x="7667058" y="2988097"/>
            <a:ext cx="0" cy="21214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B4D96F5-C3D7-1417-BB73-6EFAFBD65504}"/>
              </a:ext>
            </a:extLst>
          </p:cNvPr>
          <p:cNvSpPr txBox="1"/>
          <p:nvPr/>
        </p:nvSpPr>
        <p:spPr>
          <a:xfrm>
            <a:off x="1250075" y="3252062"/>
            <a:ext cx="2995733" cy="246221"/>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Rise of Artificial Intelligence</a:t>
            </a:r>
            <a:endParaRPr lang="en-GB" sz="1600">
              <a:latin typeface="Roboto Bold" panose="02000000000000000000" pitchFamily="2" charset="0"/>
              <a:ea typeface="Roboto Bold" panose="02000000000000000000" pitchFamily="2" charset="0"/>
            </a:endParaRPr>
          </a:p>
        </p:txBody>
      </p:sp>
      <p:sp>
        <p:nvSpPr>
          <p:cNvPr id="36" name="TextBox 35">
            <a:extLst>
              <a:ext uri="{FF2B5EF4-FFF2-40B4-BE49-F238E27FC236}">
                <a16:creationId xmlns:a16="http://schemas.microsoft.com/office/drawing/2014/main" id="{C732A8EE-CC8E-26E3-997B-DA22C83D31BC}"/>
              </a:ext>
            </a:extLst>
          </p:cNvPr>
          <p:cNvSpPr txBox="1"/>
          <p:nvPr/>
        </p:nvSpPr>
        <p:spPr>
          <a:xfrm>
            <a:off x="1250075" y="3610670"/>
            <a:ext cx="2882368"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the processing power and speed of artificial intelligence is changing the way we access and use knowledge.</a:t>
            </a:r>
            <a:endParaRPr lang="en-GB" sz="1400">
              <a:latin typeface="Roboto Light" panose="02000000000000000000" pitchFamily="2" charset="0"/>
              <a:ea typeface="Roboto Light" panose="02000000000000000000" pitchFamily="2" charset="0"/>
            </a:endParaRPr>
          </a:p>
        </p:txBody>
      </p:sp>
      <p:sp>
        <p:nvSpPr>
          <p:cNvPr id="3" name="Subtitle 2">
            <a:extLst>
              <a:ext uri="{FF2B5EF4-FFF2-40B4-BE49-F238E27FC236}">
                <a16:creationId xmlns:a16="http://schemas.microsoft.com/office/drawing/2014/main" id="{20086A3C-B01D-9C68-193C-3A1FE59ED690}"/>
              </a:ext>
            </a:extLst>
          </p:cNvPr>
          <p:cNvSpPr txBox="1">
            <a:spLocks/>
          </p:cNvSpPr>
          <p:nvPr/>
        </p:nvSpPr>
        <p:spPr>
          <a:xfrm>
            <a:off x="1012369" y="464458"/>
            <a:ext cx="10026532" cy="1112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3200">
                <a:latin typeface="Roboto Light" panose="02000000000000000000" pitchFamily="2" charset="0"/>
                <a:ea typeface="Roboto Light" panose="02000000000000000000" pitchFamily="2" charset="0"/>
              </a:rPr>
              <a:t>Challenges students face today</a:t>
            </a:r>
            <a:endParaRPr lang="en-AU" sz="3200">
              <a:latin typeface="Roboto Light" panose="02000000000000000000" pitchFamily="2" charset="0"/>
              <a:ea typeface="Roboto Light" panose="02000000000000000000" pitchFamily="2" charset="0"/>
            </a:endParaRPr>
          </a:p>
        </p:txBody>
      </p:sp>
      <p:pic>
        <p:nvPicPr>
          <p:cNvPr id="34" name="Graphic 33">
            <a:extLst>
              <a:ext uri="{FF2B5EF4-FFF2-40B4-BE49-F238E27FC236}">
                <a16:creationId xmlns:a16="http://schemas.microsoft.com/office/drawing/2014/main" id="{0871C070-5622-BA0E-987C-39E9CEEB649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4798" y="1182193"/>
            <a:ext cx="2691424" cy="1874716"/>
          </a:xfrm>
          <a:prstGeom prst="rect">
            <a:avLst/>
          </a:prstGeom>
        </p:spPr>
      </p:pic>
      <p:pic>
        <p:nvPicPr>
          <p:cNvPr id="41" name="Graphic 40">
            <a:extLst>
              <a:ext uri="{FF2B5EF4-FFF2-40B4-BE49-F238E27FC236}">
                <a16:creationId xmlns:a16="http://schemas.microsoft.com/office/drawing/2014/main" id="{FC681CA1-3CC2-8A91-5E7E-DA408EF32D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14121" y="1157414"/>
            <a:ext cx="3341076" cy="1874716"/>
          </a:xfrm>
          <a:prstGeom prst="rect">
            <a:avLst/>
          </a:prstGeom>
        </p:spPr>
      </p:pic>
      <p:pic>
        <p:nvPicPr>
          <p:cNvPr id="43" name="Graphic 42">
            <a:extLst>
              <a:ext uri="{FF2B5EF4-FFF2-40B4-BE49-F238E27FC236}">
                <a16:creationId xmlns:a16="http://schemas.microsoft.com/office/drawing/2014/main" id="{F8E6DD3F-3EDA-7755-DE33-60FD00150C7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591658" y="1144733"/>
            <a:ext cx="2691424" cy="1874716"/>
          </a:xfrm>
          <a:prstGeom prst="rect">
            <a:avLst/>
          </a:prstGeom>
        </p:spPr>
      </p:pic>
      <p:cxnSp>
        <p:nvCxnSpPr>
          <p:cNvPr id="44" name="Straight Connector 43">
            <a:extLst>
              <a:ext uri="{FF2B5EF4-FFF2-40B4-BE49-F238E27FC236}">
                <a16:creationId xmlns:a16="http://schemas.microsoft.com/office/drawing/2014/main" id="{FD7954EE-E20B-5C45-DAA2-46E5A946C930}"/>
              </a:ext>
            </a:extLst>
          </p:cNvPr>
          <p:cNvCxnSpPr>
            <a:cxnSpLocks/>
          </p:cNvCxnSpPr>
          <p:nvPr/>
        </p:nvCxnSpPr>
        <p:spPr>
          <a:xfrm flipH="1">
            <a:off x="4334425" y="1290987"/>
            <a:ext cx="0" cy="1684064"/>
          </a:xfrm>
          <a:prstGeom prst="line">
            <a:avLst/>
          </a:prstGeom>
          <a:ln w="19050">
            <a:solidFill>
              <a:schemeClr val="bg2">
                <a:alpha val="19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330B1F1-0F16-0DCE-50C4-E499C021B190}"/>
              </a:ext>
            </a:extLst>
          </p:cNvPr>
          <p:cNvCxnSpPr>
            <a:cxnSpLocks/>
          </p:cNvCxnSpPr>
          <p:nvPr/>
        </p:nvCxnSpPr>
        <p:spPr>
          <a:xfrm>
            <a:off x="7667058" y="1290987"/>
            <a:ext cx="0" cy="1684064"/>
          </a:xfrm>
          <a:prstGeom prst="line">
            <a:avLst/>
          </a:prstGeom>
          <a:ln w="19050">
            <a:solidFill>
              <a:schemeClr val="bg2">
                <a:alpha val="19000"/>
              </a:schemeClr>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9A782BCA-73F9-8839-32A2-FCE517BDE6CF}"/>
              </a:ext>
            </a:extLst>
          </p:cNvPr>
          <p:cNvSpPr txBox="1"/>
          <p:nvPr/>
        </p:nvSpPr>
        <p:spPr>
          <a:xfrm>
            <a:off x="4580381" y="3263216"/>
            <a:ext cx="2808778"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Focus on mental health </a:t>
            </a:r>
          </a:p>
          <a:p>
            <a:r>
              <a:rPr lang="en-US" sz="1600">
                <a:latin typeface="Roboto Bold" panose="02000000000000000000" pitchFamily="2" charset="0"/>
                <a:ea typeface="Roboto Bold" panose="02000000000000000000" pitchFamily="2" charset="0"/>
              </a:rPr>
              <a:t>&amp; wellbeing</a:t>
            </a:r>
            <a:endParaRPr lang="en-GB" sz="1600">
              <a:latin typeface="Roboto Bold" panose="02000000000000000000" pitchFamily="2" charset="0"/>
              <a:ea typeface="Roboto Bold" panose="02000000000000000000" pitchFamily="2" charset="0"/>
            </a:endParaRPr>
          </a:p>
        </p:txBody>
      </p:sp>
      <p:sp>
        <p:nvSpPr>
          <p:cNvPr id="51" name="TextBox 50">
            <a:extLst>
              <a:ext uri="{FF2B5EF4-FFF2-40B4-BE49-F238E27FC236}">
                <a16:creationId xmlns:a16="http://schemas.microsoft.com/office/drawing/2014/main" id="{431163C8-6ABB-5B00-4FAA-5236BBAC197C}"/>
              </a:ext>
            </a:extLst>
          </p:cNvPr>
          <p:cNvSpPr txBox="1"/>
          <p:nvPr/>
        </p:nvSpPr>
        <p:spPr>
          <a:xfrm>
            <a:off x="4580380" y="3870641"/>
            <a:ext cx="2959994" cy="1292662"/>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more than </a:t>
            </a:r>
            <a:r>
              <a:rPr lang="en-US" sz="1400">
                <a:latin typeface="Roboto Bold" panose="02000000000000000000" pitchFamily="2" charset="0"/>
                <a:ea typeface="Roboto Bold" panose="02000000000000000000" pitchFamily="2" charset="0"/>
              </a:rPr>
              <a:t>25% </a:t>
            </a:r>
            <a:r>
              <a:rPr lang="en-US" sz="1400">
                <a:latin typeface="Roboto Light" panose="02000000000000000000" pitchFamily="2" charset="0"/>
                <a:ea typeface="Roboto Light" panose="02000000000000000000" pitchFamily="2" charset="0"/>
              </a:rPr>
              <a:t>of young people meet the criteria for experiencing psychological distress and over </a:t>
            </a:r>
            <a:r>
              <a:rPr lang="en-US" sz="1400">
                <a:latin typeface="Roboto Bold" panose="02000000000000000000" pitchFamily="2" charset="0"/>
                <a:ea typeface="Roboto Bold" panose="02000000000000000000" pitchFamily="2" charset="0"/>
              </a:rPr>
              <a:t>50% </a:t>
            </a:r>
            <a:r>
              <a:rPr lang="en-US" sz="1400">
                <a:latin typeface="Roboto Light" panose="02000000000000000000" pitchFamily="2" charset="0"/>
                <a:ea typeface="Roboto Light" panose="02000000000000000000" pitchFamily="2" charset="0"/>
              </a:rPr>
              <a:t>identify mental health as a top barrier to achieving their study or work goals.</a:t>
            </a:r>
            <a:r>
              <a:rPr lang="en-US" sz="1400" baseline="30000">
                <a:latin typeface="Roboto Light" panose="02000000000000000000" pitchFamily="2" charset="0"/>
                <a:ea typeface="Roboto Light" panose="02000000000000000000" pitchFamily="2" charset="0"/>
              </a:rPr>
              <a:t>1</a:t>
            </a:r>
            <a:endParaRPr lang="en-GB" sz="1400" baseline="30000">
              <a:latin typeface="Roboto Light" panose="02000000000000000000" pitchFamily="2" charset="0"/>
              <a:ea typeface="Roboto Light" panose="02000000000000000000" pitchFamily="2" charset="0"/>
            </a:endParaRPr>
          </a:p>
        </p:txBody>
      </p:sp>
      <p:sp>
        <p:nvSpPr>
          <p:cNvPr id="52" name="TextBox 51">
            <a:extLst>
              <a:ext uri="{FF2B5EF4-FFF2-40B4-BE49-F238E27FC236}">
                <a16:creationId xmlns:a16="http://schemas.microsoft.com/office/drawing/2014/main" id="{D02B3EE4-BBCF-9239-19F0-824A72A35A93}"/>
              </a:ext>
            </a:extLst>
          </p:cNvPr>
          <p:cNvSpPr txBox="1"/>
          <p:nvPr/>
        </p:nvSpPr>
        <p:spPr>
          <a:xfrm>
            <a:off x="7875860" y="3261095"/>
            <a:ext cx="3174151"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Dissatisfaction with using grades and ranks to define success</a:t>
            </a:r>
            <a:endParaRPr lang="en-GB" sz="1600">
              <a:latin typeface="Roboto Bold" panose="02000000000000000000" pitchFamily="2" charset="0"/>
              <a:ea typeface="Roboto Bold" panose="02000000000000000000" pitchFamily="2" charset="0"/>
            </a:endParaRPr>
          </a:p>
        </p:txBody>
      </p:sp>
      <p:sp>
        <p:nvSpPr>
          <p:cNvPr id="53" name="TextBox 52">
            <a:extLst>
              <a:ext uri="{FF2B5EF4-FFF2-40B4-BE49-F238E27FC236}">
                <a16:creationId xmlns:a16="http://schemas.microsoft.com/office/drawing/2014/main" id="{34CE8BCF-DAF7-FD5D-ACC3-10A3106CCC41}"/>
              </a:ext>
            </a:extLst>
          </p:cNvPr>
          <p:cNvSpPr txBox="1"/>
          <p:nvPr/>
        </p:nvSpPr>
        <p:spPr>
          <a:xfrm>
            <a:off x="7879702" y="3881247"/>
            <a:ext cx="2955157"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Many young people reject the idea that the breadth and depth of what they know and can do is represented in grades and ranks. </a:t>
            </a:r>
            <a:r>
              <a:rPr lang="en-US" sz="1400" baseline="30000">
                <a:latin typeface="Roboto Light" panose="02000000000000000000" pitchFamily="2" charset="0"/>
                <a:ea typeface="Roboto Light" panose="02000000000000000000" pitchFamily="2" charset="0"/>
              </a:rPr>
              <a:t>2</a:t>
            </a:r>
            <a:endParaRPr lang="en-GB" sz="1400" baseline="30000">
              <a:latin typeface="Roboto Light" panose="02000000000000000000" pitchFamily="2" charset="0"/>
              <a:ea typeface="Roboto Light" panose="02000000000000000000" pitchFamily="2" charset="0"/>
            </a:endParaRPr>
          </a:p>
        </p:txBody>
      </p:sp>
      <p:sp>
        <p:nvSpPr>
          <p:cNvPr id="56" name="TextBox 55">
            <a:extLst>
              <a:ext uri="{FF2B5EF4-FFF2-40B4-BE49-F238E27FC236}">
                <a16:creationId xmlns:a16="http://schemas.microsoft.com/office/drawing/2014/main" id="{041DF4C0-0DF7-3A5B-8A06-DE4206A7CB4B}"/>
              </a:ext>
            </a:extLst>
          </p:cNvPr>
          <p:cNvSpPr txBox="1"/>
          <p:nvPr/>
        </p:nvSpPr>
        <p:spPr>
          <a:xfrm>
            <a:off x="4514580" y="6008118"/>
            <a:ext cx="4351176" cy="484748"/>
          </a:xfrm>
          <a:prstGeom prst="rect">
            <a:avLst/>
          </a:prstGeom>
          <a:noFill/>
        </p:spPr>
        <p:txBody>
          <a:bodyPr wrap="square" lIns="0" tIns="0" rIns="0" bIns="0" rtlCol="0" anchor="t">
            <a:spAutoFit/>
          </a:bodyPr>
          <a:lstStyle/>
          <a:p>
            <a:r>
              <a:rPr lang="en-US" sz="1050">
                <a:latin typeface="Roboto Bold" panose="02000000000000000000" pitchFamily="2" charset="0"/>
                <a:ea typeface="Roboto Bold" panose="02000000000000000000" pitchFamily="2" charset="0"/>
              </a:rPr>
              <a:t>Sources</a:t>
            </a:r>
            <a:br>
              <a:rPr lang="en-US" sz="1050">
                <a:latin typeface="Roboto Light" panose="02000000000000000000" pitchFamily="2" charset="0"/>
                <a:ea typeface="Roboto Light" panose="02000000000000000000" pitchFamily="2" charset="0"/>
              </a:rPr>
            </a:br>
            <a:r>
              <a:rPr lang="en-US" sz="1050" baseline="30000">
                <a:latin typeface="Roboto Light" panose="02000000000000000000" pitchFamily="2" charset="0"/>
                <a:ea typeface="Roboto Light" panose="02000000000000000000" pitchFamily="2" charset="0"/>
              </a:rPr>
              <a:t>1</a:t>
            </a:r>
            <a:r>
              <a:rPr lang="en-US" sz="1050">
                <a:latin typeface="Roboto Light" panose="02000000000000000000" pitchFamily="2" charset="0"/>
                <a:ea typeface="Roboto Light" panose="02000000000000000000" pitchFamily="2" charset="0"/>
              </a:rPr>
              <a:t> 2021, Mission Australia’s Youth Survey 2021</a:t>
            </a:r>
          </a:p>
          <a:p>
            <a:r>
              <a:rPr lang="en-US" sz="1050">
                <a:latin typeface="Roboto Light" panose="02000000000000000000" pitchFamily="2" charset="0"/>
                <a:ea typeface="Roboto Light" panose="02000000000000000000" pitchFamily="2" charset="0"/>
              </a:rPr>
              <a:t>² 2020, Learning Creates Australia - Recognition of learning success for all</a:t>
            </a:r>
            <a:endParaRPr lang="en-GB" sz="1050" baseline="300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912861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8" name="TextBox 7">
            <a:extLst>
              <a:ext uri="{FF2B5EF4-FFF2-40B4-BE49-F238E27FC236}">
                <a16:creationId xmlns:a16="http://schemas.microsoft.com/office/drawing/2014/main" id="{2C75D840-55F0-8282-90C6-F744DD90C0D8}"/>
              </a:ext>
            </a:extLst>
          </p:cNvPr>
          <p:cNvSpPr txBox="1"/>
          <p:nvPr/>
        </p:nvSpPr>
        <p:spPr>
          <a:xfrm>
            <a:off x="9064753" y="1573461"/>
            <a:ext cx="2117318" cy="1973874"/>
          </a:xfrm>
          <a:prstGeom prst="rect">
            <a:avLst/>
          </a:prstGeom>
          <a:noFill/>
        </p:spPr>
        <p:txBody>
          <a:bodyPr wrap="square" rtlCol="0">
            <a:spAutoFit/>
          </a:bodyPr>
          <a:lstStyle/>
          <a:p>
            <a:pPr marL="0" marR="0" lvl="0" indent="0" algn="l" defTabSz="554492" rtl="0" eaLnBrk="1" fontAlgn="auto" latinLnBrk="0" hangingPunct="1">
              <a:lnSpc>
                <a:spcPct val="90000"/>
              </a:lnSpc>
              <a:spcBef>
                <a:spcPts val="606"/>
              </a:spcBef>
              <a:spcAft>
                <a:spcPts val="0"/>
              </a:spcAft>
              <a:buClrTx/>
              <a:buSzTx/>
              <a:buFontTx/>
              <a:buNone/>
              <a:tabLst/>
              <a:defRPr/>
            </a:pPr>
            <a:r>
              <a:rPr kumimoji="0" lang="en-US" sz="1698"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To tackle these challenges, every young person will need to build life-long skills, capabilities, knowledge and understanding.</a:t>
            </a:r>
          </a:p>
        </p:txBody>
      </p:sp>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Rise of AI – urgency and impact</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9" name="Rectangle: Rounded Corners 8">
            <a:extLst>
              <a:ext uri="{FF2B5EF4-FFF2-40B4-BE49-F238E27FC236}">
                <a16:creationId xmlns:a16="http://schemas.microsoft.com/office/drawing/2014/main" id="{F2B92759-18C9-AC53-7974-6BBAD12A08FD}"/>
              </a:ext>
            </a:extLst>
          </p:cNvPr>
          <p:cNvSpPr/>
          <p:nvPr/>
        </p:nvSpPr>
        <p:spPr>
          <a:xfrm>
            <a:off x="1036155" y="1900181"/>
            <a:ext cx="9823606" cy="3035758"/>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285750"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Integrity of SACE results under pressure from AI-enabled tools.</a:t>
            </a:r>
          </a:p>
          <a:p>
            <a:pPr marL="285750"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Advancing faster than systems can adapt.</a:t>
            </a:r>
          </a:p>
          <a:p>
            <a:pPr marL="285750" indent="-285750">
              <a:lnSpc>
                <a:spcPct val="150000"/>
              </a:lnSpc>
              <a:buFont typeface="Arial"/>
              <a:buChar char="•"/>
            </a:pPr>
            <a:r>
              <a:rPr lang="en-US" sz="2400">
                <a:solidFill>
                  <a:schemeClr val="tx1"/>
                </a:solidFill>
                <a:latin typeface="Roboto"/>
                <a:ea typeface="Roboto"/>
                <a:cs typeface="Roboto Black"/>
              </a:rPr>
              <a:t>Balancing challenges with opportunities.</a:t>
            </a:r>
          </a:p>
          <a:p>
            <a:pPr marL="285750" indent="-285750">
              <a:lnSpc>
                <a:spcPct val="150000"/>
              </a:lnSpc>
              <a:buFont typeface="Arial"/>
              <a:buChar char="•"/>
            </a:pPr>
            <a:r>
              <a:rPr lang="en-US" sz="2400">
                <a:solidFill>
                  <a:schemeClr val="tx1"/>
                </a:solidFill>
                <a:latin typeface="Roboto"/>
                <a:ea typeface="Roboto"/>
                <a:cs typeface="Roboto Black"/>
              </a:rPr>
              <a:t>Risks eroding the relationship between teachers and students.</a:t>
            </a:r>
          </a:p>
        </p:txBody>
      </p:sp>
      <p:pic>
        <p:nvPicPr>
          <p:cNvPr id="2" name="Picture 1" descr="A black background with white text&#10;&#10;Description automatically generated">
            <a:extLst>
              <a:ext uri="{FF2B5EF4-FFF2-40B4-BE49-F238E27FC236}">
                <a16:creationId xmlns:a16="http://schemas.microsoft.com/office/drawing/2014/main" id="{8BB04058-3A64-86CF-07A7-08B68E7D6C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665390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DEFFE88-0D7B-5FE7-1E7F-E86F6AA88220}"/>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grpSp>
        <p:nvGrpSpPr>
          <p:cNvPr id="15" name="Group 14">
            <a:extLst>
              <a:ext uri="{FF2B5EF4-FFF2-40B4-BE49-F238E27FC236}">
                <a16:creationId xmlns:a16="http://schemas.microsoft.com/office/drawing/2014/main" id="{820D7380-686E-C2BF-1149-7AB10C554ACD}"/>
              </a:ext>
            </a:extLst>
          </p:cNvPr>
          <p:cNvGrpSpPr/>
          <p:nvPr/>
        </p:nvGrpSpPr>
        <p:grpSpPr>
          <a:xfrm>
            <a:off x="1413419" y="1998789"/>
            <a:ext cx="9198433" cy="3186821"/>
            <a:chOff x="2607018" y="1872308"/>
            <a:chExt cx="7535358" cy="2610182"/>
          </a:xfrm>
        </p:grpSpPr>
        <p:sp>
          <p:nvSpPr>
            <p:cNvPr id="10" name="TextBox 9">
              <a:extLst>
                <a:ext uri="{FF2B5EF4-FFF2-40B4-BE49-F238E27FC236}">
                  <a16:creationId xmlns:a16="http://schemas.microsoft.com/office/drawing/2014/main" id="{BF57307B-30E8-A2F0-6251-1B0B61B8E950}"/>
                </a:ext>
              </a:extLst>
            </p:cNvPr>
            <p:cNvSpPr txBox="1"/>
            <p:nvPr/>
          </p:nvSpPr>
          <p:spPr>
            <a:xfrm>
              <a:off x="3585456" y="3721168"/>
              <a:ext cx="6556920" cy="400110"/>
            </a:xfrm>
            <a:prstGeom prst="rect">
              <a:avLst/>
            </a:prstGeom>
            <a:noFill/>
          </p:spPr>
          <p:txBody>
            <a:bodyPr wrap="square" lIns="91440" tIns="45720" rIns="91440" bIns="45720" rtlCol="0" anchor="t">
              <a:spAutoFit/>
            </a:bodyPr>
            <a:lstStyle/>
            <a:p>
              <a:endParaRPr lang="en-US" sz="2000" i="1">
                <a:latin typeface="Roboto" panose="02000000000000000000" pitchFamily="2" charset="0"/>
                <a:ea typeface="Roboto" panose="02000000000000000000" pitchFamily="2" charset="0"/>
                <a:cs typeface="Roboto" panose="02000000000000000000" pitchFamily="2" charset="0"/>
              </a:endParaRPr>
            </a:p>
          </p:txBody>
        </p:sp>
        <p:pic>
          <p:nvPicPr>
            <p:cNvPr id="3" name="Graphic 2" descr="Clipboard Partially Crossed outline">
              <a:extLst>
                <a:ext uri="{FF2B5EF4-FFF2-40B4-BE49-F238E27FC236}">
                  <a16:creationId xmlns:a16="http://schemas.microsoft.com/office/drawing/2014/main" id="{091551B8-3340-311C-F7E2-888B0B76954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607018" y="2819347"/>
              <a:ext cx="720000" cy="720000"/>
            </a:xfrm>
            <a:prstGeom prst="rect">
              <a:avLst/>
            </a:prstGeom>
          </p:spPr>
        </p:pic>
        <p:pic>
          <p:nvPicPr>
            <p:cNvPr id="9" name="Graphic 8" descr="Internet outline">
              <a:extLst>
                <a:ext uri="{FF2B5EF4-FFF2-40B4-BE49-F238E27FC236}">
                  <a16:creationId xmlns:a16="http://schemas.microsoft.com/office/drawing/2014/main" id="{EFF11402-5EB1-868A-8C00-183EE8080D58}"/>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607018" y="1872308"/>
              <a:ext cx="720000" cy="720000"/>
            </a:xfrm>
            <a:prstGeom prst="rect">
              <a:avLst/>
            </a:prstGeom>
          </p:spPr>
        </p:pic>
        <p:pic>
          <p:nvPicPr>
            <p:cNvPr id="14" name="Graphic 13" descr="Badge Question Mark outline">
              <a:extLst>
                <a:ext uri="{FF2B5EF4-FFF2-40B4-BE49-F238E27FC236}">
                  <a16:creationId xmlns:a16="http://schemas.microsoft.com/office/drawing/2014/main" id="{2CC1109D-F585-5BFF-6212-89FC8DCA1A13}"/>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607018" y="3762490"/>
              <a:ext cx="720000" cy="720000"/>
            </a:xfrm>
            <a:prstGeom prst="rect">
              <a:avLst/>
            </a:prstGeom>
          </p:spPr>
        </p:pic>
      </p:grpSp>
      <p:sp>
        <p:nvSpPr>
          <p:cNvPr id="7" name="TextBox 6">
            <a:extLst>
              <a:ext uri="{FF2B5EF4-FFF2-40B4-BE49-F238E27FC236}">
                <a16:creationId xmlns:a16="http://schemas.microsoft.com/office/drawing/2014/main" id="{6D4F999F-F62C-2BCB-EC13-114011B07989}"/>
              </a:ext>
            </a:extLst>
          </p:cNvPr>
          <p:cNvSpPr txBox="1"/>
          <p:nvPr/>
        </p:nvSpPr>
        <p:spPr>
          <a:xfrm>
            <a:off x="2398712" y="2022100"/>
            <a:ext cx="837927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42424"/>
                </a:solidFill>
                <a:latin typeface="Roboto" panose="02000000000000000000" pitchFamily="2" charset="0"/>
                <a:ea typeface="Roboto" panose="02000000000000000000" pitchFamily="2" charset="0"/>
                <a:cs typeface="Calibri"/>
              </a:rPr>
              <a:t>Phase 1: Learn &amp; Grow</a:t>
            </a:r>
            <a:r>
              <a:rPr lang="en-US" sz="2400">
                <a:solidFill>
                  <a:srgbClr val="242424"/>
                </a:solidFill>
                <a:latin typeface="Roboto" panose="02000000000000000000" pitchFamily="2" charset="0"/>
                <a:ea typeface="Roboto" panose="02000000000000000000" pitchFamily="2" charset="0"/>
                <a:cs typeface="Calibri"/>
              </a:rPr>
              <a:t> – Engage with relevant expertise to develop contextual understanding.</a:t>
            </a:r>
            <a:endParaRPr lang="en-US" sz="2400">
              <a:solidFill>
                <a:srgbClr val="444444"/>
              </a:solidFill>
              <a:latin typeface="Roboto" panose="02000000000000000000" pitchFamily="2" charset="0"/>
              <a:ea typeface="Roboto" panose="02000000000000000000" pitchFamily="2" charset="0"/>
              <a:cs typeface="Calibri"/>
            </a:endParaRPr>
          </a:p>
          <a:p>
            <a:endParaRPr lang="en-US" sz="2400" b="1">
              <a:solidFill>
                <a:srgbClr val="242424"/>
              </a:solidFill>
              <a:latin typeface="Roboto" panose="02000000000000000000" pitchFamily="2" charset="0"/>
              <a:ea typeface="Roboto" panose="02000000000000000000" pitchFamily="2" charset="0"/>
              <a:cs typeface="Calibri"/>
            </a:endParaRPr>
          </a:p>
          <a:p>
            <a:r>
              <a:rPr lang="en-US" sz="2400" b="1">
                <a:solidFill>
                  <a:srgbClr val="242424"/>
                </a:solidFill>
                <a:latin typeface="Roboto" panose="02000000000000000000" pitchFamily="2" charset="0"/>
                <a:ea typeface="Roboto" panose="02000000000000000000" pitchFamily="2" charset="0"/>
                <a:cs typeface="Calibri"/>
              </a:rPr>
              <a:t>Phase 2: Test &amp; Share</a:t>
            </a:r>
            <a:r>
              <a:rPr lang="en-US" sz="2400">
                <a:solidFill>
                  <a:srgbClr val="242424"/>
                </a:solidFill>
                <a:latin typeface="Roboto" panose="02000000000000000000" pitchFamily="2" charset="0"/>
                <a:ea typeface="Roboto" panose="02000000000000000000" pitchFamily="2" charset="0"/>
                <a:cs typeface="Calibri"/>
              </a:rPr>
              <a:t> – Refine in practice through subject renewal, develop &amp; refine targeted content and changes.</a:t>
            </a:r>
            <a:endParaRPr lang="en-US" sz="2400">
              <a:solidFill>
                <a:srgbClr val="444444"/>
              </a:solidFill>
              <a:latin typeface="Roboto" panose="02000000000000000000" pitchFamily="2" charset="0"/>
              <a:ea typeface="Roboto" panose="02000000000000000000" pitchFamily="2" charset="0"/>
              <a:cs typeface="Calibri"/>
            </a:endParaRPr>
          </a:p>
          <a:p>
            <a:endParaRPr lang="en-US" sz="2400">
              <a:solidFill>
                <a:srgbClr val="242424"/>
              </a:solidFill>
              <a:latin typeface="Roboto" panose="02000000000000000000" pitchFamily="2" charset="0"/>
              <a:ea typeface="Roboto" panose="02000000000000000000" pitchFamily="2" charset="0"/>
              <a:cs typeface="Calibri"/>
            </a:endParaRPr>
          </a:p>
          <a:p>
            <a:r>
              <a:rPr lang="en-US" sz="2400" b="1">
                <a:solidFill>
                  <a:srgbClr val="242424"/>
                </a:solidFill>
                <a:latin typeface="Roboto" panose="02000000000000000000" pitchFamily="2" charset="0"/>
                <a:ea typeface="Roboto" panose="02000000000000000000" pitchFamily="2" charset="0"/>
                <a:cs typeface="Calibri"/>
              </a:rPr>
              <a:t>Phase 3: Scale &amp; Evolve</a:t>
            </a:r>
            <a:r>
              <a:rPr lang="en-US" sz="2400">
                <a:solidFill>
                  <a:srgbClr val="242424"/>
                </a:solidFill>
                <a:latin typeface="Roboto" panose="02000000000000000000" pitchFamily="2" charset="0"/>
                <a:ea typeface="Roboto" panose="02000000000000000000" pitchFamily="2" charset="0"/>
                <a:cs typeface="Calibri"/>
              </a:rPr>
              <a:t> – Ongoing adaptation; provide a broader range of support materials, exemplars, and policy guidance</a:t>
            </a:r>
            <a:endParaRPr lang="en-US" sz="2400">
              <a:latin typeface="Roboto" panose="02000000000000000000" pitchFamily="2" charset="0"/>
              <a:ea typeface="Roboto" panose="02000000000000000000" pitchFamily="2" charset="0"/>
            </a:endParaRPr>
          </a:p>
        </p:txBody>
      </p:sp>
      <p:sp>
        <p:nvSpPr>
          <p:cNvPr id="4" name="Title 15">
            <a:extLst>
              <a:ext uri="{FF2B5EF4-FFF2-40B4-BE49-F238E27FC236}">
                <a16:creationId xmlns:a16="http://schemas.microsoft.com/office/drawing/2014/main" id="{72BE0C29-ECEC-E1CD-1CD2-C4565727B87D}"/>
              </a:ext>
            </a:extLst>
          </p:cNvPr>
          <p:cNvSpPr txBox="1">
            <a:spLocks/>
          </p:cNvSpPr>
          <p:nvPr/>
        </p:nvSpPr>
        <p:spPr>
          <a:xfrm>
            <a:off x="513344" y="200704"/>
            <a:ext cx="10964782" cy="835656"/>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solidFill>
                  <a:schemeClr val="bg1"/>
                </a:solidFill>
                <a:latin typeface="Roboto Medium" panose="02000000000000000000" pitchFamily="2" charset="0"/>
                <a:ea typeface="Roboto Medium" panose="02000000000000000000" pitchFamily="2" charset="0"/>
              </a:rPr>
              <a:t>Adapting to the challenges and opportunities of AI</a:t>
            </a:r>
          </a:p>
        </p:txBody>
      </p:sp>
      <p:pic>
        <p:nvPicPr>
          <p:cNvPr id="2" name="Picture 1" descr="A black background with white text&#10;&#10;Description automatically generated">
            <a:extLst>
              <a:ext uri="{FF2B5EF4-FFF2-40B4-BE49-F238E27FC236}">
                <a16:creationId xmlns:a16="http://schemas.microsoft.com/office/drawing/2014/main" id="{A33D57C3-2289-C8D8-CA1B-E3B3C1E8010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3251734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8" name="TextBox 7">
            <a:extLst>
              <a:ext uri="{FF2B5EF4-FFF2-40B4-BE49-F238E27FC236}">
                <a16:creationId xmlns:a16="http://schemas.microsoft.com/office/drawing/2014/main" id="{2C75D840-55F0-8282-90C6-F744DD90C0D8}"/>
              </a:ext>
            </a:extLst>
          </p:cNvPr>
          <p:cNvSpPr txBox="1"/>
          <p:nvPr/>
        </p:nvSpPr>
        <p:spPr>
          <a:xfrm>
            <a:off x="9064753" y="1573461"/>
            <a:ext cx="2117318" cy="1973874"/>
          </a:xfrm>
          <a:prstGeom prst="rect">
            <a:avLst/>
          </a:prstGeom>
          <a:noFill/>
        </p:spPr>
        <p:txBody>
          <a:bodyPr wrap="square" rtlCol="0">
            <a:spAutoFit/>
          </a:bodyPr>
          <a:lstStyle/>
          <a:p>
            <a:pPr marL="0" marR="0" lvl="0" indent="0" algn="l" defTabSz="554492" rtl="0" eaLnBrk="1" fontAlgn="auto" latinLnBrk="0" hangingPunct="1">
              <a:lnSpc>
                <a:spcPct val="90000"/>
              </a:lnSpc>
              <a:spcBef>
                <a:spcPts val="606"/>
              </a:spcBef>
              <a:spcAft>
                <a:spcPts val="0"/>
              </a:spcAft>
              <a:buClrTx/>
              <a:buSzTx/>
              <a:buFontTx/>
              <a:buNone/>
              <a:tabLst/>
              <a:defRPr/>
            </a:pPr>
            <a:r>
              <a:rPr kumimoji="0" lang="en-US" sz="1698"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To tackle these challenges, every young person will need to build life-long skills, capabilities, knowledge and understanding.</a:t>
            </a:r>
          </a:p>
        </p:txBody>
      </p:sp>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Empowering learners and educators</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9" name="Rectangle: Rounded Corners 8">
            <a:extLst>
              <a:ext uri="{FF2B5EF4-FFF2-40B4-BE49-F238E27FC236}">
                <a16:creationId xmlns:a16="http://schemas.microsoft.com/office/drawing/2014/main" id="{F2B92759-18C9-AC53-7974-6BBAD12A08FD}"/>
              </a:ext>
            </a:extLst>
          </p:cNvPr>
          <p:cNvSpPr/>
          <p:nvPr/>
        </p:nvSpPr>
        <p:spPr>
          <a:xfrm>
            <a:off x="1009929" y="1520525"/>
            <a:ext cx="10400331" cy="4053620"/>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285750" indent="-285750">
              <a:lnSpc>
                <a:spcPct val="150000"/>
              </a:lnSpc>
              <a:buFont typeface="Arial"/>
              <a:buChar char="•"/>
            </a:pPr>
            <a:endParaRPr lang="en-US" b="1">
              <a:solidFill>
                <a:schemeClr val="tx1"/>
              </a:solidFill>
              <a:latin typeface="Roboto Light"/>
              <a:ea typeface="Roboto Black"/>
              <a:cs typeface="Roboto Black"/>
            </a:endParaRPr>
          </a:p>
          <a:p>
            <a:pPr marL="285750" indent="-285750">
              <a:lnSpc>
                <a:spcPct val="150000"/>
              </a:lnSpc>
              <a:buFont typeface="Arial"/>
              <a:buChar char="•"/>
            </a:pPr>
            <a:r>
              <a:rPr lang="en-US" sz="2400" b="1">
                <a:solidFill>
                  <a:schemeClr val="tx1"/>
                </a:solidFill>
                <a:latin typeface="Roboto" panose="02000000000000000000" pitchFamily="2" charset="0"/>
                <a:ea typeface="Roboto" panose="02000000000000000000" pitchFamily="2" charset="0"/>
                <a:cs typeface="Roboto Black"/>
              </a:rPr>
              <a:t>Subject Renewal</a:t>
            </a:r>
            <a:endParaRPr lang="en-US" sz="2400">
              <a:solidFill>
                <a:schemeClr val="tx1"/>
              </a:solidFill>
              <a:latin typeface="Roboto" panose="02000000000000000000" pitchFamily="2" charset="0"/>
              <a:ea typeface="Roboto" panose="02000000000000000000" pitchFamily="2" charset="0"/>
            </a:endParaRP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AI as a catalyst for innovation, not a threat.</a:t>
            </a: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Learning and assessment design that are resilient</a:t>
            </a: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Developing ‘human’ capabilities</a:t>
            </a:r>
          </a:p>
          <a:p>
            <a:pPr marL="285750" indent="-285750">
              <a:lnSpc>
                <a:spcPct val="150000"/>
              </a:lnSpc>
              <a:buFont typeface="Arial"/>
              <a:buChar char="•"/>
            </a:pPr>
            <a:r>
              <a:rPr lang="en-US" sz="2400" b="1">
                <a:solidFill>
                  <a:schemeClr val="tx1"/>
                </a:solidFill>
                <a:latin typeface="Roboto" panose="02000000000000000000" pitchFamily="2" charset="0"/>
                <a:ea typeface="Roboto" panose="02000000000000000000" pitchFamily="2" charset="0"/>
                <a:cs typeface="Roboto Black"/>
              </a:rPr>
              <a:t>Capabilities within the SACE </a:t>
            </a:r>
          </a:p>
          <a:p>
            <a:pPr marL="742950" lvl="1" indent="-285750">
              <a:lnSpc>
                <a:spcPct val="150000"/>
              </a:lnSpc>
              <a:buFont typeface="Arial"/>
              <a:buChar char="•"/>
            </a:pPr>
            <a:r>
              <a:rPr lang="en-US" sz="2400" err="1">
                <a:solidFill>
                  <a:schemeClr val="tx1"/>
                </a:solidFill>
                <a:latin typeface="Roboto"/>
                <a:ea typeface="Roboto"/>
                <a:cs typeface="Roboto Black"/>
              </a:rPr>
              <a:t>Recognise</a:t>
            </a:r>
            <a:r>
              <a:rPr lang="en-US" sz="2400">
                <a:solidFill>
                  <a:schemeClr val="tx1"/>
                </a:solidFill>
                <a:latin typeface="Roboto"/>
                <a:ea typeface="Roboto"/>
                <a:cs typeface="Roboto Black"/>
              </a:rPr>
              <a:t> and capture these ‘human’ capabilities</a:t>
            </a:r>
          </a:p>
          <a:p>
            <a:pPr marL="742950" lvl="1" indent="-285750">
              <a:lnSpc>
                <a:spcPct val="150000"/>
              </a:lnSpc>
              <a:buFont typeface="Arial"/>
              <a:buChar char="•"/>
            </a:pPr>
            <a:r>
              <a:rPr lang="en-US" sz="2400">
                <a:solidFill>
                  <a:schemeClr val="tx1"/>
                </a:solidFill>
                <a:latin typeface="Roboto"/>
                <a:ea typeface="Roboto"/>
                <a:cs typeface="Roboto Black"/>
              </a:rPr>
              <a:t>Raise student’s awareness of their strengths alongside disciplinary understanding and skills</a:t>
            </a:r>
          </a:p>
          <a:p>
            <a:pPr lvl="1">
              <a:lnSpc>
                <a:spcPct val="150000"/>
              </a:lnSpc>
            </a:pPr>
            <a:endParaRPr lang="en-US">
              <a:solidFill>
                <a:schemeClr val="tx1"/>
              </a:solidFill>
              <a:latin typeface="Roboto Light"/>
              <a:ea typeface="Roboto Black"/>
              <a:cs typeface="Roboto Black"/>
            </a:endParaRPr>
          </a:p>
        </p:txBody>
      </p:sp>
      <p:pic>
        <p:nvPicPr>
          <p:cNvPr id="2" name="Picture 1" descr="A black background with white text&#10;&#10;Description automatically generated">
            <a:extLst>
              <a:ext uri="{FF2B5EF4-FFF2-40B4-BE49-F238E27FC236}">
                <a16:creationId xmlns:a16="http://schemas.microsoft.com/office/drawing/2014/main" id="{13FC5677-6071-BB17-2DB6-CADD0C6B23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09205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8" name="TextBox 7">
            <a:extLst>
              <a:ext uri="{FF2B5EF4-FFF2-40B4-BE49-F238E27FC236}">
                <a16:creationId xmlns:a16="http://schemas.microsoft.com/office/drawing/2014/main" id="{2C75D840-55F0-8282-90C6-F744DD90C0D8}"/>
              </a:ext>
            </a:extLst>
          </p:cNvPr>
          <p:cNvSpPr txBox="1"/>
          <p:nvPr/>
        </p:nvSpPr>
        <p:spPr>
          <a:xfrm>
            <a:off x="9064753" y="1573461"/>
            <a:ext cx="2117318" cy="1973874"/>
          </a:xfrm>
          <a:prstGeom prst="rect">
            <a:avLst/>
          </a:prstGeom>
          <a:noFill/>
        </p:spPr>
        <p:txBody>
          <a:bodyPr wrap="square" rtlCol="0">
            <a:spAutoFit/>
          </a:bodyPr>
          <a:lstStyle/>
          <a:p>
            <a:pPr marL="0" marR="0" lvl="0" indent="0" algn="l" defTabSz="554492" rtl="0" eaLnBrk="1" fontAlgn="auto" latinLnBrk="0" hangingPunct="1">
              <a:lnSpc>
                <a:spcPct val="90000"/>
              </a:lnSpc>
              <a:spcBef>
                <a:spcPts val="606"/>
              </a:spcBef>
              <a:spcAft>
                <a:spcPts val="0"/>
              </a:spcAft>
              <a:buClrTx/>
              <a:buSzTx/>
              <a:buFontTx/>
              <a:buNone/>
              <a:tabLst/>
              <a:defRPr/>
            </a:pPr>
            <a:r>
              <a:rPr kumimoji="0" lang="en-US" sz="1698"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To tackle these challenges, every young person will need to build life-long skills, capabilities, knowledge and understanding.</a:t>
            </a:r>
          </a:p>
        </p:txBody>
      </p:sp>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Complexity</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pic>
        <p:nvPicPr>
          <p:cNvPr id="2" name="Picture 1" descr="Diagram&#10;&#10;Description automatically generated">
            <a:extLst>
              <a:ext uri="{FF2B5EF4-FFF2-40B4-BE49-F238E27FC236}">
                <a16:creationId xmlns:a16="http://schemas.microsoft.com/office/drawing/2014/main" id="{216C1813-9DC6-352F-F5C7-0BFD2BE2077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589484" y="1283855"/>
            <a:ext cx="4992860" cy="4992860"/>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ABD88FA6-347F-6FEC-602C-18153071D5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95480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8" name="TextBox 7">
            <a:extLst>
              <a:ext uri="{FF2B5EF4-FFF2-40B4-BE49-F238E27FC236}">
                <a16:creationId xmlns:a16="http://schemas.microsoft.com/office/drawing/2014/main" id="{2C75D840-55F0-8282-90C6-F744DD90C0D8}"/>
              </a:ext>
            </a:extLst>
          </p:cNvPr>
          <p:cNvSpPr txBox="1"/>
          <p:nvPr/>
        </p:nvSpPr>
        <p:spPr>
          <a:xfrm>
            <a:off x="9064753" y="1573461"/>
            <a:ext cx="2117318" cy="1973874"/>
          </a:xfrm>
          <a:prstGeom prst="rect">
            <a:avLst/>
          </a:prstGeom>
          <a:noFill/>
        </p:spPr>
        <p:txBody>
          <a:bodyPr wrap="square" rtlCol="0">
            <a:spAutoFit/>
          </a:bodyPr>
          <a:lstStyle/>
          <a:p>
            <a:pPr marL="0" marR="0" lvl="0" indent="0" algn="l" defTabSz="554492" rtl="0" eaLnBrk="1" fontAlgn="auto" latinLnBrk="0" hangingPunct="1">
              <a:lnSpc>
                <a:spcPct val="90000"/>
              </a:lnSpc>
              <a:spcBef>
                <a:spcPts val="606"/>
              </a:spcBef>
              <a:spcAft>
                <a:spcPts val="0"/>
              </a:spcAft>
              <a:buClrTx/>
              <a:buSzTx/>
              <a:buFontTx/>
              <a:buNone/>
              <a:tabLst/>
              <a:defRPr/>
            </a:pPr>
            <a:r>
              <a:rPr kumimoji="0" lang="en-US" sz="1698"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To tackle these challenges, every young person will need to build life-long skills, capabilities, knowledge and understanding.</a:t>
            </a:r>
          </a:p>
        </p:txBody>
      </p:sp>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Consolidation</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pic>
        <p:nvPicPr>
          <p:cNvPr id="3074" name="Picture 2" descr="Damien Newman's “squiggle” as a critical look at design thinking | by  Skipper Chong Warson | How This Works co | Medium">
            <a:extLst>
              <a:ext uri="{FF2B5EF4-FFF2-40B4-BE49-F238E27FC236}">
                <a16:creationId xmlns:a16="http://schemas.microsoft.com/office/drawing/2014/main" id="{60E6698E-5183-4260-F5A3-25CFCB029EE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501915" y="1883727"/>
            <a:ext cx="9483082" cy="30905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CA5F2B3-75F5-1519-FD62-A30C172CA25D}"/>
              </a:ext>
            </a:extLst>
          </p:cNvPr>
          <p:cNvSpPr txBox="1"/>
          <p:nvPr/>
        </p:nvSpPr>
        <p:spPr>
          <a:xfrm>
            <a:off x="299138" y="5069522"/>
            <a:ext cx="2654456" cy="461665"/>
          </a:xfrm>
          <a:prstGeom prst="rect">
            <a:avLst/>
          </a:prstGeom>
          <a:noFill/>
        </p:spPr>
        <p:txBody>
          <a:bodyPr wrap="square" rtlCol="0">
            <a:spAutoFit/>
          </a:bodyPr>
          <a:lstStyle/>
          <a:p>
            <a:r>
              <a:rPr lang="en-US" sz="1200">
                <a:effectLst/>
                <a:latin typeface="Roboto Light" panose="02000000000000000000" pitchFamily="2" charset="0"/>
                <a:ea typeface="Roboto Light" panose="02000000000000000000" pitchFamily="2" charset="0"/>
              </a:rPr>
              <a:t>Damien Newman </a:t>
            </a:r>
          </a:p>
          <a:p>
            <a:r>
              <a:rPr lang="en-US" sz="1200">
                <a:effectLst/>
                <a:latin typeface="Roboto Light" panose="02000000000000000000" pitchFamily="2" charset="0"/>
                <a:ea typeface="Roboto Light" panose="02000000000000000000" pitchFamily="2" charset="0"/>
              </a:rPr>
              <a:t>‘The Process of Design Squiggle’</a:t>
            </a:r>
          </a:p>
        </p:txBody>
      </p:sp>
      <p:pic>
        <p:nvPicPr>
          <p:cNvPr id="7" name="Picture 6" descr="A black background with white text&#10;&#10;Description automatically generated">
            <a:extLst>
              <a:ext uri="{FF2B5EF4-FFF2-40B4-BE49-F238E27FC236}">
                <a16:creationId xmlns:a16="http://schemas.microsoft.com/office/drawing/2014/main" id="{DAED4443-9711-B605-0306-35B03FEDCA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837494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DBE86-F42A-D0F4-4E7B-73DA39086B8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6BD93DF-F9F2-E47C-35CF-EC11927D7152}"/>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itle 15">
            <a:extLst>
              <a:ext uri="{FF2B5EF4-FFF2-40B4-BE49-F238E27FC236}">
                <a16:creationId xmlns:a16="http://schemas.microsoft.com/office/drawing/2014/main" id="{AB7F3ECB-988E-0133-3540-7014492DD341}"/>
              </a:ext>
            </a:extLst>
          </p:cNvPr>
          <p:cNvSpPr txBox="1">
            <a:spLocks/>
          </p:cNvSpPr>
          <p:nvPr/>
        </p:nvSpPr>
        <p:spPr>
          <a:xfrm>
            <a:off x="246644" y="200704"/>
            <a:ext cx="11850106" cy="83565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400">
                <a:solidFill>
                  <a:schemeClr val="bg1"/>
                </a:solidFill>
                <a:latin typeface="Roboto Medium"/>
                <a:ea typeface="Roboto Medium"/>
                <a:cs typeface="Roboto Medium"/>
              </a:rPr>
              <a:t>How do we create conditions for teachers to try something different?</a:t>
            </a:r>
            <a:endParaRPr lang="en-US"/>
          </a:p>
        </p:txBody>
      </p:sp>
      <p:sp>
        <p:nvSpPr>
          <p:cNvPr id="3" name="Text Placeholder 2">
            <a:extLst>
              <a:ext uri="{FF2B5EF4-FFF2-40B4-BE49-F238E27FC236}">
                <a16:creationId xmlns:a16="http://schemas.microsoft.com/office/drawing/2014/main" id="{147B6744-41F7-0C63-81C7-214A1AB97902}"/>
              </a:ext>
            </a:extLst>
          </p:cNvPr>
          <p:cNvSpPr>
            <a:spLocks noGrp="1"/>
          </p:cNvSpPr>
          <p:nvPr>
            <p:ph type="body" idx="1"/>
          </p:nvPr>
        </p:nvSpPr>
        <p:spPr>
          <a:xfrm>
            <a:off x="394294" y="1964957"/>
            <a:ext cx="2885095" cy="3128136"/>
          </a:xfrm>
        </p:spPr>
        <p:txBody>
          <a:bodyPr>
            <a:normAutofit/>
          </a:bodyPr>
          <a:lstStyle/>
          <a:p>
            <a:pPr marL="0" indent="0">
              <a:buNone/>
            </a:pPr>
            <a:endParaRPr lang="en-US" sz="2400">
              <a:latin typeface="Roboto" panose="02000000000000000000" pitchFamily="2" charset="0"/>
              <a:ea typeface="Roboto" panose="02000000000000000000" pitchFamily="2" charset="0"/>
            </a:endParaRPr>
          </a:p>
          <a:p>
            <a:pPr marL="0" indent="0">
              <a:buNone/>
            </a:pPr>
            <a:r>
              <a:rPr lang="en-US" sz="2400">
                <a:latin typeface="Roboto" panose="02000000000000000000" pitchFamily="2" charset="0"/>
                <a:ea typeface="Roboto" panose="02000000000000000000" pitchFamily="2" charset="0"/>
              </a:rPr>
              <a:t>"Exactly how are you asking me to behave differently in the classroom?“</a:t>
            </a:r>
          </a:p>
          <a:p>
            <a:pPr marL="0" indent="0">
              <a:buNone/>
            </a:pPr>
            <a:endParaRPr lang="en-US" sz="2400">
              <a:latin typeface="Roboto" panose="02000000000000000000" pitchFamily="2" charset="0"/>
              <a:ea typeface="Roboto" panose="02000000000000000000" pitchFamily="2" charset="0"/>
            </a:endParaRPr>
          </a:p>
          <a:p>
            <a:pPr marL="0" indent="0">
              <a:buNone/>
            </a:pPr>
            <a:endParaRPr lang="en-US" sz="2400">
              <a:latin typeface="Roboto" panose="02000000000000000000" pitchFamily="2" charset="0"/>
              <a:ea typeface="Roboto" panose="02000000000000000000" pitchFamily="2" charset="0"/>
            </a:endParaRPr>
          </a:p>
          <a:p>
            <a:pPr>
              <a:buFont typeface="Wingdings" panose="05000000000000000000" pitchFamily="2" charset="2"/>
              <a:buChar char="Ø"/>
            </a:pPr>
            <a:endParaRPr lang="en-AU" sz="2400">
              <a:latin typeface="Roboto" panose="02000000000000000000" pitchFamily="2" charset="0"/>
              <a:ea typeface="Roboto" panose="02000000000000000000" pitchFamily="2" charset="0"/>
            </a:endParaRPr>
          </a:p>
        </p:txBody>
      </p:sp>
      <p:sp>
        <p:nvSpPr>
          <p:cNvPr id="4" name="Text Placeholder 2">
            <a:extLst>
              <a:ext uri="{FF2B5EF4-FFF2-40B4-BE49-F238E27FC236}">
                <a16:creationId xmlns:a16="http://schemas.microsoft.com/office/drawing/2014/main" id="{B905EB69-53AC-6CDF-0CAB-1D60260957DA}"/>
              </a:ext>
            </a:extLst>
          </p:cNvPr>
          <p:cNvSpPr txBox="1">
            <a:spLocks/>
          </p:cNvSpPr>
          <p:nvPr/>
        </p:nvSpPr>
        <p:spPr>
          <a:xfrm>
            <a:off x="1071156" y="3429000"/>
            <a:ext cx="2341270" cy="753627"/>
          </a:xfrm>
          <a:prstGeom prst="rect">
            <a:avLst/>
          </a:prstGeom>
        </p:spPr>
        <p:txBody>
          <a:bodyPr lIns="0" tIns="0" rIns="0" bIns="0"/>
          <a:lstStyle>
            <a:lvl1pPr marL="0">
              <a:defRPr sz="32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2400" kern="0">
              <a:solidFill>
                <a:sysClr val="windowText" lastClr="000000"/>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A44D4A8E-BCB3-30A5-DFB2-BB803E984758}"/>
              </a:ext>
            </a:extLst>
          </p:cNvPr>
          <p:cNvSpPr/>
          <p:nvPr/>
        </p:nvSpPr>
        <p:spPr>
          <a:xfrm>
            <a:off x="261257" y="5596932"/>
            <a:ext cx="2885095" cy="10952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141AE79C-BEAD-F6F1-47AE-338EA8E3F895}"/>
              </a:ext>
            </a:extLst>
          </p:cNvPr>
          <p:cNvSpPr txBox="1"/>
          <p:nvPr/>
        </p:nvSpPr>
        <p:spPr>
          <a:xfrm>
            <a:off x="533169" y="5891098"/>
            <a:ext cx="2341270" cy="663192"/>
          </a:xfrm>
          <a:prstGeom prst="rect">
            <a:avLst/>
          </a:prstGeom>
          <a:noFill/>
        </p:spPr>
        <p:txBody>
          <a:bodyPr wrap="square" rtlCol="0">
            <a:spAutoFit/>
          </a:bodyPr>
          <a:lstStyle/>
          <a:p>
            <a:r>
              <a:rPr lang="en-US" sz="1200">
                <a:effectLst/>
                <a:latin typeface="Roboto Light" panose="02000000000000000000" pitchFamily="2" charset="0"/>
                <a:ea typeface="Roboto Light" panose="02000000000000000000" pitchFamily="2" charset="0"/>
              </a:rPr>
              <a:t>Guy Claxton’s Teaching for Life, A culture change for schools, May 2025</a:t>
            </a:r>
          </a:p>
        </p:txBody>
      </p:sp>
      <p:pic>
        <p:nvPicPr>
          <p:cNvPr id="2" name="Picture 1" descr="A person standing in front of a classroom with students&#10;&#10;AI-generated content may be incorrect.">
            <a:extLst>
              <a:ext uri="{FF2B5EF4-FFF2-40B4-BE49-F238E27FC236}">
                <a16:creationId xmlns:a16="http://schemas.microsoft.com/office/drawing/2014/main" id="{39F5D060-A2A5-CE92-A625-B72754B24F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43924" y="1735093"/>
            <a:ext cx="7707924" cy="4159583"/>
          </a:xfrm>
          <a:prstGeom prst="rect">
            <a:avLst/>
          </a:prstGeom>
        </p:spPr>
      </p:pic>
      <p:pic>
        <p:nvPicPr>
          <p:cNvPr id="10" name="Picture 9" descr="A group of students sitting at tables in a classroom&#10;&#10;AI-generated content may be incorrect.">
            <a:extLst>
              <a:ext uri="{FF2B5EF4-FFF2-40B4-BE49-F238E27FC236}">
                <a16:creationId xmlns:a16="http://schemas.microsoft.com/office/drawing/2014/main" id="{98D6E156-0B6F-47F3-E2D9-EC370357FD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43923" y="1735094"/>
            <a:ext cx="7707923" cy="4159581"/>
          </a:xfrm>
          <a:prstGeom prst="rect">
            <a:avLst/>
          </a:prstGeom>
        </p:spPr>
      </p:pic>
      <p:pic>
        <p:nvPicPr>
          <p:cNvPr id="11" name="Picture 10" descr="A group of people in a classroom&#10;&#10;AI-generated content may be incorrect.">
            <a:extLst>
              <a:ext uri="{FF2B5EF4-FFF2-40B4-BE49-F238E27FC236}">
                <a16:creationId xmlns:a16="http://schemas.microsoft.com/office/drawing/2014/main" id="{6635FF8A-9561-89E7-F61F-0A7F79A408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43923" y="1735093"/>
            <a:ext cx="7707923" cy="4159582"/>
          </a:xfrm>
          <a:prstGeom prst="rect">
            <a:avLst/>
          </a:prstGeom>
        </p:spPr>
      </p:pic>
    </p:spTree>
    <p:extLst>
      <p:ext uri="{BB962C8B-B14F-4D97-AF65-F5344CB8AC3E}">
        <p14:creationId xmlns:p14="http://schemas.microsoft.com/office/powerpoint/2010/main" val="237810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7957E-0D5E-8E82-610F-D065F5D4BF5B}"/>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47D6FC67-51EA-84F5-D2C0-5B26338552FA}"/>
              </a:ext>
            </a:extLst>
          </p:cNvPr>
          <p:cNvSpPr>
            <a:spLocks noGrp="1"/>
          </p:cNvSpPr>
          <p:nvPr>
            <p:ph idx="1"/>
          </p:nvPr>
        </p:nvSpPr>
        <p:spPr/>
        <p:txBody>
          <a:bodyPr/>
          <a:lstStyle/>
          <a:p>
            <a:endParaRPr lang="en-AU"/>
          </a:p>
        </p:txBody>
      </p:sp>
      <p:pic>
        <p:nvPicPr>
          <p:cNvPr id="7" name="Picture 6">
            <a:extLst>
              <a:ext uri="{FF2B5EF4-FFF2-40B4-BE49-F238E27FC236}">
                <a16:creationId xmlns:a16="http://schemas.microsoft.com/office/drawing/2014/main" id="{8F7AD739-7F05-B418-E4A5-9943595717DA}"/>
              </a:ext>
            </a:extLst>
          </p:cNvPr>
          <p:cNvPicPr>
            <a:picLocks noChangeAspect="1"/>
          </p:cNvPicPr>
          <p:nvPr/>
        </p:nvPicPr>
        <p:blipFill>
          <a:blip r:embed="rId3"/>
          <a:stretch>
            <a:fillRect/>
          </a:stretch>
        </p:blipFill>
        <p:spPr>
          <a:xfrm>
            <a:off x="-1236454" y="0"/>
            <a:ext cx="16382148" cy="8655168"/>
          </a:xfrm>
          <a:prstGeom prst="rect">
            <a:avLst/>
          </a:prstGeom>
        </p:spPr>
      </p:pic>
      <p:sp>
        <p:nvSpPr>
          <p:cNvPr id="8" name="TextBox 7">
            <a:extLst>
              <a:ext uri="{FF2B5EF4-FFF2-40B4-BE49-F238E27FC236}">
                <a16:creationId xmlns:a16="http://schemas.microsoft.com/office/drawing/2014/main" id="{10993AED-50D2-5C05-D870-627C7122C35F}"/>
              </a:ext>
            </a:extLst>
          </p:cNvPr>
          <p:cNvSpPr txBox="1"/>
          <p:nvPr/>
        </p:nvSpPr>
        <p:spPr>
          <a:xfrm>
            <a:off x="6052956" y="365125"/>
            <a:ext cx="7856286" cy="4893647"/>
          </a:xfrm>
          <a:prstGeom prst="rect">
            <a:avLst/>
          </a:prstGeom>
          <a:solidFill>
            <a:srgbClr val="FFF5E5"/>
          </a:solidFill>
        </p:spPr>
        <p:txBody>
          <a:bodyPr wrap="square" lIns="91440" tIns="45720" rIns="91440" bIns="45720" rtlCol="0" anchor="t">
            <a:spAutoFit/>
          </a:bodyPr>
          <a:lstStyle/>
          <a:p>
            <a:r>
              <a:rPr lang="en-US" sz="2400" i="1">
                <a:latin typeface="Roboto"/>
                <a:ea typeface="Roboto"/>
                <a:cs typeface="Roboto"/>
              </a:rPr>
              <a:t>Exploring Identities and Futures is a subject that really lets you explore yourself.</a:t>
            </a:r>
          </a:p>
          <a:p>
            <a:endParaRPr lang="en-US" sz="2400" i="1">
              <a:latin typeface="Roboto" panose="02000000000000000000" pitchFamily="2" charset="0"/>
              <a:ea typeface="Roboto" panose="02000000000000000000" pitchFamily="2" charset="0"/>
              <a:cs typeface="Roboto"/>
            </a:endParaRPr>
          </a:p>
          <a:p>
            <a:r>
              <a:rPr lang="en-US" sz="2400" i="1">
                <a:latin typeface="Roboto"/>
                <a:ea typeface="Roboto"/>
                <a:cs typeface="Roboto"/>
              </a:rPr>
              <a:t>I chose to do mine in the form of a photo album.</a:t>
            </a:r>
          </a:p>
          <a:p>
            <a:endParaRPr lang="en-US" sz="2400" i="1">
              <a:latin typeface="Roboto" panose="02000000000000000000" pitchFamily="2" charset="0"/>
              <a:ea typeface="Roboto" panose="02000000000000000000" pitchFamily="2" charset="0"/>
              <a:cs typeface="Roboto"/>
            </a:endParaRPr>
          </a:p>
          <a:p>
            <a:r>
              <a:rPr lang="en-US" sz="2400" i="1">
                <a:latin typeface="Roboto"/>
                <a:ea typeface="Roboto"/>
                <a:cs typeface="Roboto"/>
              </a:rPr>
              <a:t>So, I got some photos of some of the people who I really looked up to….</a:t>
            </a:r>
          </a:p>
          <a:p>
            <a:endParaRPr lang="en-US" sz="2400" i="1">
              <a:latin typeface="Roboto" panose="02000000000000000000" pitchFamily="2" charset="0"/>
              <a:ea typeface="Roboto" panose="02000000000000000000" pitchFamily="2" charset="0"/>
              <a:cs typeface="Roboto"/>
            </a:endParaRPr>
          </a:p>
          <a:p>
            <a:r>
              <a:rPr lang="en-US" sz="2400" i="1">
                <a:latin typeface="Roboto"/>
                <a:ea typeface="Roboto"/>
                <a:cs typeface="Roboto"/>
              </a:rPr>
              <a:t>So, if my person was someone who was a good public speaker, then I would try and put myself in a position that I'm not super comfortable with and do some public speaking myself to show my improvement and how I'm working towar</a:t>
            </a:r>
            <a:r>
              <a:rPr lang="en-US" sz="2200" i="1">
                <a:latin typeface="Roboto"/>
                <a:ea typeface="Roboto"/>
                <a:cs typeface="Roboto"/>
              </a:rPr>
              <a:t>ds being more like them.</a:t>
            </a:r>
            <a:endParaRPr lang="en-AU" sz="2200" i="1">
              <a:latin typeface="Roboto"/>
              <a:ea typeface="Roboto"/>
              <a:cs typeface="Roboto"/>
            </a:endParaRPr>
          </a:p>
        </p:txBody>
      </p:sp>
    </p:spTree>
    <p:extLst>
      <p:ext uri="{BB962C8B-B14F-4D97-AF65-F5344CB8AC3E}">
        <p14:creationId xmlns:p14="http://schemas.microsoft.com/office/powerpoint/2010/main" val="2167452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A7283-634F-825E-E985-56CE0F4A5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8CC873-08EF-7ACC-D353-2336415BD640}"/>
              </a:ext>
            </a:extLst>
          </p:cNvPr>
          <p:cNvSpPr txBox="1"/>
          <p:nvPr/>
        </p:nvSpPr>
        <p:spPr>
          <a:xfrm>
            <a:off x="1470731" y="1136972"/>
            <a:ext cx="6708765" cy="2616101"/>
          </a:xfrm>
          <a:prstGeom prst="rect">
            <a:avLst/>
          </a:prstGeom>
          <a:noFill/>
        </p:spPr>
        <p:txBody>
          <a:bodyPr wrap="square" lIns="91440" tIns="45720" rIns="91440" bIns="45720" rtlCol="0" anchor="t">
            <a:spAutoFit/>
          </a:bodyPr>
          <a:lstStyle/>
          <a:p>
            <a:pPr>
              <a:spcAft>
                <a:spcPts val="600"/>
              </a:spcAft>
            </a:pPr>
            <a:endParaRPr lang="en-AU" sz="3200" b="1">
              <a:solidFill>
                <a:srgbClr val="955166"/>
              </a:solidFill>
              <a:latin typeface="Roboto"/>
              <a:ea typeface="Roboto"/>
              <a:cs typeface="Roboto"/>
            </a:endParaRPr>
          </a:p>
          <a:p>
            <a:pPr>
              <a:spcAft>
                <a:spcPts val="600"/>
              </a:spcAft>
            </a:pPr>
            <a:endParaRPr lang="en-AU" sz="3200" b="1">
              <a:solidFill>
                <a:srgbClr val="955166"/>
              </a:solidFill>
              <a:latin typeface="Roboto"/>
              <a:ea typeface="Roboto"/>
              <a:cs typeface="Roboto"/>
            </a:endParaRPr>
          </a:p>
          <a:p>
            <a:pPr>
              <a:spcAft>
                <a:spcPts val="600"/>
              </a:spcAft>
            </a:pPr>
            <a:r>
              <a:rPr lang="en-AU" sz="3200" b="1">
                <a:solidFill>
                  <a:srgbClr val="955166"/>
                </a:solidFill>
                <a:latin typeface="Roboto"/>
                <a:ea typeface="Roboto"/>
                <a:cs typeface="Roboto"/>
              </a:rPr>
              <a:t>Dr Ankit Agarwal</a:t>
            </a:r>
            <a:endParaRPr lang="en-AU" sz="3200" b="1">
              <a:solidFill>
                <a:srgbClr val="955166"/>
              </a:solidFill>
              <a:latin typeface="Roboto" panose="02000000000000000000" pitchFamily="2" charset="0"/>
              <a:ea typeface="Roboto" panose="02000000000000000000" pitchFamily="2" charset="0"/>
            </a:endParaRPr>
          </a:p>
          <a:p>
            <a:pPr>
              <a:spcAft>
                <a:spcPts val="600"/>
              </a:spcAft>
            </a:pPr>
            <a:r>
              <a:rPr lang="en-AU" sz="2400">
                <a:latin typeface="Roboto"/>
                <a:ea typeface="Roboto"/>
                <a:cs typeface="Roboto"/>
              </a:rPr>
              <a:t>Senior Manager, Education Services</a:t>
            </a:r>
            <a:endParaRPr lang="en-AU" sz="2400">
              <a:latin typeface="Roboto" panose="02000000000000000000" pitchFamily="2" charset="0"/>
              <a:ea typeface="Roboto" panose="02000000000000000000" pitchFamily="2" charset="0"/>
              <a:cs typeface="Roboto"/>
            </a:endParaRPr>
          </a:p>
          <a:p>
            <a:pPr>
              <a:spcAft>
                <a:spcPts val="600"/>
              </a:spcAft>
            </a:pPr>
            <a:r>
              <a:rPr lang="en-AU" sz="2400">
                <a:latin typeface="Roboto"/>
                <a:ea typeface="Roboto"/>
                <a:cs typeface="Roboto"/>
              </a:rPr>
              <a:t>SACE Board of South Australia</a:t>
            </a:r>
          </a:p>
        </p:txBody>
      </p:sp>
      <p:pic>
        <p:nvPicPr>
          <p:cNvPr id="7" name="Picture 6">
            <a:extLst>
              <a:ext uri="{FF2B5EF4-FFF2-40B4-BE49-F238E27FC236}">
                <a16:creationId xmlns:a16="http://schemas.microsoft.com/office/drawing/2014/main" id="{164B900E-47FD-0E21-62CE-D85F43390251}"/>
              </a:ext>
            </a:extLst>
          </p:cNvPr>
          <p:cNvPicPr>
            <a:picLocks noChangeAspect="1"/>
          </p:cNvPicPr>
          <p:nvPr/>
        </p:nvPicPr>
        <p:blipFill>
          <a:blip r:embed="rId3"/>
          <a:stretch>
            <a:fillRect/>
          </a:stretch>
        </p:blipFill>
        <p:spPr>
          <a:xfrm>
            <a:off x="90533" y="5091078"/>
            <a:ext cx="3562847" cy="1428949"/>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38A48F25-16DF-2735-2FF0-58631EE841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4273205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210230-2B7A-7A70-EE78-7FDBB1B7596F}"/>
              </a:ext>
            </a:extLst>
          </p:cNvPr>
          <p:cNvPicPr>
            <a:picLocks noChangeAspect="1"/>
          </p:cNvPicPr>
          <p:nvPr/>
        </p:nvPicPr>
        <p:blipFill>
          <a:blip r:embed="rId2"/>
          <a:stretch>
            <a:fillRect/>
          </a:stretch>
        </p:blipFill>
        <p:spPr>
          <a:xfrm>
            <a:off x="0" y="-1700"/>
            <a:ext cx="13479886" cy="6850667"/>
          </a:xfrm>
          <a:prstGeom prst="rect">
            <a:avLst/>
          </a:prstGeom>
        </p:spPr>
      </p:pic>
    </p:spTree>
    <p:extLst>
      <p:ext uri="{BB962C8B-B14F-4D97-AF65-F5344CB8AC3E}">
        <p14:creationId xmlns:p14="http://schemas.microsoft.com/office/powerpoint/2010/main" val="182806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8A8F0-F296-4841-B56F-E5D5B7C3A604}"/>
              </a:ext>
            </a:extLst>
          </p:cNvPr>
          <p:cNvSpPr>
            <a:spLocks noGrp="1"/>
          </p:cNvSpPr>
          <p:nvPr>
            <p:ph type="ctrTitle"/>
          </p:nvPr>
        </p:nvSpPr>
        <p:spPr>
          <a:xfrm>
            <a:off x="458724" y="230796"/>
            <a:ext cx="11274552" cy="3871703"/>
          </a:xfrm>
        </p:spPr>
        <p:txBody>
          <a:bodyPr>
            <a:normAutofit fontScale="90000"/>
          </a:bodyPr>
          <a:lstStyle/>
          <a:p>
            <a:br>
              <a:rPr lang="en-AU" sz="1800" i="1">
                <a:effectLst/>
                <a:latin typeface="Roboto" panose="02000000000000000000" pitchFamily="2" charset="0"/>
                <a:ea typeface="Roboto" panose="02000000000000000000" pitchFamily="2" charset="0"/>
                <a:cs typeface="Calibri" panose="020F0502020204030204" pitchFamily="34" charset="0"/>
              </a:rPr>
            </a:br>
            <a:br>
              <a:rPr lang="en-AU" sz="3600" i="1">
                <a:effectLst/>
                <a:latin typeface="Roboto" panose="02000000000000000000" pitchFamily="2" charset="0"/>
                <a:ea typeface="Roboto" panose="02000000000000000000" pitchFamily="2" charset="0"/>
                <a:cs typeface="Calibri" panose="020F0502020204030204" pitchFamily="34" charset="0"/>
              </a:rPr>
            </a:br>
            <a:r>
              <a:rPr lang="en-AU" sz="3600" i="1">
                <a:effectLst/>
                <a:latin typeface="Roboto"/>
                <a:ea typeface="Roboto"/>
                <a:cs typeface="Calibri"/>
              </a:rPr>
              <a:t>“The role of the leader is to create a context where others feel stronger and more capable.”</a:t>
            </a:r>
            <a:br>
              <a:rPr lang="en-AU" sz="3600" i="1">
                <a:effectLst/>
                <a:latin typeface="Roboto" panose="02000000000000000000" pitchFamily="2" charset="0"/>
                <a:ea typeface="Roboto" panose="02000000000000000000" pitchFamily="2" charset="0"/>
                <a:cs typeface="Calibri" panose="020F0502020204030204" pitchFamily="34" charset="0"/>
              </a:rPr>
            </a:br>
            <a:br>
              <a:rPr lang="en-AU" sz="3600">
                <a:effectLst/>
                <a:latin typeface="Roboto" panose="02000000000000000000" pitchFamily="2" charset="0"/>
                <a:ea typeface="Roboto" panose="02000000000000000000" pitchFamily="2" charset="0"/>
                <a:cs typeface="Calibri" panose="020F0502020204030204" pitchFamily="34" charset="0"/>
              </a:rPr>
            </a:br>
            <a:r>
              <a:rPr lang="en-AU" sz="3600" b="1">
                <a:effectLst/>
                <a:latin typeface="Roboto"/>
                <a:ea typeface="Roboto"/>
                <a:cs typeface="Calibri"/>
              </a:rPr>
              <a:t>- David McClelland</a:t>
            </a:r>
            <a:br>
              <a:rPr lang="en-AU" sz="3600" b="1">
                <a:effectLst/>
                <a:latin typeface="Roboto" panose="02000000000000000000" pitchFamily="2" charset="0"/>
                <a:ea typeface="Roboto" panose="02000000000000000000" pitchFamily="2" charset="0"/>
                <a:cs typeface="Calibri" panose="020F0502020204030204" pitchFamily="34" charset="0"/>
              </a:rPr>
            </a:br>
            <a:br>
              <a:rPr lang="en-AU" sz="3600" b="1">
                <a:effectLst/>
                <a:latin typeface="Roboto" panose="02000000000000000000" pitchFamily="2" charset="0"/>
                <a:ea typeface="Roboto" panose="02000000000000000000" pitchFamily="2" charset="0"/>
                <a:cs typeface="Calibri" panose="020F0502020204030204" pitchFamily="34" charset="0"/>
              </a:rPr>
            </a:br>
            <a:br>
              <a:rPr lang="en-AU" sz="3200">
                <a:effectLst/>
                <a:latin typeface="Aptos"/>
                <a:ea typeface="Calibri" panose="020F0502020204030204" pitchFamily="34" charset="0"/>
                <a:cs typeface="Calibri" panose="020F0502020204030204" pitchFamily="34" charset="0"/>
              </a:rPr>
            </a:br>
            <a:endParaRPr lang="en-AU" sz="3200"/>
          </a:p>
        </p:txBody>
      </p:sp>
      <p:pic>
        <p:nvPicPr>
          <p:cNvPr id="4" name="Picture 3" descr="A drawing of a person&#10;&#10;Description automatically generated">
            <a:extLst>
              <a:ext uri="{FF2B5EF4-FFF2-40B4-BE49-F238E27FC236}">
                <a16:creationId xmlns:a16="http://schemas.microsoft.com/office/drawing/2014/main" id="{41205D7C-93B2-9BD5-7C19-3C51F4F1A35E}"/>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294593" y="5667217"/>
            <a:ext cx="2654457" cy="866223"/>
          </a:xfrm>
          <a:prstGeom prst="rect">
            <a:avLst/>
          </a:prstGeom>
        </p:spPr>
      </p:pic>
      <p:sp>
        <p:nvSpPr>
          <p:cNvPr id="6" name="TextBox 5">
            <a:extLst>
              <a:ext uri="{FF2B5EF4-FFF2-40B4-BE49-F238E27FC236}">
                <a16:creationId xmlns:a16="http://schemas.microsoft.com/office/drawing/2014/main" id="{397EB209-9C81-257D-7791-13359D38F452}"/>
              </a:ext>
            </a:extLst>
          </p:cNvPr>
          <p:cNvSpPr txBox="1"/>
          <p:nvPr/>
        </p:nvSpPr>
        <p:spPr>
          <a:xfrm>
            <a:off x="2039112" y="3864483"/>
            <a:ext cx="8430768" cy="1354217"/>
          </a:xfrm>
          <a:prstGeom prst="rect">
            <a:avLst/>
          </a:prstGeom>
          <a:noFill/>
        </p:spPr>
        <p:txBody>
          <a:bodyPr wrap="square">
            <a:spAutoFit/>
          </a:bodyPr>
          <a:lstStyle/>
          <a:p>
            <a:pPr algn="ctr"/>
            <a:r>
              <a:rPr lang="en-AU" sz="3200" i="1">
                <a:latin typeface="Roboto"/>
                <a:ea typeface="Roboto"/>
                <a:cs typeface="Calibri"/>
              </a:rPr>
              <a:t>“Give it a go! Start small…start at Stage 1”</a:t>
            </a:r>
            <a:br>
              <a:rPr lang="en-AU" sz="3200" i="1">
                <a:latin typeface="Roboto"/>
                <a:ea typeface="Roboto"/>
                <a:cs typeface="Calibri"/>
              </a:rPr>
            </a:br>
            <a:br>
              <a:rPr lang="en-AU" sz="1800" b="1">
                <a:effectLst/>
                <a:latin typeface="Roboto" panose="02000000000000000000" pitchFamily="2" charset="0"/>
                <a:ea typeface="Roboto" panose="02000000000000000000" pitchFamily="2" charset="0"/>
                <a:cs typeface="Calibri" panose="020F0502020204030204" pitchFamily="34" charset="0"/>
              </a:rPr>
            </a:br>
            <a:r>
              <a:rPr lang="en-AU" sz="3200" b="1">
                <a:latin typeface="Roboto"/>
                <a:ea typeface="Roboto"/>
                <a:cs typeface="Calibri"/>
              </a:rPr>
              <a:t>- Hassan Mekawy</a:t>
            </a:r>
          </a:p>
        </p:txBody>
      </p:sp>
      <p:pic>
        <p:nvPicPr>
          <p:cNvPr id="5" name="Picture 4" descr="A black background with white text&#10;&#10;Description automatically generated">
            <a:extLst>
              <a:ext uri="{FF2B5EF4-FFF2-40B4-BE49-F238E27FC236}">
                <a16:creationId xmlns:a16="http://schemas.microsoft.com/office/drawing/2014/main" id="{8C052CF7-B9CC-4E77-7AB2-0516FE28BA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912516912"/>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We want to provide confidence</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9" name="Rectangle: Rounded Corners 8">
            <a:extLst>
              <a:ext uri="{FF2B5EF4-FFF2-40B4-BE49-F238E27FC236}">
                <a16:creationId xmlns:a16="http://schemas.microsoft.com/office/drawing/2014/main" id="{F2B92759-18C9-AC53-7974-6BBAD12A08FD}"/>
              </a:ext>
            </a:extLst>
          </p:cNvPr>
          <p:cNvSpPr/>
          <p:nvPr/>
        </p:nvSpPr>
        <p:spPr>
          <a:xfrm>
            <a:off x="504679" y="1335531"/>
            <a:ext cx="10315721"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nSpc>
                <a:spcPct val="150000"/>
              </a:lnSpc>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You are not risking student’s grades: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by being innovative</a:t>
            </a:r>
          </a:p>
          <a:p>
            <a:pPr marL="342900" indent="-342900">
              <a:lnSpc>
                <a:spcPct val="150000"/>
              </a:lnSpc>
              <a:buFont typeface="Arial" panose="020B0604020202020204" pitchFamily="34" charset="0"/>
              <a:buChar char="•"/>
            </a:pPr>
            <a:r>
              <a:rPr lang="en-US" sz="2400">
                <a:solidFill>
                  <a:schemeClr val="tx1"/>
                </a:solidFill>
                <a:latin typeface="Roboto"/>
                <a:ea typeface="Roboto"/>
                <a:cs typeface="Roboto"/>
              </a:rPr>
              <a:t>embedding the key drivers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by having students use AI tools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by having layered assessment</a:t>
            </a:r>
          </a:p>
          <a:p>
            <a:pPr marL="342900" indent="-342900">
              <a:lnSpc>
                <a:spcPct val="150000"/>
              </a:lnSpc>
              <a:buFont typeface="Arial" panose="020B0604020202020204" pitchFamily="34" charset="0"/>
              <a:buChar char="•"/>
            </a:pPr>
            <a:r>
              <a:rPr lang="en-US" sz="2400">
                <a:solidFill>
                  <a:schemeClr val="tx1"/>
                </a:solidFill>
                <a:latin typeface="Roboto"/>
                <a:ea typeface="Roboto"/>
                <a:cs typeface="Roboto"/>
              </a:rPr>
              <a:t>by encouraging students to take risks, or alternatives, to traditional forms of tasks.</a:t>
            </a:r>
          </a:p>
          <a:p>
            <a:pPr>
              <a:lnSpc>
                <a:spcPct val="150000"/>
              </a:lnSpc>
            </a:pPr>
            <a:endParaRPr lang="en-US" sz="2400">
              <a:solidFill>
                <a:schemeClr val="tx1"/>
              </a:solidFill>
              <a:latin typeface="Roboto" panose="02000000000000000000" pitchFamily="2" charset="0"/>
              <a:ea typeface="Roboto" panose="02000000000000000000" pitchFamily="2" charset="0"/>
              <a:cs typeface="Roboto" panose="02000000000000000000" pitchFamily="2" charset="0"/>
            </a:endParaRPr>
          </a:p>
        </p:txBody>
      </p:sp>
      <p:pic>
        <p:nvPicPr>
          <p:cNvPr id="2" name="Picture 1" descr="A black background with white text&#10;&#10;Description automatically generated">
            <a:extLst>
              <a:ext uri="{FF2B5EF4-FFF2-40B4-BE49-F238E27FC236}">
                <a16:creationId xmlns:a16="http://schemas.microsoft.com/office/drawing/2014/main" id="{5E1299B1-EC1A-5D32-EAC4-0D9010324C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353647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234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1BCB8-CF94-01B2-E2D1-720AA5C708B7}"/>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90A4164B-D15C-3682-2BD3-46F9B101A04C}"/>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pic>
        <p:nvPicPr>
          <p:cNvPr id="3" name="Image 1" descr="preencoded.png">
            <a:extLst>
              <a:ext uri="{FF2B5EF4-FFF2-40B4-BE49-F238E27FC236}">
                <a16:creationId xmlns:a16="http://schemas.microsoft.com/office/drawing/2014/main" id="{A1C1C2F7-75D8-3D15-B06C-D60F50DC13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52184" y="299413"/>
            <a:ext cx="6572251" cy="4107656"/>
          </a:xfrm>
          <a:prstGeom prst="rect">
            <a:avLst/>
          </a:prstGeom>
        </p:spPr>
      </p:pic>
      <p:sp>
        <p:nvSpPr>
          <p:cNvPr id="4" name="Text 1">
            <a:extLst>
              <a:ext uri="{FF2B5EF4-FFF2-40B4-BE49-F238E27FC236}">
                <a16:creationId xmlns:a16="http://schemas.microsoft.com/office/drawing/2014/main" id="{BA154980-B9BA-9C04-115C-7AB13CCC82D8}"/>
              </a:ext>
            </a:extLst>
          </p:cNvPr>
          <p:cNvSpPr/>
          <p:nvPr/>
        </p:nvSpPr>
        <p:spPr>
          <a:xfrm>
            <a:off x="3427256" y="2260819"/>
            <a:ext cx="1478756" cy="184844"/>
          </a:xfrm>
          <a:prstGeom prst="rect">
            <a:avLst/>
          </a:prstGeom>
          <a:noFill/>
          <a:ln/>
        </p:spPr>
        <p:txBody>
          <a:bodyPr wrap="none" lIns="0" tIns="0" rIns="0" bIns="0" rtlCol="0" anchor="t"/>
          <a:lstStyle/>
          <a:p>
            <a:pPr algn="ctr">
              <a:lnSpc>
                <a:spcPct val="104000"/>
              </a:lnSpc>
            </a:pPr>
            <a:r>
              <a:rPr lang="en-US" sz="2000" b="1">
                <a:solidFill>
                  <a:srgbClr val="FFFFFF"/>
                </a:solidFill>
                <a:latin typeface="Roboto Light" panose="02000000000000000000" pitchFamily="2" charset="0"/>
                <a:ea typeface="Roboto Light" panose="02000000000000000000" pitchFamily="2" charset="0"/>
                <a:cs typeface="Crimson Pro Bold" pitchFamily="34" charset="-120"/>
              </a:rPr>
              <a:t>Hygiene Factors</a:t>
            </a:r>
            <a:endParaRPr lang="en-US" sz="2000">
              <a:latin typeface="Roboto Light" panose="02000000000000000000" pitchFamily="2" charset="0"/>
              <a:ea typeface="Roboto Light" panose="02000000000000000000" pitchFamily="2" charset="0"/>
            </a:endParaRPr>
          </a:p>
        </p:txBody>
      </p:sp>
      <p:sp>
        <p:nvSpPr>
          <p:cNvPr id="5" name="Text 2">
            <a:extLst>
              <a:ext uri="{FF2B5EF4-FFF2-40B4-BE49-F238E27FC236}">
                <a16:creationId xmlns:a16="http://schemas.microsoft.com/office/drawing/2014/main" id="{CCB37ECD-D73C-227B-6752-E2C410559CF4}"/>
              </a:ext>
            </a:extLst>
          </p:cNvPr>
          <p:cNvSpPr/>
          <p:nvPr/>
        </p:nvSpPr>
        <p:spPr>
          <a:xfrm>
            <a:off x="7370607" y="2260819"/>
            <a:ext cx="1478756" cy="184844"/>
          </a:xfrm>
          <a:prstGeom prst="rect">
            <a:avLst/>
          </a:prstGeom>
          <a:noFill/>
          <a:ln/>
        </p:spPr>
        <p:txBody>
          <a:bodyPr wrap="none" lIns="0" tIns="0" rIns="0" bIns="0" rtlCol="0" anchor="t"/>
          <a:lstStyle/>
          <a:p>
            <a:pPr algn="ctr">
              <a:lnSpc>
                <a:spcPct val="104000"/>
              </a:lnSpc>
            </a:pPr>
            <a:r>
              <a:rPr lang="en-US" sz="2000" b="1">
                <a:solidFill>
                  <a:srgbClr val="FFFFFF"/>
                </a:solidFill>
                <a:latin typeface="Roboto Light" panose="02000000000000000000" pitchFamily="2" charset="0"/>
                <a:ea typeface="Roboto Light" panose="02000000000000000000" pitchFamily="2" charset="0"/>
                <a:cs typeface="Crimson Pro Bold" pitchFamily="34" charset="-120"/>
              </a:rPr>
              <a:t>Motivators</a:t>
            </a:r>
            <a:endParaRPr lang="en-US" sz="2000">
              <a:latin typeface="Roboto Light" panose="02000000000000000000" pitchFamily="2" charset="0"/>
              <a:ea typeface="Roboto Light" panose="02000000000000000000" pitchFamily="2" charset="0"/>
            </a:endParaRPr>
          </a:p>
        </p:txBody>
      </p:sp>
      <p:sp>
        <p:nvSpPr>
          <p:cNvPr id="7" name="Text 3">
            <a:extLst>
              <a:ext uri="{FF2B5EF4-FFF2-40B4-BE49-F238E27FC236}">
                <a16:creationId xmlns:a16="http://schemas.microsoft.com/office/drawing/2014/main" id="{69F7151C-55CB-E4F3-15F1-093178C699D5}"/>
              </a:ext>
            </a:extLst>
          </p:cNvPr>
          <p:cNvSpPr/>
          <p:nvPr/>
        </p:nvSpPr>
        <p:spPr>
          <a:xfrm>
            <a:off x="5287202" y="2168397"/>
            <a:ext cx="1651479" cy="369689"/>
          </a:xfrm>
          <a:prstGeom prst="rect">
            <a:avLst/>
          </a:prstGeom>
          <a:noFill/>
          <a:ln/>
        </p:spPr>
        <p:txBody>
          <a:bodyPr wrap="square" lIns="0" tIns="0" rIns="0" bIns="0" rtlCol="0" anchor="t">
            <a:noAutofit/>
          </a:bodyPr>
          <a:lstStyle/>
          <a:p>
            <a:pPr algn="ctr">
              <a:lnSpc>
                <a:spcPct val="104000"/>
              </a:lnSpc>
            </a:pPr>
            <a:r>
              <a:rPr lang="en-US" sz="2000" b="1">
                <a:solidFill>
                  <a:srgbClr val="FFFFFF"/>
                </a:solidFill>
                <a:latin typeface="Roboto Light" panose="02000000000000000000" pitchFamily="2" charset="0"/>
                <a:ea typeface="Roboto Light" panose="02000000000000000000" pitchFamily="2" charset="0"/>
                <a:cs typeface="Crimson Pro Bold" pitchFamily="34" charset="-120"/>
              </a:rPr>
              <a:t>Psychological Safety</a:t>
            </a:r>
            <a:endParaRPr lang="en-US" sz="2000">
              <a:latin typeface="Roboto Light" panose="02000000000000000000" pitchFamily="2" charset="0"/>
              <a:ea typeface="Roboto Light" panose="02000000000000000000" pitchFamily="2" charset="0"/>
            </a:endParaRPr>
          </a:p>
        </p:txBody>
      </p:sp>
      <p:sp>
        <p:nvSpPr>
          <p:cNvPr id="8" name="Shape 12">
            <a:extLst>
              <a:ext uri="{FF2B5EF4-FFF2-40B4-BE49-F238E27FC236}">
                <a16:creationId xmlns:a16="http://schemas.microsoft.com/office/drawing/2014/main" id="{AE577372-EA47-AEA4-D3A6-A058A561C711}"/>
              </a:ext>
            </a:extLst>
          </p:cNvPr>
          <p:cNvSpPr/>
          <p:nvPr/>
        </p:nvSpPr>
        <p:spPr>
          <a:xfrm>
            <a:off x="627774" y="4584520"/>
            <a:ext cx="10970333" cy="941339"/>
          </a:xfrm>
          <a:prstGeom prst="roundRect">
            <a:avLst>
              <a:gd name="adj" fmla="val 4868"/>
            </a:avLst>
          </a:prstGeom>
          <a:solidFill>
            <a:srgbClr val="EBE2E0"/>
          </a:solidFill>
          <a:ln w="4763">
            <a:solidFill>
              <a:srgbClr val="D1C8C6"/>
            </a:solidFill>
            <a:prstDash val="solid"/>
          </a:ln>
        </p:spPr>
        <p:txBody>
          <a:bodyPr/>
          <a:lstStyle/>
          <a:p>
            <a:pPr algn="ctr"/>
            <a:r>
              <a:rPr lang="en-US" sz="2000">
                <a:latin typeface="Roboto Light" panose="02000000000000000000" pitchFamily="2" charset="0"/>
                <a:ea typeface="Roboto Light" panose="02000000000000000000" pitchFamily="2" charset="0"/>
              </a:rPr>
              <a:t>We see the world in binary. We have grown up living this view and its deeply embedded in our evaluation of all that we and others do. However, opposites aren’t so clear when it comes to motivations and dissatisfactions, the lines are blurrier than what we note.</a:t>
            </a:r>
            <a:endParaRPr lang="en-AU" sz="20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892136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46D5E-8E95-DF31-4289-1CB1FC1B5F1E}"/>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FF37552D-4642-AE92-D52C-BD67ECADE44D}"/>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33" name="Title 1">
            <a:extLst>
              <a:ext uri="{FF2B5EF4-FFF2-40B4-BE49-F238E27FC236}">
                <a16:creationId xmlns:a16="http://schemas.microsoft.com/office/drawing/2014/main" id="{87BF7A15-EED0-CF2F-C161-6A8E78F0C08A}"/>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You can’t motivate a motivated person</a:t>
            </a:r>
          </a:p>
        </p:txBody>
      </p:sp>
      <p:sp>
        <p:nvSpPr>
          <p:cNvPr id="9" name="Rectangle: Rounded Corners 8">
            <a:extLst>
              <a:ext uri="{FF2B5EF4-FFF2-40B4-BE49-F238E27FC236}">
                <a16:creationId xmlns:a16="http://schemas.microsoft.com/office/drawing/2014/main" id="{D6FEDF02-C12C-788D-98C7-4F419A525BDD}"/>
              </a:ext>
            </a:extLst>
          </p:cNvPr>
          <p:cNvSpPr/>
          <p:nvPr/>
        </p:nvSpPr>
        <p:spPr>
          <a:xfrm>
            <a:off x="504679" y="1335531"/>
            <a:ext cx="11277346" cy="3884169"/>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nSpc>
                <a:spcPct val="150000"/>
              </a:lnSpc>
            </a:pPr>
            <a:r>
              <a:rPr lang="en-US" sz="2000">
                <a:solidFill>
                  <a:schemeClr val="tx1"/>
                </a:solidFill>
                <a:latin typeface="Roboto Medium" panose="02000000000000000000" pitchFamily="2" charset="0"/>
                <a:ea typeface="Roboto Medium" panose="02000000000000000000" pitchFamily="2" charset="0"/>
                <a:cs typeface="Roboto" panose="02000000000000000000" pitchFamily="2" charset="0"/>
              </a:rPr>
              <a:t>What this means for TLLs:</a:t>
            </a:r>
          </a:p>
          <a:p>
            <a:pPr>
              <a:lnSpc>
                <a:spcPct val="150000"/>
              </a:lnSpc>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Perhaps a radical and liberating claim: satisfaction and dissatisfaction are NOT opposites on the same scale. They are driven by entirely different forces.</a:t>
            </a:r>
          </a:p>
          <a:p>
            <a:pPr marL="285750" indent="-28575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Motivators (intrinsic): achievement, recognition, meaningful work, growth, responsibility → these create satisfaction</a:t>
            </a:r>
          </a:p>
          <a:p>
            <a:pPr marL="285750" indent="-28575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Dissatisfiers (extrinsic): unclear expectations, poor relationships, lack of support, role ambiguity, feeling unheard → these create dissatisfaction</a:t>
            </a:r>
          </a:p>
          <a:p>
            <a:pPr>
              <a:lnSpc>
                <a:spcPct val="150000"/>
              </a:lnSpc>
            </a:pPr>
            <a:r>
              <a:rPr lang="en-US" sz="2000" i="1">
                <a:solidFill>
                  <a:schemeClr val="tx1"/>
                </a:solidFill>
                <a:latin typeface="Roboto" panose="02000000000000000000" pitchFamily="2" charset="0"/>
                <a:ea typeface="Roboto" panose="02000000000000000000" pitchFamily="2" charset="0"/>
                <a:cs typeface="Roboto" panose="02000000000000000000" pitchFamily="2" charset="0"/>
              </a:rPr>
              <a:t>Removing dissatisfaction doesn't create motivation — but dissatisfaction WILL destroy it.</a:t>
            </a:r>
          </a:p>
        </p:txBody>
      </p:sp>
      <p:pic>
        <p:nvPicPr>
          <p:cNvPr id="2" name="Picture 1" descr="A black background with white text&#10;&#10;Description automatically generated">
            <a:extLst>
              <a:ext uri="{FF2B5EF4-FFF2-40B4-BE49-F238E27FC236}">
                <a16:creationId xmlns:a16="http://schemas.microsoft.com/office/drawing/2014/main" id="{2A17CB9A-2327-6023-C4AB-D3E356B409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3582641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73B69-2AD6-DD42-8955-7B1DE177EA8E}"/>
            </a:ext>
          </a:extLst>
        </p:cNvPr>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B216A26C-6359-F87D-7AE8-7FB5E1AF5A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6" name="Picture 5" descr="A drawing of a person&#10;&#10;Description automatically generated">
            <a:extLst>
              <a:ext uri="{FF2B5EF4-FFF2-40B4-BE49-F238E27FC236}">
                <a16:creationId xmlns:a16="http://schemas.microsoft.com/office/drawing/2014/main" id="{7DAEB13F-0D71-BB31-54F1-EDE02D3564D8}"/>
              </a:ext>
            </a:extLst>
          </p:cNvPr>
          <p:cNvPicPr>
            <a:picLocks noChangeAspect="1"/>
          </p:cNvPicPr>
          <p:nvPr/>
        </p:nvPicPr>
        <p:blipFill>
          <a:blip r:embed="rId4"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33" name="Title 1">
            <a:extLst>
              <a:ext uri="{FF2B5EF4-FFF2-40B4-BE49-F238E27FC236}">
                <a16:creationId xmlns:a16="http://schemas.microsoft.com/office/drawing/2014/main" id="{8CD2A395-E56B-DBC1-8BF8-B1758CB56394}"/>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You can’t motivate a motivated person</a:t>
            </a:r>
          </a:p>
        </p:txBody>
      </p:sp>
      <p:sp>
        <p:nvSpPr>
          <p:cNvPr id="9" name="Rectangle: Rounded Corners 8">
            <a:extLst>
              <a:ext uri="{FF2B5EF4-FFF2-40B4-BE49-F238E27FC236}">
                <a16:creationId xmlns:a16="http://schemas.microsoft.com/office/drawing/2014/main" id="{8BAD13DD-8690-8946-1B9B-68B0C467EF2F}"/>
              </a:ext>
            </a:extLst>
          </p:cNvPr>
          <p:cNvSpPr/>
          <p:nvPr/>
        </p:nvSpPr>
        <p:spPr>
          <a:xfrm>
            <a:off x="504679" y="1466157"/>
            <a:ext cx="11277346" cy="3886893"/>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nSpc>
                <a:spcPct val="150000"/>
              </a:lnSpc>
            </a:pPr>
            <a:r>
              <a:rPr lang="en-US" sz="2000">
                <a:solidFill>
                  <a:schemeClr val="tx1"/>
                </a:solidFill>
                <a:latin typeface="Roboto Medium" panose="02000000000000000000" pitchFamily="2" charset="0"/>
                <a:ea typeface="Roboto Medium" panose="02000000000000000000" pitchFamily="2" charset="0"/>
                <a:cs typeface="Roboto" panose="02000000000000000000" pitchFamily="2" charset="0"/>
              </a:rPr>
              <a:t>What this means for TLLs:</a:t>
            </a:r>
          </a:p>
          <a:p>
            <a:pPr>
              <a:lnSpc>
                <a:spcPct val="150000"/>
              </a:lnSpc>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You are intrinsically motivated. You  don't need to be inspired to care. But if your dissatisfiers left unaddressed, that motivation erodes. The dissatisfiers for TLLs could include (and we can hear from you during panel sessions):</a:t>
            </a:r>
          </a:p>
          <a:p>
            <a:pPr marL="285750" indent="-28575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Isolation: "No one else understands what I do"</a:t>
            </a:r>
          </a:p>
          <a:p>
            <a:pPr marL="285750" indent="-28575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System friction: "I can't get the information I need“</a:t>
            </a:r>
          </a:p>
          <a:p>
            <a:pPr marL="285750" indent="-28575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Lost in translation: “The information keeps changing. Should I do my own?”</a:t>
            </a:r>
          </a:p>
          <a:p>
            <a:pPr>
              <a:lnSpc>
                <a:spcPct val="150000"/>
              </a:lnSpc>
            </a:pPr>
            <a:r>
              <a:rPr lang="en-US" sz="2000" i="1">
                <a:solidFill>
                  <a:schemeClr val="tx1"/>
                </a:solidFill>
                <a:latin typeface="Roboto" panose="02000000000000000000" pitchFamily="2" charset="0"/>
                <a:ea typeface="Roboto" panose="02000000000000000000" pitchFamily="2" charset="0"/>
                <a:cs typeface="Roboto" panose="02000000000000000000" pitchFamily="2" charset="0"/>
              </a:rPr>
              <a:t>Today's event is designed to reduce dissatisfaction — not manufacture motivation.</a:t>
            </a:r>
          </a:p>
          <a:p>
            <a:pPr>
              <a:lnSpc>
                <a:spcPct val="150000"/>
              </a:lnSpc>
            </a:pPr>
            <a:endParaRPr lang="en-US" sz="200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501245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D0E92-7EF2-D13B-3173-DA3B7A05F970}"/>
            </a:ext>
          </a:extLst>
        </p:cNvPr>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746EF184-A954-E25C-1699-5CCE0A845B2F}"/>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437"/>
            <a:ext cx="2654457" cy="866223"/>
          </a:xfrm>
          <a:prstGeom prst="rect">
            <a:avLst/>
          </a:prstGeom>
        </p:spPr>
      </p:pic>
      <p:sp>
        <p:nvSpPr>
          <p:cNvPr id="33" name="Title 1">
            <a:extLst>
              <a:ext uri="{FF2B5EF4-FFF2-40B4-BE49-F238E27FC236}">
                <a16:creationId xmlns:a16="http://schemas.microsoft.com/office/drawing/2014/main" id="{EE12A6A9-A42F-0F78-4B51-D0473FCF85BC}"/>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You can’t motivate a motivated person</a:t>
            </a:r>
          </a:p>
        </p:txBody>
      </p:sp>
      <p:pic>
        <p:nvPicPr>
          <p:cNvPr id="2" name="Picture 1" descr="A black background with white text&#10;&#10;Description automatically generated">
            <a:extLst>
              <a:ext uri="{FF2B5EF4-FFF2-40B4-BE49-F238E27FC236}">
                <a16:creationId xmlns:a16="http://schemas.microsoft.com/office/drawing/2014/main" id="{2AF5B2F4-71AB-83DC-3B3B-973C097326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3" name="Shape 12">
            <a:extLst>
              <a:ext uri="{FF2B5EF4-FFF2-40B4-BE49-F238E27FC236}">
                <a16:creationId xmlns:a16="http://schemas.microsoft.com/office/drawing/2014/main" id="{8A9E20B1-15E2-EB27-8605-3851DD67CC9E}"/>
              </a:ext>
            </a:extLst>
          </p:cNvPr>
          <p:cNvSpPr/>
          <p:nvPr/>
        </p:nvSpPr>
        <p:spPr>
          <a:xfrm>
            <a:off x="568573" y="1800995"/>
            <a:ext cx="3603525" cy="3003233"/>
          </a:xfrm>
          <a:prstGeom prst="roundRect">
            <a:avLst>
              <a:gd name="adj" fmla="val 4868"/>
            </a:avLst>
          </a:prstGeom>
          <a:solidFill>
            <a:srgbClr val="E4CED5"/>
          </a:solidFill>
          <a:ln w="4763">
            <a:solidFill>
              <a:srgbClr val="D1C8C6"/>
            </a:solidFill>
            <a:prstDash val="solid"/>
          </a:ln>
        </p:spPr>
        <p:txBody>
          <a:bodyPr/>
          <a:lstStyle/>
          <a:p>
            <a:endParaRPr lang="en-AU" sz="2800">
              <a:latin typeface="Roboto" panose="02000000000000000000" pitchFamily="2" charset="0"/>
              <a:ea typeface="Roboto" panose="02000000000000000000" pitchFamily="2" charset="0"/>
            </a:endParaRPr>
          </a:p>
        </p:txBody>
      </p:sp>
      <p:sp>
        <p:nvSpPr>
          <p:cNvPr id="4" name="Text 13">
            <a:extLst>
              <a:ext uri="{FF2B5EF4-FFF2-40B4-BE49-F238E27FC236}">
                <a16:creationId xmlns:a16="http://schemas.microsoft.com/office/drawing/2014/main" id="{5360962C-C558-E179-D53D-D9572D924989}"/>
              </a:ext>
            </a:extLst>
          </p:cNvPr>
          <p:cNvSpPr/>
          <p:nvPr/>
        </p:nvSpPr>
        <p:spPr>
          <a:xfrm>
            <a:off x="1417239" y="1911824"/>
            <a:ext cx="1906191" cy="222052"/>
          </a:xfrm>
          <a:prstGeom prst="rect">
            <a:avLst/>
          </a:prstGeom>
          <a:noFill/>
          <a:ln/>
        </p:spPr>
        <p:txBody>
          <a:bodyPr wrap="none" lIns="0" tIns="0" rIns="0" bIns="0" rtlCol="0" anchor="t"/>
          <a:lstStyle/>
          <a:p>
            <a:pPr algn="ctr">
              <a:lnSpc>
                <a:spcPct val="104000"/>
              </a:lnSpc>
            </a:pPr>
            <a:r>
              <a:rPr lang="en-US" sz="2000" b="1">
                <a:latin typeface="Roboto" panose="02000000000000000000" pitchFamily="2" charset="0"/>
                <a:ea typeface="Roboto" panose="02000000000000000000" pitchFamily="2" charset="0"/>
                <a:cs typeface="Crimson Pro Bold" pitchFamily="34" charset="-120"/>
              </a:rPr>
              <a:t>Psychological Safety First</a:t>
            </a:r>
            <a:endParaRPr lang="en-US" sz="2000">
              <a:latin typeface="Roboto" panose="02000000000000000000" pitchFamily="2" charset="0"/>
              <a:ea typeface="Roboto" panose="02000000000000000000" pitchFamily="2" charset="0"/>
            </a:endParaRPr>
          </a:p>
        </p:txBody>
      </p:sp>
      <p:sp>
        <p:nvSpPr>
          <p:cNvPr id="5" name="Text 14">
            <a:extLst>
              <a:ext uri="{FF2B5EF4-FFF2-40B4-BE49-F238E27FC236}">
                <a16:creationId xmlns:a16="http://schemas.microsoft.com/office/drawing/2014/main" id="{8E12AF06-860A-472D-A5C2-F2A47F05270C}"/>
              </a:ext>
            </a:extLst>
          </p:cNvPr>
          <p:cNvSpPr/>
          <p:nvPr/>
        </p:nvSpPr>
        <p:spPr>
          <a:xfrm>
            <a:off x="717004" y="2244704"/>
            <a:ext cx="3306663" cy="634305"/>
          </a:xfrm>
          <a:prstGeom prst="rect">
            <a:avLst/>
          </a:prstGeom>
          <a:noFill/>
          <a:ln/>
        </p:spPr>
        <p:txBody>
          <a:bodyPr wrap="square" lIns="0" tIns="0" rIns="0" bIns="0" rtlCol="0" anchor="t">
            <a:noAutofit/>
          </a:bodyPr>
          <a:lstStyle/>
          <a:p>
            <a:pPr algn="ctr">
              <a:lnSpc>
                <a:spcPct val="124000"/>
              </a:lnSpc>
            </a:pPr>
            <a:r>
              <a:rPr lang="en-US" sz="2000">
                <a:latin typeface="Roboto" panose="02000000000000000000" pitchFamily="2" charset="0"/>
                <a:ea typeface="Roboto" panose="02000000000000000000" pitchFamily="2" charset="0"/>
                <a:cs typeface="Open Sans" pitchFamily="34" charset="-120"/>
              </a:rPr>
              <a:t>Before you as TLLs can do your best work, you need to feel safe to ask questions, admit confusion, and challenge assumptions without fear of judgment.</a:t>
            </a:r>
            <a:endParaRPr lang="en-US" sz="2000">
              <a:latin typeface="Roboto" panose="02000000000000000000" pitchFamily="2" charset="0"/>
              <a:ea typeface="Roboto" panose="02000000000000000000" pitchFamily="2" charset="0"/>
            </a:endParaRPr>
          </a:p>
        </p:txBody>
      </p:sp>
      <p:sp>
        <p:nvSpPr>
          <p:cNvPr id="7" name="Shape 15">
            <a:extLst>
              <a:ext uri="{FF2B5EF4-FFF2-40B4-BE49-F238E27FC236}">
                <a16:creationId xmlns:a16="http://schemas.microsoft.com/office/drawing/2014/main" id="{ADF9AEF3-9E8E-3973-0B62-34EAB3FDA753}"/>
              </a:ext>
            </a:extLst>
          </p:cNvPr>
          <p:cNvSpPr/>
          <p:nvPr/>
        </p:nvSpPr>
        <p:spPr>
          <a:xfrm>
            <a:off x="4294237" y="1800996"/>
            <a:ext cx="3603525" cy="3003232"/>
          </a:xfrm>
          <a:prstGeom prst="roundRect">
            <a:avLst>
              <a:gd name="adj" fmla="val 4868"/>
            </a:avLst>
          </a:prstGeom>
          <a:solidFill>
            <a:srgbClr val="E4CED5"/>
          </a:solidFill>
          <a:ln w="4763">
            <a:solidFill>
              <a:srgbClr val="D1C8C6"/>
            </a:solidFill>
            <a:prstDash val="solid"/>
          </a:ln>
        </p:spPr>
        <p:txBody>
          <a:bodyPr/>
          <a:lstStyle/>
          <a:p>
            <a:endParaRPr lang="en-AU" sz="2800">
              <a:latin typeface="Roboto" panose="02000000000000000000" pitchFamily="2" charset="0"/>
              <a:ea typeface="Roboto" panose="02000000000000000000" pitchFamily="2" charset="0"/>
            </a:endParaRPr>
          </a:p>
        </p:txBody>
      </p:sp>
      <p:sp>
        <p:nvSpPr>
          <p:cNvPr id="8" name="Text 16">
            <a:extLst>
              <a:ext uri="{FF2B5EF4-FFF2-40B4-BE49-F238E27FC236}">
                <a16:creationId xmlns:a16="http://schemas.microsoft.com/office/drawing/2014/main" id="{AA8FBA3C-B460-CF57-A8A7-5DEE645CB3F0}"/>
              </a:ext>
            </a:extLst>
          </p:cNvPr>
          <p:cNvSpPr/>
          <p:nvPr/>
        </p:nvSpPr>
        <p:spPr>
          <a:xfrm>
            <a:off x="5207693" y="1926511"/>
            <a:ext cx="1776611" cy="222052"/>
          </a:xfrm>
          <a:prstGeom prst="rect">
            <a:avLst/>
          </a:prstGeom>
          <a:noFill/>
          <a:ln/>
        </p:spPr>
        <p:txBody>
          <a:bodyPr wrap="none" lIns="0" tIns="0" rIns="0" bIns="0" rtlCol="0" anchor="t"/>
          <a:lstStyle/>
          <a:p>
            <a:pPr algn="ctr">
              <a:lnSpc>
                <a:spcPct val="104000"/>
              </a:lnSpc>
            </a:pPr>
            <a:r>
              <a:rPr lang="en-US" sz="2000" b="1">
                <a:latin typeface="Roboto" panose="02000000000000000000" pitchFamily="2" charset="0"/>
                <a:ea typeface="Roboto" panose="02000000000000000000" pitchFamily="2" charset="0"/>
                <a:cs typeface="Crimson Pro Bold" pitchFamily="34" charset="-120"/>
              </a:rPr>
              <a:t>Reduce the Friction</a:t>
            </a:r>
            <a:endParaRPr lang="en-US" sz="2000">
              <a:latin typeface="Roboto" panose="02000000000000000000" pitchFamily="2" charset="0"/>
              <a:ea typeface="Roboto" panose="02000000000000000000" pitchFamily="2" charset="0"/>
            </a:endParaRPr>
          </a:p>
        </p:txBody>
      </p:sp>
      <p:sp>
        <p:nvSpPr>
          <p:cNvPr id="10" name="Text 17">
            <a:extLst>
              <a:ext uri="{FF2B5EF4-FFF2-40B4-BE49-F238E27FC236}">
                <a16:creationId xmlns:a16="http://schemas.microsoft.com/office/drawing/2014/main" id="{C31BD1FD-7088-AF4C-16F0-75206F49606F}"/>
              </a:ext>
            </a:extLst>
          </p:cNvPr>
          <p:cNvSpPr/>
          <p:nvPr/>
        </p:nvSpPr>
        <p:spPr>
          <a:xfrm>
            <a:off x="4442668" y="2244704"/>
            <a:ext cx="3306663" cy="634305"/>
          </a:xfrm>
          <a:prstGeom prst="rect">
            <a:avLst/>
          </a:prstGeom>
          <a:noFill/>
          <a:ln/>
        </p:spPr>
        <p:txBody>
          <a:bodyPr wrap="square" lIns="0" tIns="0" rIns="0" bIns="0" rtlCol="0" anchor="t">
            <a:noAutofit/>
          </a:bodyPr>
          <a:lstStyle/>
          <a:p>
            <a:pPr algn="ctr">
              <a:lnSpc>
                <a:spcPct val="124000"/>
              </a:lnSpc>
            </a:pPr>
            <a:r>
              <a:rPr lang="en-US" sz="2000">
                <a:latin typeface="Roboto" panose="02000000000000000000" pitchFamily="2" charset="0"/>
                <a:ea typeface="Roboto" panose="02000000000000000000" pitchFamily="2" charset="0"/>
                <a:cs typeface="Open Sans"/>
              </a:rPr>
              <a:t>Every activity today is designed to surface and address the dissatisfiers — the systemic barriers that drain TLL energy and effectiveness.</a:t>
            </a:r>
          </a:p>
        </p:txBody>
      </p:sp>
      <p:sp>
        <p:nvSpPr>
          <p:cNvPr id="11" name="Shape 18">
            <a:extLst>
              <a:ext uri="{FF2B5EF4-FFF2-40B4-BE49-F238E27FC236}">
                <a16:creationId xmlns:a16="http://schemas.microsoft.com/office/drawing/2014/main" id="{72C4911F-7CCE-2761-54E9-8268E12A7ED4}"/>
              </a:ext>
            </a:extLst>
          </p:cNvPr>
          <p:cNvSpPr/>
          <p:nvPr/>
        </p:nvSpPr>
        <p:spPr>
          <a:xfrm>
            <a:off x="8019901" y="1800995"/>
            <a:ext cx="3603525" cy="3003231"/>
          </a:xfrm>
          <a:prstGeom prst="roundRect">
            <a:avLst>
              <a:gd name="adj" fmla="val 4868"/>
            </a:avLst>
          </a:prstGeom>
          <a:solidFill>
            <a:srgbClr val="E4CED5"/>
          </a:solidFill>
          <a:ln w="4763">
            <a:solidFill>
              <a:srgbClr val="D1C8C6"/>
            </a:solidFill>
            <a:prstDash val="solid"/>
          </a:ln>
        </p:spPr>
        <p:txBody>
          <a:bodyPr/>
          <a:lstStyle/>
          <a:p>
            <a:endParaRPr lang="en-AU" sz="2800">
              <a:latin typeface="Roboto" panose="02000000000000000000" pitchFamily="2" charset="0"/>
              <a:ea typeface="Roboto" panose="02000000000000000000" pitchFamily="2" charset="0"/>
            </a:endParaRPr>
          </a:p>
        </p:txBody>
      </p:sp>
      <p:sp>
        <p:nvSpPr>
          <p:cNvPr id="12" name="Text 19">
            <a:extLst>
              <a:ext uri="{FF2B5EF4-FFF2-40B4-BE49-F238E27FC236}">
                <a16:creationId xmlns:a16="http://schemas.microsoft.com/office/drawing/2014/main" id="{4BA291AE-B2E4-4EAD-5E59-7F9E6CFC6325}"/>
              </a:ext>
            </a:extLst>
          </p:cNvPr>
          <p:cNvSpPr/>
          <p:nvPr/>
        </p:nvSpPr>
        <p:spPr>
          <a:xfrm>
            <a:off x="8933357" y="1950082"/>
            <a:ext cx="1776611" cy="222052"/>
          </a:xfrm>
          <a:prstGeom prst="rect">
            <a:avLst/>
          </a:prstGeom>
          <a:noFill/>
          <a:ln/>
        </p:spPr>
        <p:txBody>
          <a:bodyPr wrap="none" lIns="0" tIns="0" rIns="0" bIns="0" rtlCol="0" anchor="t"/>
          <a:lstStyle/>
          <a:p>
            <a:pPr algn="ctr">
              <a:lnSpc>
                <a:spcPct val="104000"/>
              </a:lnSpc>
            </a:pPr>
            <a:r>
              <a:rPr lang="en-US" sz="2000" b="1">
                <a:latin typeface="Roboto" panose="02000000000000000000" pitchFamily="2" charset="0"/>
                <a:ea typeface="Roboto" panose="02000000000000000000" pitchFamily="2" charset="0"/>
                <a:cs typeface="Crimson Pro Bold" pitchFamily="34" charset="-120"/>
              </a:rPr>
              <a:t>Trust the Motivation</a:t>
            </a:r>
            <a:endParaRPr lang="en-US" sz="2000">
              <a:latin typeface="Roboto" panose="02000000000000000000" pitchFamily="2" charset="0"/>
              <a:ea typeface="Roboto" panose="02000000000000000000" pitchFamily="2" charset="0"/>
            </a:endParaRPr>
          </a:p>
        </p:txBody>
      </p:sp>
      <p:sp>
        <p:nvSpPr>
          <p:cNvPr id="13" name="Text 20">
            <a:extLst>
              <a:ext uri="{FF2B5EF4-FFF2-40B4-BE49-F238E27FC236}">
                <a16:creationId xmlns:a16="http://schemas.microsoft.com/office/drawing/2014/main" id="{E458E1A8-DD1E-F3AC-3486-4118A1B09DBC}"/>
              </a:ext>
            </a:extLst>
          </p:cNvPr>
          <p:cNvSpPr/>
          <p:nvPr/>
        </p:nvSpPr>
        <p:spPr>
          <a:xfrm>
            <a:off x="8168332" y="2244704"/>
            <a:ext cx="3306663" cy="634305"/>
          </a:xfrm>
          <a:prstGeom prst="rect">
            <a:avLst/>
          </a:prstGeom>
          <a:noFill/>
          <a:ln/>
        </p:spPr>
        <p:txBody>
          <a:bodyPr wrap="square" lIns="0" tIns="0" rIns="0" bIns="0" rtlCol="0" anchor="t">
            <a:noAutofit/>
          </a:bodyPr>
          <a:lstStyle/>
          <a:p>
            <a:pPr algn="ctr">
              <a:lnSpc>
                <a:spcPct val="124000"/>
              </a:lnSpc>
            </a:pPr>
            <a:r>
              <a:rPr lang="en-US" sz="2000">
                <a:latin typeface="Roboto" panose="02000000000000000000" pitchFamily="2" charset="0"/>
                <a:ea typeface="Roboto" panose="02000000000000000000" pitchFamily="2" charset="0"/>
                <a:cs typeface="Open Sans" pitchFamily="34" charset="-120"/>
              </a:rPr>
              <a:t>We don't need to convince you TLLs to care. As SACE, we need to care about removing what's in your way.</a:t>
            </a:r>
            <a:endParaRPr lang="en-US" sz="200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5347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FB745-382F-E450-0BE9-76D506A88DA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E7C2AB5-CAB7-A829-E0E4-034E89D2543D}"/>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3" name="Picture 2">
            <a:extLst>
              <a:ext uri="{FF2B5EF4-FFF2-40B4-BE49-F238E27FC236}">
                <a16:creationId xmlns:a16="http://schemas.microsoft.com/office/drawing/2014/main" id="{147FC13E-89A3-981A-2E84-D167F0A67905}"/>
              </a:ext>
            </a:extLst>
          </p:cNvPr>
          <p:cNvPicPr>
            <a:picLocks noChangeAspect="1"/>
          </p:cNvPicPr>
          <p:nvPr/>
        </p:nvPicPr>
        <p:blipFill>
          <a:blip r:embed="rId3"/>
          <a:stretch>
            <a:fillRect/>
          </a:stretch>
        </p:blipFill>
        <p:spPr>
          <a:xfrm>
            <a:off x="90533" y="5091078"/>
            <a:ext cx="3562847" cy="1428949"/>
          </a:xfrm>
          <a:prstGeom prst="rect">
            <a:avLst/>
          </a:prstGeom>
        </p:spPr>
      </p:pic>
      <p:sp>
        <p:nvSpPr>
          <p:cNvPr id="8" name="Title 15">
            <a:extLst>
              <a:ext uri="{FF2B5EF4-FFF2-40B4-BE49-F238E27FC236}">
                <a16:creationId xmlns:a16="http://schemas.microsoft.com/office/drawing/2014/main" id="{23534613-3E43-3DC9-D186-89722B72834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a:ea typeface="Roboto Medium"/>
                <a:cs typeface="Roboto Medium"/>
              </a:rPr>
              <a:t>Marshmallow and spaghetti activity</a:t>
            </a:r>
            <a:endParaRPr lang="en-US"/>
          </a:p>
        </p:txBody>
      </p:sp>
      <p:pic>
        <p:nvPicPr>
          <p:cNvPr id="1030" name="Picture 6" descr="Pasta Dry Images – Browse 312,250 Stock Photos, Vectors, and Video | Adobe  Stock">
            <a:extLst>
              <a:ext uri="{FF2B5EF4-FFF2-40B4-BE49-F238E27FC236}">
                <a16:creationId xmlns:a16="http://schemas.microsoft.com/office/drawing/2014/main" id="{C9AA05BF-18DA-E529-908A-3BBD929CBE8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9175692" y="3507729"/>
            <a:ext cx="2584145" cy="9620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background with white text&#10;&#10;Description automatically generated">
            <a:extLst>
              <a:ext uri="{FF2B5EF4-FFF2-40B4-BE49-F238E27FC236}">
                <a16:creationId xmlns:a16="http://schemas.microsoft.com/office/drawing/2014/main" id="{82E4D5BD-E029-D410-2B4B-F3D6E8054E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6" name="Rectangle: Rounded Corners 5">
            <a:extLst>
              <a:ext uri="{FF2B5EF4-FFF2-40B4-BE49-F238E27FC236}">
                <a16:creationId xmlns:a16="http://schemas.microsoft.com/office/drawing/2014/main" id="{A660384D-D498-3867-C85A-DE7B3BC5F53B}"/>
              </a:ext>
            </a:extLst>
          </p:cNvPr>
          <p:cNvSpPr/>
          <p:nvPr/>
        </p:nvSpPr>
        <p:spPr>
          <a:xfrm>
            <a:off x="504679" y="1335531"/>
            <a:ext cx="10315721"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nSpc>
                <a:spcPct val="150000"/>
              </a:lnSpc>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Build the tallest free-standing structure</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Use all materials provided (including different sizes/</a:t>
            </a:r>
            <a:r>
              <a:rPr lang="en-US" sz="2400" err="1">
                <a:solidFill>
                  <a:schemeClr val="tx1"/>
                </a:solidFill>
                <a:latin typeface="Roboto" panose="02000000000000000000" pitchFamily="2" charset="0"/>
                <a:ea typeface="Roboto" panose="02000000000000000000" pitchFamily="2" charset="0"/>
                <a:cs typeface="Roboto" panose="02000000000000000000" pitchFamily="2" charset="0"/>
              </a:rPr>
              <a:t>colours</a:t>
            </a: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The marshmallow must be on top</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The structure must stand on its own</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You have 10 minutes</a:t>
            </a:r>
          </a:p>
        </p:txBody>
      </p:sp>
      <p:pic>
        <p:nvPicPr>
          <p:cNvPr id="1028" name="Picture 4" descr="How Are Marshmallows Made? | Fine Dining Lovers">
            <a:extLst>
              <a:ext uri="{FF2B5EF4-FFF2-40B4-BE49-F238E27FC236}">
                <a16:creationId xmlns:a16="http://schemas.microsoft.com/office/drawing/2014/main" id="{C73F19C0-7B04-2133-FE1C-FED157C2223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59050" y="1412816"/>
            <a:ext cx="1842700" cy="1228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113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08047-68F6-A6F1-770D-8958139D0E1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0D00B8-7629-4EC4-601C-B6DE4AA0129E}"/>
              </a:ext>
            </a:extLst>
          </p:cNvPr>
          <p:cNvPicPr>
            <a:picLocks noChangeAspect="1"/>
          </p:cNvPicPr>
          <p:nvPr/>
        </p:nvPicPr>
        <p:blipFill>
          <a:blip r:embed="rId3"/>
          <a:stretch>
            <a:fillRect/>
          </a:stretch>
        </p:blipFill>
        <p:spPr>
          <a:xfrm>
            <a:off x="90533" y="5091078"/>
            <a:ext cx="3562847" cy="1428949"/>
          </a:xfrm>
          <a:prstGeom prst="rect">
            <a:avLst/>
          </a:prstGeom>
        </p:spPr>
      </p:pic>
      <p:sp>
        <p:nvSpPr>
          <p:cNvPr id="8" name="TextBox 7">
            <a:extLst>
              <a:ext uri="{FF2B5EF4-FFF2-40B4-BE49-F238E27FC236}">
                <a16:creationId xmlns:a16="http://schemas.microsoft.com/office/drawing/2014/main" id="{66A163AF-89D9-FB46-02E3-8DEA65A41019}"/>
              </a:ext>
            </a:extLst>
          </p:cNvPr>
          <p:cNvSpPr txBox="1"/>
          <p:nvPr/>
        </p:nvSpPr>
        <p:spPr>
          <a:xfrm>
            <a:off x="409975" y="2987840"/>
            <a:ext cx="8694092" cy="954107"/>
          </a:xfrm>
          <a:prstGeom prst="rect">
            <a:avLst/>
          </a:prstGeom>
          <a:noFill/>
        </p:spPr>
        <p:txBody>
          <a:bodyPr wrap="square" rtlCol="0">
            <a:spAutoFit/>
          </a:bodyPr>
          <a:lstStyle/>
          <a:p>
            <a:r>
              <a:rPr lang="en-US" sz="2800" b="1">
                <a:latin typeface="Roboto" panose="02000000000000000000" pitchFamily="2" charset="0"/>
                <a:ea typeface="Roboto" panose="02000000000000000000" pitchFamily="2" charset="0"/>
              </a:rPr>
              <a:t>Jane Marshall</a:t>
            </a:r>
          </a:p>
          <a:p>
            <a:r>
              <a:rPr lang="en-AU" sz="2800">
                <a:latin typeface="Roboto" panose="02000000000000000000" pitchFamily="2" charset="0"/>
                <a:ea typeface="Roboto" panose="02000000000000000000" pitchFamily="2" charset="0"/>
              </a:rPr>
              <a:t>Faculty Manager (Arts &amp; Pathways) </a:t>
            </a:r>
            <a:endParaRPr lang="en-US" sz="2800">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CA219309-C3FC-F2CA-1A9F-133A8470C452}"/>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0" name="Title 15">
            <a:extLst>
              <a:ext uri="{FF2B5EF4-FFF2-40B4-BE49-F238E27FC236}">
                <a16:creationId xmlns:a16="http://schemas.microsoft.com/office/drawing/2014/main" id="{635E10F4-EC8F-8D71-4C83-515B3AFE4C9E}"/>
              </a:ext>
            </a:extLst>
          </p:cNvPr>
          <p:cNvSpPr txBox="1">
            <a:spLocks/>
          </p:cNvSpPr>
          <p:nvPr/>
        </p:nvSpPr>
        <p:spPr>
          <a:xfrm>
            <a:off x="513344" y="376456"/>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Subject renewal</a:t>
            </a:r>
          </a:p>
        </p:txBody>
      </p:sp>
      <p:pic>
        <p:nvPicPr>
          <p:cNvPr id="4" name="Picture 3" descr="A black background with white text&#10;&#10;Description automatically generated">
            <a:extLst>
              <a:ext uri="{FF2B5EF4-FFF2-40B4-BE49-F238E27FC236}">
                <a16:creationId xmlns:a16="http://schemas.microsoft.com/office/drawing/2014/main" id="{CC6BCC4D-721A-0897-0CC4-C3C2CF04AD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1366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6D903F-63CE-7DF9-AA21-009727CEEB3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8" name="Title 15">
            <a:extLst>
              <a:ext uri="{FF2B5EF4-FFF2-40B4-BE49-F238E27FC236}">
                <a16:creationId xmlns:a16="http://schemas.microsoft.com/office/drawing/2014/main" id="{2053552D-9895-E62A-FC04-20727ADD4E8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Agenda</a:t>
            </a:r>
          </a:p>
        </p:txBody>
      </p:sp>
      <p:graphicFrame>
        <p:nvGraphicFramePr>
          <p:cNvPr id="4" name="Table 3">
            <a:extLst>
              <a:ext uri="{FF2B5EF4-FFF2-40B4-BE49-F238E27FC236}">
                <a16:creationId xmlns:a16="http://schemas.microsoft.com/office/drawing/2014/main" id="{4250A50E-2130-065C-B04C-3E20A902C4D9}"/>
              </a:ext>
            </a:extLst>
          </p:cNvPr>
          <p:cNvGraphicFramePr>
            <a:graphicFrameLocks noGrp="1"/>
          </p:cNvGraphicFramePr>
          <p:nvPr>
            <p:extLst>
              <p:ext uri="{D42A27DB-BD31-4B8C-83A1-F6EECF244321}">
                <p14:modId xmlns:p14="http://schemas.microsoft.com/office/powerpoint/2010/main" val="2404569829"/>
              </p:ext>
            </p:extLst>
          </p:nvPr>
        </p:nvGraphicFramePr>
        <p:xfrm>
          <a:off x="3149601" y="1412816"/>
          <a:ext cx="8951866" cy="4754880"/>
        </p:xfrm>
        <a:graphic>
          <a:graphicData uri="http://schemas.openxmlformats.org/drawingml/2006/table">
            <a:tbl>
              <a:tblPr firstRow="1" bandRow="1">
                <a:tableStyleId>{2D5ABB26-0587-4C30-8999-92F81FD0307C}</a:tableStyleId>
              </a:tblPr>
              <a:tblGrid>
                <a:gridCol w="1198492">
                  <a:extLst>
                    <a:ext uri="{9D8B030D-6E8A-4147-A177-3AD203B41FA5}">
                      <a16:colId xmlns:a16="http://schemas.microsoft.com/office/drawing/2014/main" val="3287385693"/>
                    </a:ext>
                  </a:extLst>
                </a:gridCol>
                <a:gridCol w="4769419">
                  <a:extLst>
                    <a:ext uri="{9D8B030D-6E8A-4147-A177-3AD203B41FA5}">
                      <a16:colId xmlns:a16="http://schemas.microsoft.com/office/drawing/2014/main" val="641741138"/>
                    </a:ext>
                  </a:extLst>
                </a:gridCol>
                <a:gridCol w="2983955">
                  <a:extLst>
                    <a:ext uri="{9D8B030D-6E8A-4147-A177-3AD203B41FA5}">
                      <a16:colId xmlns:a16="http://schemas.microsoft.com/office/drawing/2014/main" val="3466057743"/>
                    </a:ext>
                  </a:extLst>
                </a:gridCol>
              </a:tblGrid>
              <a:tr h="370840">
                <a:tc>
                  <a:txBody>
                    <a:bodyPr/>
                    <a:lstStyle/>
                    <a:p>
                      <a:r>
                        <a:rPr lang="en-US" sz="2000">
                          <a:latin typeface="Roboto"/>
                          <a:ea typeface="Roboto"/>
                        </a:rPr>
                        <a:t>9:00am</a:t>
                      </a:r>
                      <a:endParaRPr lang="en-AU" sz="2000">
                        <a:latin typeface="Roboto"/>
                        <a:ea typeface="Roboto"/>
                      </a:endParaRPr>
                    </a:p>
                  </a:txBody>
                  <a:tcPr>
                    <a:lnB w="12700" cap="flat" cmpd="sng" algn="ctr">
                      <a:solidFill>
                        <a:schemeClr val="tx1"/>
                      </a:solidFill>
                      <a:prstDash val="solid"/>
                      <a:round/>
                      <a:headEnd type="none" w="med" len="med"/>
                      <a:tailEnd type="none" w="med" len="med"/>
                    </a:lnB>
                  </a:tcPr>
                </a:tc>
                <a:tc>
                  <a:txBody>
                    <a:bodyPr/>
                    <a:lstStyle/>
                    <a:p>
                      <a:r>
                        <a:rPr lang="en-US" sz="2000">
                          <a:latin typeface="Roboto"/>
                          <a:ea typeface="Roboto"/>
                        </a:rPr>
                        <a:t>Welcome</a:t>
                      </a:r>
                      <a:endParaRPr lang="en-AU" sz="2000">
                        <a:latin typeface="Roboto"/>
                        <a:ea typeface="Roboto"/>
                      </a:endParaRPr>
                    </a:p>
                  </a:txBody>
                  <a:tcPr>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3457333472"/>
                  </a:ext>
                </a:extLst>
              </a:tr>
              <a:tr h="370840">
                <a:tc>
                  <a:txBody>
                    <a:bodyPr/>
                    <a:lstStyle/>
                    <a:p>
                      <a:r>
                        <a:rPr lang="en-US" sz="2000">
                          <a:latin typeface="Roboto"/>
                          <a:ea typeface="Roboto"/>
                        </a:rPr>
                        <a:t>9:35am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latin typeface="Roboto"/>
                          <a:ea typeface="Roboto"/>
                        </a:rPr>
                        <a:t>Subject renewal</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1094563771"/>
                  </a:ext>
                </a:extLst>
              </a:tr>
              <a:tr h="370840">
                <a:tc>
                  <a:txBody>
                    <a:bodyPr/>
                    <a:lstStyle/>
                    <a:p>
                      <a:r>
                        <a:rPr lang="en-US" sz="2000">
                          <a:latin typeface="Roboto"/>
                          <a:ea typeface="Roboto"/>
                        </a:rPr>
                        <a:t>10:10am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000">
                          <a:latin typeface="Roboto"/>
                          <a:ea typeface="Roboto"/>
                        </a:rPr>
                        <a:t>Mapping the middle activity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3660189335"/>
                  </a:ext>
                </a:extLst>
              </a:tr>
              <a:tr h="370840">
                <a:tc>
                  <a:txBody>
                    <a:bodyPr/>
                    <a:lstStyle/>
                    <a:p>
                      <a:r>
                        <a:rPr lang="en-US" sz="2000">
                          <a:latin typeface="Roboto"/>
                          <a:ea typeface="Roboto"/>
                        </a:rPr>
                        <a:t>11:00am</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latin typeface="Roboto"/>
                          <a:ea typeface="Roboto"/>
                        </a:rPr>
                        <a:t>Morning tea</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3514104592"/>
                  </a:ext>
                </a:extLst>
              </a:tr>
              <a:tr h="370840">
                <a:tc>
                  <a:txBody>
                    <a:bodyPr/>
                    <a:lstStyle/>
                    <a:p>
                      <a:r>
                        <a:rPr lang="en-US" sz="2000">
                          <a:latin typeface="Roboto"/>
                          <a:ea typeface="Roboto"/>
                        </a:rPr>
                        <a:t>11:20am</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000">
                          <a:latin typeface="Roboto"/>
                          <a:ea typeface="Roboto"/>
                        </a:rPr>
                        <a:t>Panel discussion</a:t>
                      </a:r>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1229636880"/>
                  </a:ext>
                </a:extLst>
              </a:tr>
              <a:tr h="370840">
                <a:tc>
                  <a:txBody>
                    <a:bodyPr/>
                    <a:lstStyle/>
                    <a:p>
                      <a:r>
                        <a:rPr lang="en-US" sz="2000">
                          <a:latin typeface="Roboto"/>
                          <a:ea typeface="Roboto"/>
                        </a:rPr>
                        <a:t>11:55am</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000">
                          <a:latin typeface="Roboto"/>
                          <a:ea typeface="Roboto"/>
                        </a:rPr>
                        <a:t>Gallery walk</a:t>
                      </a:r>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944149442"/>
                  </a:ext>
                </a:extLst>
              </a:tr>
              <a:tr h="370840">
                <a:tc>
                  <a:txBody>
                    <a:bodyPr/>
                    <a:lstStyle/>
                    <a:p>
                      <a:r>
                        <a:rPr lang="en-US" sz="2000">
                          <a:latin typeface="Roboto"/>
                          <a:ea typeface="Roboto"/>
                        </a:rPr>
                        <a:t>12:10pm</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000">
                          <a:latin typeface="Roboto"/>
                          <a:ea typeface="Roboto"/>
                        </a:rPr>
                        <a:t>Lunch</a:t>
                      </a:r>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579626150"/>
                  </a:ext>
                </a:extLst>
              </a:tr>
              <a:tr h="370840">
                <a:tc>
                  <a:txBody>
                    <a:bodyPr/>
                    <a:lstStyle/>
                    <a:p>
                      <a:pPr lvl="0">
                        <a:buNone/>
                      </a:pPr>
                      <a:r>
                        <a:rPr lang="en-US" sz="2000">
                          <a:latin typeface="Roboto"/>
                          <a:ea typeface="Roboto"/>
                        </a:rPr>
                        <a:t>12:40pm</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2000">
                          <a:latin typeface="Roboto"/>
                          <a:ea typeface="Roboto"/>
                        </a:rPr>
                        <a:t>Capabilities</a:t>
                      </a:r>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1246010371"/>
                  </a:ext>
                </a:extLst>
              </a:tr>
              <a:tr h="370839">
                <a:tc>
                  <a:txBody>
                    <a:bodyPr/>
                    <a:lstStyle/>
                    <a:p>
                      <a:pPr lvl="0">
                        <a:buNone/>
                      </a:pPr>
                      <a:r>
                        <a:rPr lang="en-US" sz="2000">
                          <a:latin typeface="Roboto"/>
                          <a:ea typeface="Roboto"/>
                        </a:rPr>
                        <a:t>1:15pm</a:t>
                      </a:r>
                    </a:p>
                  </a:txBody>
                  <a:tcPr>
                    <a:lnT w="12700">
                      <a:solidFill>
                        <a:schemeClr val="tx1"/>
                      </a:solidFill>
                    </a:lnT>
                    <a:lnB w="12700">
                      <a:solidFill>
                        <a:schemeClr val="tx1"/>
                      </a:solidFill>
                    </a:lnB>
                  </a:tcPr>
                </a:tc>
                <a:tc>
                  <a:txBody>
                    <a:bodyPr/>
                    <a:lstStyle/>
                    <a:p>
                      <a:pPr lvl="0">
                        <a:buNone/>
                      </a:pPr>
                      <a:r>
                        <a:rPr lang="en-US" sz="2000">
                          <a:latin typeface="Roboto"/>
                          <a:ea typeface="Roboto"/>
                        </a:rPr>
                        <a:t>Design the support activity</a:t>
                      </a:r>
                    </a:p>
                  </a:txBody>
                  <a:tcPr>
                    <a:lnT w="12700">
                      <a:solidFill>
                        <a:schemeClr val="tx1"/>
                      </a:solidFill>
                    </a:lnT>
                    <a:lnB w="12700">
                      <a:solidFill>
                        <a:schemeClr val="tx1"/>
                      </a:solidFill>
                    </a:lnB>
                  </a:tcPr>
                </a:tc>
                <a:tc>
                  <a:txBody>
                    <a:bodyPr/>
                    <a:lstStyle/>
                    <a:p>
                      <a:pPr lvl="0">
                        <a:buNone/>
                      </a:pPr>
                      <a:endParaRPr lang="en-AU"/>
                    </a:p>
                  </a:txBody>
                  <a:tcPr/>
                </a:tc>
                <a:extLst>
                  <a:ext uri="{0D108BD9-81ED-4DB2-BD59-A6C34878D82A}">
                    <a16:rowId xmlns:a16="http://schemas.microsoft.com/office/drawing/2014/main" val="3239896426"/>
                  </a:ext>
                </a:extLst>
              </a:tr>
              <a:tr h="370838">
                <a:tc>
                  <a:txBody>
                    <a:bodyPr/>
                    <a:lstStyle/>
                    <a:p>
                      <a:pPr lvl="0">
                        <a:buNone/>
                      </a:pPr>
                      <a:r>
                        <a:rPr lang="en-US" sz="2000">
                          <a:latin typeface="Roboto"/>
                          <a:ea typeface="Roboto"/>
                        </a:rPr>
                        <a:t>2:05pm</a:t>
                      </a:r>
                    </a:p>
                  </a:txBody>
                  <a:tcPr>
                    <a:lnT w="12700">
                      <a:solidFill>
                        <a:schemeClr val="tx1"/>
                      </a:solidFill>
                    </a:lnT>
                    <a:lnB w="12700">
                      <a:solidFill>
                        <a:schemeClr val="tx1"/>
                      </a:solidFill>
                    </a:lnB>
                  </a:tcPr>
                </a:tc>
                <a:tc>
                  <a:txBody>
                    <a:bodyPr/>
                    <a:lstStyle/>
                    <a:p>
                      <a:pPr lvl="0">
                        <a:buNone/>
                      </a:pPr>
                      <a:r>
                        <a:rPr lang="en-US" sz="2000">
                          <a:latin typeface="Roboto"/>
                          <a:ea typeface="Roboto"/>
                        </a:rPr>
                        <a:t>Stretch break</a:t>
                      </a:r>
                    </a:p>
                  </a:txBody>
                  <a:tcPr>
                    <a:lnT w="12700">
                      <a:solidFill>
                        <a:schemeClr val="tx1"/>
                      </a:solidFill>
                    </a:lnT>
                    <a:lnB w="12700">
                      <a:solidFill>
                        <a:schemeClr val="tx1"/>
                      </a:solidFill>
                    </a:lnB>
                  </a:tcPr>
                </a:tc>
                <a:tc>
                  <a:txBody>
                    <a:bodyPr/>
                    <a:lstStyle/>
                    <a:p>
                      <a:pPr lvl="0">
                        <a:buNone/>
                      </a:pPr>
                      <a:endParaRPr lang="en-AU"/>
                    </a:p>
                  </a:txBody>
                  <a:tcPr/>
                </a:tc>
                <a:extLst>
                  <a:ext uri="{0D108BD9-81ED-4DB2-BD59-A6C34878D82A}">
                    <a16:rowId xmlns:a16="http://schemas.microsoft.com/office/drawing/2014/main" val="3308575627"/>
                  </a:ext>
                </a:extLst>
              </a:tr>
              <a:tr h="370838">
                <a:tc>
                  <a:txBody>
                    <a:bodyPr/>
                    <a:lstStyle/>
                    <a:p>
                      <a:pPr lvl="0">
                        <a:buNone/>
                      </a:pPr>
                      <a:r>
                        <a:rPr lang="en-US" sz="2000">
                          <a:latin typeface="Roboto"/>
                          <a:ea typeface="Roboto"/>
                        </a:rPr>
                        <a:t>2:15pm</a:t>
                      </a:r>
                    </a:p>
                  </a:txBody>
                  <a:tcPr>
                    <a:lnT w="12700">
                      <a:solidFill>
                        <a:schemeClr val="tx1"/>
                      </a:solidFill>
                    </a:lnT>
                    <a:lnB w="12700">
                      <a:solidFill>
                        <a:schemeClr val="tx1"/>
                      </a:solidFill>
                    </a:lnB>
                  </a:tcPr>
                </a:tc>
                <a:tc>
                  <a:txBody>
                    <a:bodyPr/>
                    <a:lstStyle/>
                    <a:p>
                      <a:pPr lvl="0">
                        <a:buNone/>
                      </a:pPr>
                      <a:r>
                        <a:rPr lang="en-US" sz="2000">
                          <a:latin typeface="Roboto"/>
                          <a:ea typeface="Roboto"/>
                        </a:rPr>
                        <a:t>Panel discussion</a:t>
                      </a:r>
                    </a:p>
                  </a:txBody>
                  <a:tcPr>
                    <a:lnT w="12700">
                      <a:solidFill>
                        <a:schemeClr val="tx1"/>
                      </a:solidFill>
                    </a:lnT>
                    <a:lnB w="12700">
                      <a:solidFill>
                        <a:schemeClr val="tx1"/>
                      </a:solidFill>
                    </a:lnB>
                  </a:tcPr>
                </a:tc>
                <a:tc>
                  <a:txBody>
                    <a:bodyPr/>
                    <a:lstStyle/>
                    <a:p>
                      <a:pPr lvl="0">
                        <a:buNone/>
                      </a:pPr>
                      <a:endParaRPr lang="en-AU"/>
                    </a:p>
                  </a:txBody>
                  <a:tcPr/>
                </a:tc>
                <a:extLst>
                  <a:ext uri="{0D108BD9-81ED-4DB2-BD59-A6C34878D82A}">
                    <a16:rowId xmlns:a16="http://schemas.microsoft.com/office/drawing/2014/main" val="3986354248"/>
                  </a:ext>
                </a:extLst>
              </a:tr>
              <a:tr h="370840">
                <a:tc>
                  <a:txBody>
                    <a:bodyPr/>
                    <a:lstStyle/>
                    <a:p>
                      <a:r>
                        <a:rPr lang="en-US" sz="2000">
                          <a:latin typeface="Roboto"/>
                          <a:ea typeface="Roboto"/>
                        </a:rPr>
                        <a:t>2:50pm</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000">
                          <a:latin typeface="Roboto"/>
                          <a:ea typeface="Roboto"/>
                        </a:rPr>
                        <a:t>Close</a:t>
                      </a:r>
                      <a:endParaRPr lang="en-AU" sz="2000">
                        <a:latin typeface="Roboto"/>
                        <a:ea typeface="Roboto"/>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634995147"/>
                  </a:ext>
                </a:extLst>
              </a:tr>
            </a:tbl>
          </a:graphicData>
        </a:graphic>
      </p:graphicFrame>
      <p:pic>
        <p:nvPicPr>
          <p:cNvPr id="6" name="Picture 5" descr="A black background with white text&#10;&#10;Description automatically generated">
            <a:extLst>
              <a:ext uri="{FF2B5EF4-FFF2-40B4-BE49-F238E27FC236}">
                <a16:creationId xmlns:a16="http://schemas.microsoft.com/office/drawing/2014/main" id="{98AA5D61-FD9D-FC7E-94BB-655B393E6E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04233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3561F56-8A59-75D6-44FC-30472909D3CB}"/>
              </a:ext>
            </a:extLst>
          </p:cNvPr>
          <p:cNvPicPr>
            <a:picLocks noGrp="1" noChangeAspect="1"/>
          </p:cNvPicPr>
          <p:nvPr>
            <p:ph idx="1"/>
          </p:nvPr>
        </p:nvPicPr>
        <p:blipFill>
          <a:blip r:embed="rId3"/>
          <a:stretch>
            <a:fillRect/>
          </a:stretch>
        </p:blipFill>
        <p:spPr>
          <a:xfrm>
            <a:off x="3149600" y="59942"/>
            <a:ext cx="4958080" cy="6632343"/>
          </a:xfrm>
        </p:spPr>
      </p:pic>
      <p:pic>
        <p:nvPicPr>
          <p:cNvPr id="7" name="Picture 6">
            <a:extLst>
              <a:ext uri="{FF2B5EF4-FFF2-40B4-BE49-F238E27FC236}">
                <a16:creationId xmlns:a16="http://schemas.microsoft.com/office/drawing/2014/main" id="{8FBD6E6E-1E58-4EE0-36DD-96EE82F0DC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07681" y="625253"/>
            <a:ext cx="3326384" cy="3170902"/>
          </a:xfrm>
          <a:prstGeom prst="rect">
            <a:avLst/>
          </a:prstGeom>
        </p:spPr>
      </p:pic>
      <p:pic>
        <p:nvPicPr>
          <p:cNvPr id="9" name="Picture 8">
            <a:extLst>
              <a:ext uri="{FF2B5EF4-FFF2-40B4-BE49-F238E27FC236}">
                <a16:creationId xmlns:a16="http://schemas.microsoft.com/office/drawing/2014/main" id="{86520E29-18AA-E88B-7B39-1BCFFAC8F67F}"/>
              </a:ext>
            </a:extLst>
          </p:cNvPr>
          <p:cNvPicPr>
            <a:picLocks noChangeAspect="1"/>
          </p:cNvPicPr>
          <p:nvPr/>
        </p:nvPicPr>
        <p:blipFill>
          <a:blip r:embed="rId5"/>
          <a:stretch>
            <a:fillRect/>
          </a:stretch>
        </p:blipFill>
        <p:spPr>
          <a:xfrm>
            <a:off x="393192" y="2356228"/>
            <a:ext cx="2305673" cy="4136648"/>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EC03EBE9-7844-13C6-0802-3628F7D300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344414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BFA8D540-BF3F-991A-51DE-01F1200E9486}"/>
              </a:ext>
            </a:extLst>
          </p:cNvPr>
          <p:cNvSpPr txBox="1"/>
          <p:nvPr/>
        </p:nvSpPr>
        <p:spPr>
          <a:xfrm>
            <a:off x="386764" y="-441032"/>
            <a:ext cx="3990127" cy="2741648"/>
          </a:xfrm>
          <a:prstGeom prst="rect">
            <a:avLst/>
          </a:prstGeom>
          <a:noFill/>
        </p:spPr>
        <p:txBody>
          <a:bodyPr wrap="square" lIns="91440" tIns="45720" rIns="91440" bIns="45720" rtlCol="0" anchor="t">
            <a:spAutoFit/>
          </a:bodyPr>
          <a:lstStyle/>
          <a:p>
            <a:pPr>
              <a:lnSpc>
                <a:spcPts val="7000"/>
              </a:lnSpc>
              <a:defRPr/>
            </a:pPr>
            <a:endParaRPr lang="en-US" sz="5400" b="1">
              <a:solidFill>
                <a:srgbClr val="993366"/>
              </a:solidFill>
              <a:latin typeface="Roboto"/>
              <a:ea typeface="Roboto"/>
              <a:cs typeface="Tahoma"/>
            </a:endParaRPr>
          </a:p>
          <a:p>
            <a:pPr marL="0" marR="0" lvl="0" indent="0" algn="l" defTabSz="914400">
              <a:lnSpc>
                <a:spcPts val="7000"/>
              </a:lnSpc>
              <a:spcBef>
                <a:spcPts val="0"/>
              </a:spcBef>
              <a:spcAft>
                <a:spcPts val="0"/>
              </a:spcAft>
              <a:buClrTx/>
              <a:buSzTx/>
              <a:buFontTx/>
              <a:buNone/>
              <a:tabLst/>
              <a:defRPr/>
            </a:pPr>
            <a:r>
              <a:rPr lang="en-US" sz="5400" b="1">
                <a:solidFill>
                  <a:srgbClr val="993366"/>
                </a:solidFill>
                <a:latin typeface="Roboto"/>
                <a:ea typeface="Roboto"/>
                <a:cs typeface="Tahoma"/>
              </a:rPr>
              <a:t>Subject Renewal </a:t>
            </a:r>
            <a:endParaRPr lang="en-US"/>
          </a:p>
        </p:txBody>
      </p:sp>
      <p:pic>
        <p:nvPicPr>
          <p:cNvPr id="16" name="Graphic 15" descr="Users outline">
            <a:extLst>
              <a:ext uri="{FF2B5EF4-FFF2-40B4-BE49-F238E27FC236}">
                <a16:creationId xmlns:a16="http://schemas.microsoft.com/office/drawing/2014/main" id="{8051AB6F-02D2-9909-5FA0-3546EEEF0E1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927144" y="779663"/>
            <a:ext cx="914400" cy="914400"/>
          </a:xfrm>
          <a:prstGeom prst="rect">
            <a:avLst/>
          </a:prstGeom>
        </p:spPr>
      </p:pic>
      <p:sp>
        <p:nvSpPr>
          <p:cNvPr id="18" name="Rectangle: Rounded Corners 17">
            <a:extLst>
              <a:ext uri="{FF2B5EF4-FFF2-40B4-BE49-F238E27FC236}">
                <a16:creationId xmlns:a16="http://schemas.microsoft.com/office/drawing/2014/main" id="{2156EF20-F0F3-F524-2908-E6334FFFD5DF}"/>
              </a:ext>
            </a:extLst>
          </p:cNvPr>
          <p:cNvSpPr/>
          <p:nvPr/>
        </p:nvSpPr>
        <p:spPr>
          <a:xfrm>
            <a:off x="5263610" y="3429001"/>
            <a:ext cx="2335237" cy="1724890"/>
          </a:xfrm>
          <a:prstGeom prst="roundRect">
            <a:avLst/>
          </a:prstGeom>
          <a:solidFill>
            <a:srgbClr val="993366"/>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Roboto" panose="02000000000000000000" pitchFamily="2" charset="0"/>
              <a:ea typeface="Roboto" panose="02000000000000000000" pitchFamily="2" charset="0"/>
              <a:cs typeface="Roboto" panose="02000000000000000000" pitchFamily="2" charset="0"/>
            </a:endParaRPr>
          </a:p>
          <a:p>
            <a:pPr algn="ctr"/>
            <a:endParaRPr lang="en-US" sz="2000">
              <a:latin typeface="Roboto" panose="02000000000000000000" pitchFamily="2" charset="0"/>
              <a:ea typeface="Roboto" panose="02000000000000000000" pitchFamily="2" charset="0"/>
              <a:cs typeface="Roboto" panose="02000000000000000000" pitchFamily="2" charset="0"/>
            </a:endParaRPr>
          </a:p>
          <a:p>
            <a:pPr algn="ctr"/>
            <a:r>
              <a:rPr lang="en-US" sz="2000">
                <a:latin typeface="Roboto" panose="02000000000000000000" pitchFamily="2" charset="0"/>
                <a:ea typeface="Roboto" panose="02000000000000000000" pitchFamily="2" charset="0"/>
                <a:cs typeface="Roboto" panose="02000000000000000000" pitchFamily="2" charset="0"/>
              </a:rPr>
              <a:t>Sharpen content &amp; assessment</a:t>
            </a:r>
            <a:endParaRPr lang="en-AU" sz="2000">
              <a:latin typeface="Roboto" panose="02000000000000000000" pitchFamily="2" charset="0"/>
              <a:ea typeface="Roboto" panose="02000000000000000000" pitchFamily="2" charset="0"/>
              <a:cs typeface="Roboto" panose="02000000000000000000" pitchFamily="2" charset="0"/>
            </a:endParaRPr>
          </a:p>
        </p:txBody>
      </p:sp>
      <p:sp>
        <p:nvSpPr>
          <p:cNvPr id="19" name="Rectangle: Rounded Corners 18">
            <a:extLst>
              <a:ext uri="{FF2B5EF4-FFF2-40B4-BE49-F238E27FC236}">
                <a16:creationId xmlns:a16="http://schemas.microsoft.com/office/drawing/2014/main" id="{3232FDBA-944C-337F-6829-CD33F765F9E8}"/>
              </a:ext>
            </a:extLst>
          </p:cNvPr>
          <p:cNvSpPr/>
          <p:nvPr/>
        </p:nvSpPr>
        <p:spPr>
          <a:xfrm>
            <a:off x="8181616" y="3429000"/>
            <a:ext cx="2335237" cy="1724890"/>
          </a:xfrm>
          <a:prstGeom prst="roundRect">
            <a:avLst/>
          </a:prstGeom>
          <a:solidFill>
            <a:srgbClr val="993366"/>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Roboto" panose="02000000000000000000" pitchFamily="2" charset="0"/>
              <a:ea typeface="Roboto" panose="02000000000000000000" pitchFamily="2" charset="0"/>
              <a:cs typeface="Roboto" panose="02000000000000000000" pitchFamily="2" charset="0"/>
            </a:endParaRPr>
          </a:p>
          <a:p>
            <a:pPr algn="ctr"/>
            <a:endParaRPr lang="en-US" sz="2000">
              <a:latin typeface="Roboto" panose="02000000000000000000" pitchFamily="2" charset="0"/>
              <a:ea typeface="Roboto" panose="02000000000000000000" pitchFamily="2" charset="0"/>
              <a:cs typeface="Roboto" panose="02000000000000000000" pitchFamily="2" charset="0"/>
            </a:endParaRPr>
          </a:p>
          <a:p>
            <a:pPr algn="ctr"/>
            <a:r>
              <a:rPr lang="en-US" sz="2000">
                <a:latin typeface="Roboto" panose="02000000000000000000" pitchFamily="2" charset="0"/>
                <a:ea typeface="Roboto" panose="02000000000000000000" pitchFamily="2" charset="0"/>
                <a:cs typeface="Roboto" panose="02000000000000000000" pitchFamily="2" charset="0"/>
              </a:rPr>
              <a:t>Intentionally develop capabilities</a:t>
            </a:r>
            <a:endParaRPr lang="en-AU" sz="2000">
              <a:latin typeface="Roboto" panose="02000000000000000000" pitchFamily="2" charset="0"/>
              <a:ea typeface="Roboto" panose="02000000000000000000" pitchFamily="2" charset="0"/>
              <a:cs typeface="Roboto" panose="02000000000000000000" pitchFamily="2" charset="0"/>
            </a:endParaRPr>
          </a:p>
        </p:txBody>
      </p:sp>
      <p:pic>
        <p:nvPicPr>
          <p:cNvPr id="22" name="Graphic 21" descr="Users outline">
            <a:extLst>
              <a:ext uri="{FF2B5EF4-FFF2-40B4-BE49-F238E27FC236}">
                <a16:creationId xmlns:a16="http://schemas.microsoft.com/office/drawing/2014/main" id="{07F39A6C-5F51-4FEA-2B04-CAF5CB1B0C1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37522" y="929792"/>
            <a:ext cx="914400" cy="914400"/>
          </a:xfrm>
          <a:prstGeom prst="rect">
            <a:avLst/>
          </a:prstGeom>
        </p:spPr>
      </p:pic>
      <p:pic>
        <p:nvPicPr>
          <p:cNvPr id="24" name="Graphic 23" descr="Checklist outline">
            <a:extLst>
              <a:ext uri="{FF2B5EF4-FFF2-40B4-BE49-F238E27FC236}">
                <a16:creationId xmlns:a16="http://schemas.microsoft.com/office/drawing/2014/main" id="{3E9215D1-8E4D-0B53-9F5B-F1F969F58B5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611110" y="3463074"/>
            <a:ext cx="684000" cy="684000"/>
          </a:xfrm>
          <a:prstGeom prst="rect">
            <a:avLst/>
          </a:prstGeom>
        </p:spPr>
      </p:pic>
      <p:pic>
        <p:nvPicPr>
          <p:cNvPr id="26" name="Graphic 25" descr="Open hand with plant outline">
            <a:extLst>
              <a:ext uri="{FF2B5EF4-FFF2-40B4-BE49-F238E27FC236}">
                <a16:creationId xmlns:a16="http://schemas.microsoft.com/office/drawing/2014/main" id="{93D2B90B-2435-107D-E11B-0B9F8C901375}"/>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551962" y="3433181"/>
            <a:ext cx="684000" cy="684000"/>
          </a:xfrm>
          <a:prstGeom prst="rect">
            <a:avLst/>
          </a:prstGeom>
        </p:spPr>
      </p:pic>
      <p:pic>
        <p:nvPicPr>
          <p:cNvPr id="28" name="Picture 27">
            <a:extLst>
              <a:ext uri="{FF2B5EF4-FFF2-40B4-BE49-F238E27FC236}">
                <a16:creationId xmlns:a16="http://schemas.microsoft.com/office/drawing/2014/main" id="{45763DE5-C089-94E2-7EE3-03AB9A2AD63F}"/>
              </a:ext>
            </a:extLst>
          </p:cNvPr>
          <p:cNvPicPr>
            <a:picLocks noChangeAspect="1"/>
          </p:cNvPicPr>
          <p:nvPr/>
        </p:nvPicPr>
        <p:blipFill>
          <a:blip r:embed="rId11"/>
          <a:stretch>
            <a:fillRect/>
          </a:stretch>
        </p:blipFill>
        <p:spPr>
          <a:xfrm>
            <a:off x="280347" y="5794962"/>
            <a:ext cx="2495508" cy="963612"/>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6D97308F-E97B-D602-43D3-074F64FEBFD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4" name="Picture 3">
            <a:extLst>
              <a:ext uri="{FF2B5EF4-FFF2-40B4-BE49-F238E27FC236}">
                <a16:creationId xmlns:a16="http://schemas.microsoft.com/office/drawing/2014/main" id="{46F25CC6-BAA7-DE2E-0A54-CD8CA59F15B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895940" y="699540"/>
            <a:ext cx="5967136" cy="1989045"/>
          </a:xfrm>
          <a:prstGeom prst="rect">
            <a:avLst/>
          </a:prstGeom>
        </p:spPr>
      </p:pic>
      <p:sp>
        <p:nvSpPr>
          <p:cNvPr id="5" name="Subtitle 2">
            <a:extLst>
              <a:ext uri="{FF2B5EF4-FFF2-40B4-BE49-F238E27FC236}">
                <a16:creationId xmlns:a16="http://schemas.microsoft.com/office/drawing/2014/main" id="{862B3E29-6DB0-B8BF-190B-C8A7ABA158F2}"/>
              </a:ext>
            </a:extLst>
          </p:cNvPr>
          <p:cNvSpPr txBox="1">
            <a:spLocks/>
          </p:cNvSpPr>
          <p:nvPr/>
        </p:nvSpPr>
        <p:spPr>
          <a:xfrm>
            <a:off x="544840" y="2229441"/>
            <a:ext cx="2262533" cy="37754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Co-designing with Subject Renewal Groups (SRGs)</a:t>
            </a:r>
            <a:endParaRPr kumimoji="0" lang="en-AU"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8" name="Subtitle 2">
            <a:extLst>
              <a:ext uri="{FF2B5EF4-FFF2-40B4-BE49-F238E27FC236}">
                <a16:creationId xmlns:a16="http://schemas.microsoft.com/office/drawing/2014/main" id="{BA3B75C8-6CF9-5473-214B-816731550B24}"/>
              </a:ext>
            </a:extLst>
          </p:cNvPr>
          <p:cNvSpPr txBox="1">
            <a:spLocks/>
          </p:cNvSpPr>
          <p:nvPr/>
        </p:nvSpPr>
        <p:spPr>
          <a:xfrm>
            <a:off x="542952" y="3678347"/>
            <a:ext cx="1838876" cy="1805888"/>
          </a:xfrm>
          <a:prstGeom prst="rect">
            <a:avLst/>
          </a:prstGeom>
        </p:spPr>
        <p:txBody>
          <a:bodyPr vert="horz" lIns="0" tIns="0" rIns="0" bIns="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The SACE Board is engaging with the diversity of teacher experience and  perspectives on SRGs to design subjects</a:t>
            </a:r>
            <a:endParaRPr kumimoji="0" lang="en-AU" sz="2200" b="0" i="0" u="none" strike="noStrike" kern="1200" cap="none" spc="0" normalizeH="0" baseline="0" noProof="0">
              <a:ln>
                <a:noFill/>
              </a:ln>
              <a:solidFill>
                <a:prstClr val="black"/>
              </a:solidFill>
              <a:effectLst/>
              <a:uLnTx/>
              <a:uFillTx/>
              <a:latin typeface="Roboto Light"/>
              <a:ea typeface="Roboto Light"/>
              <a:cs typeface="Roboto Light"/>
            </a:endParaRPr>
          </a:p>
        </p:txBody>
      </p:sp>
    </p:spTree>
    <p:extLst>
      <p:ext uri="{BB962C8B-B14F-4D97-AF65-F5344CB8AC3E}">
        <p14:creationId xmlns:p14="http://schemas.microsoft.com/office/powerpoint/2010/main" val="6780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655" y="5894613"/>
            <a:ext cx="802800" cy="598253"/>
          </a:xfrm>
          <a:prstGeom prst="rect">
            <a:avLst/>
          </a:prstGeom>
        </p:spPr>
      </p:pic>
      <p:pic>
        <p:nvPicPr>
          <p:cNvPr id="10" name="Graphic 9">
            <a:extLst>
              <a:ext uri="{FF2B5EF4-FFF2-40B4-BE49-F238E27FC236}">
                <a16:creationId xmlns:a16="http://schemas.microsoft.com/office/drawing/2014/main" id="{F2C348F8-EEE1-48E9-B787-05A998C02F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6479" y="5625228"/>
            <a:ext cx="1850400" cy="867638"/>
          </a:xfrm>
          <a:prstGeom prst="rect">
            <a:avLst/>
          </a:prstGeom>
        </p:spPr>
      </p:pic>
      <p:sp>
        <p:nvSpPr>
          <p:cNvPr id="2" name="TextBox 1">
            <a:extLst>
              <a:ext uri="{FF2B5EF4-FFF2-40B4-BE49-F238E27FC236}">
                <a16:creationId xmlns:a16="http://schemas.microsoft.com/office/drawing/2014/main" id="{2FC9BE2A-1B09-0665-4C04-1FEF1AC61C85}"/>
              </a:ext>
            </a:extLst>
          </p:cNvPr>
          <p:cNvSpPr txBox="1"/>
          <p:nvPr/>
        </p:nvSpPr>
        <p:spPr>
          <a:xfrm>
            <a:off x="1221897" y="1340493"/>
            <a:ext cx="5038295" cy="246221"/>
          </a:xfrm>
          <a:prstGeom prst="rect">
            <a:avLst/>
          </a:prstGeom>
          <a:noFill/>
        </p:spPr>
        <p:txBody>
          <a:bodyPr wrap="square" lIns="0" tIns="0" rIns="360000" bIns="0" rtlCol="0" anchor="ctr">
            <a:spAutoFit/>
          </a:bodyPr>
          <a:lstStyle/>
          <a:p>
            <a:r>
              <a:rPr lang="en-US" sz="1600">
                <a:solidFill>
                  <a:schemeClr val="bg1"/>
                </a:solidFill>
                <a:latin typeface="Roboto Bold"/>
                <a:ea typeface="Roboto Bold"/>
                <a:cs typeface="Roboto Bold"/>
              </a:rPr>
              <a:t>Drivers</a:t>
            </a:r>
            <a:endParaRPr lang="en-GB" sz="1600">
              <a:solidFill>
                <a:schemeClr val="bg1"/>
              </a:solidFill>
              <a:latin typeface="Roboto Bold"/>
              <a:ea typeface="Roboto Bold"/>
              <a:cs typeface="Roboto Bold"/>
            </a:endParaRPr>
          </a:p>
        </p:txBody>
      </p:sp>
      <p:sp>
        <p:nvSpPr>
          <p:cNvPr id="31" name="TextBox 30">
            <a:extLst>
              <a:ext uri="{FF2B5EF4-FFF2-40B4-BE49-F238E27FC236}">
                <a16:creationId xmlns:a16="http://schemas.microsoft.com/office/drawing/2014/main" id="{00506171-9CFA-4D78-E439-A7519F095C25}"/>
              </a:ext>
            </a:extLst>
          </p:cNvPr>
          <p:cNvSpPr txBox="1"/>
          <p:nvPr/>
        </p:nvSpPr>
        <p:spPr>
          <a:xfrm>
            <a:off x="6445416" y="3019808"/>
            <a:ext cx="2252380" cy="215444"/>
          </a:xfrm>
          <a:prstGeom prst="rect">
            <a:avLst/>
          </a:prstGeom>
          <a:noFill/>
        </p:spPr>
        <p:txBody>
          <a:bodyPr wrap="square" lIns="0" tIns="0" rIns="0" bIns="0" rtlCol="0" anchor="t">
            <a:spAutoFit/>
          </a:bodyPr>
          <a:lstStyle/>
          <a:p>
            <a:pPr algn="ctr"/>
            <a:r>
              <a:rPr lang="en-GB" sz="1400">
                <a:latin typeface="Roboto Light" panose="02000000000000000000" pitchFamily="2" charset="0"/>
                <a:ea typeface="Roboto Light" panose="02000000000000000000" pitchFamily="2" charset="0"/>
              </a:rPr>
              <a:t>Deep authentic learning</a:t>
            </a:r>
          </a:p>
        </p:txBody>
      </p:sp>
      <p:sp>
        <p:nvSpPr>
          <p:cNvPr id="32" name="TextBox 31">
            <a:extLst>
              <a:ext uri="{FF2B5EF4-FFF2-40B4-BE49-F238E27FC236}">
                <a16:creationId xmlns:a16="http://schemas.microsoft.com/office/drawing/2014/main" id="{F28A4F21-4056-13E5-EA64-B051A77CCD0D}"/>
              </a:ext>
            </a:extLst>
          </p:cNvPr>
          <p:cNvSpPr txBox="1"/>
          <p:nvPr/>
        </p:nvSpPr>
        <p:spPr>
          <a:xfrm>
            <a:off x="3068533" y="3025801"/>
            <a:ext cx="2252380" cy="215444"/>
          </a:xfrm>
          <a:prstGeom prst="rect">
            <a:avLst/>
          </a:prstGeom>
          <a:noFill/>
        </p:spPr>
        <p:txBody>
          <a:bodyPr wrap="square" lIns="0" tIns="0" rIns="0" bIns="0" rtlCol="0" anchor="t">
            <a:spAutoFit/>
          </a:bodyPr>
          <a:lstStyle/>
          <a:p>
            <a:pPr algn="ctr"/>
            <a:r>
              <a:rPr lang="en-GB" sz="1400">
                <a:latin typeface="Roboto Light" panose="02000000000000000000" pitchFamily="2" charset="0"/>
                <a:ea typeface="Roboto Light" panose="02000000000000000000" pitchFamily="2" charset="0"/>
              </a:rPr>
              <a:t>Metacognition</a:t>
            </a:r>
          </a:p>
        </p:txBody>
      </p:sp>
      <p:sp>
        <p:nvSpPr>
          <p:cNvPr id="33" name="TextBox 32">
            <a:extLst>
              <a:ext uri="{FF2B5EF4-FFF2-40B4-BE49-F238E27FC236}">
                <a16:creationId xmlns:a16="http://schemas.microsoft.com/office/drawing/2014/main" id="{6D348AD5-4D3C-1906-D513-4EF60B45B395}"/>
              </a:ext>
            </a:extLst>
          </p:cNvPr>
          <p:cNvSpPr txBox="1"/>
          <p:nvPr/>
        </p:nvSpPr>
        <p:spPr>
          <a:xfrm>
            <a:off x="0" y="3133523"/>
            <a:ext cx="2252380" cy="215444"/>
          </a:xfrm>
          <a:prstGeom prst="rect">
            <a:avLst/>
          </a:prstGeom>
          <a:noFill/>
        </p:spPr>
        <p:txBody>
          <a:bodyPr wrap="square" lIns="0" tIns="0" rIns="0" bIns="0" rtlCol="0" anchor="t">
            <a:spAutoFit/>
          </a:bodyPr>
          <a:lstStyle/>
          <a:p>
            <a:pPr algn="ctr"/>
            <a:r>
              <a:rPr lang="en-GB" sz="1400">
                <a:latin typeface="Roboto Light" panose="02000000000000000000" pitchFamily="2" charset="0"/>
                <a:ea typeface="Roboto Light" panose="02000000000000000000" pitchFamily="2" charset="0"/>
              </a:rPr>
              <a:t>Agency</a:t>
            </a:r>
          </a:p>
        </p:txBody>
      </p:sp>
      <p:sp>
        <p:nvSpPr>
          <p:cNvPr id="36" name="TextBox 35">
            <a:extLst>
              <a:ext uri="{FF2B5EF4-FFF2-40B4-BE49-F238E27FC236}">
                <a16:creationId xmlns:a16="http://schemas.microsoft.com/office/drawing/2014/main" id="{C732A8EE-CC8E-26E3-997B-DA22C83D31BC}"/>
              </a:ext>
            </a:extLst>
          </p:cNvPr>
          <p:cNvSpPr txBox="1"/>
          <p:nvPr/>
        </p:nvSpPr>
        <p:spPr>
          <a:xfrm>
            <a:off x="9583998" y="2972844"/>
            <a:ext cx="2252380" cy="215444"/>
          </a:xfrm>
          <a:prstGeom prst="rect">
            <a:avLst/>
          </a:prstGeom>
          <a:noFill/>
        </p:spPr>
        <p:txBody>
          <a:bodyPr wrap="square" lIns="0" tIns="0" rIns="0" bIns="0" rtlCol="0" anchor="t">
            <a:spAutoFit/>
          </a:bodyPr>
          <a:lstStyle/>
          <a:p>
            <a:pPr algn="ctr"/>
            <a:r>
              <a:rPr lang="en-GB" sz="1400">
                <a:latin typeface="Roboto Light" panose="02000000000000000000" pitchFamily="2" charset="0"/>
                <a:ea typeface="Roboto Light" panose="02000000000000000000" pitchFamily="2" charset="0"/>
              </a:rPr>
              <a:t>Natural evidence of learning</a:t>
            </a:r>
          </a:p>
        </p:txBody>
      </p:sp>
      <p:sp>
        <p:nvSpPr>
          <p:cNvPr id="3" name="Subtitle 2">
            <a:extLst>
              <a:ext uri="{FF2B5EF4-FFF2-40B4-BE49-F238E27FC236}">
                <a16:creationId xmlns:a16="http://schemas.microsoft.com/office/drawing/2014/main" id="{FFA13CC2-808A-F9A2-DD71-287C6DD3D97D}"/>
              </a:ext>
            </a:extLst>
          </p:cNvPr>
          <p:cNvSpPr txBox="1">
            <a:spLocks/>
          </p:cNvSpPr>
          <p:nvPr/>
        </p:nvSpPr>
        <p:spPr>
          <a:xfrm>
            <a:off x="1081451" y="252382"/>
            <a:ext cx="10026532" cy="1112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endParaRPr lang="en-AU">
              <a:latin typeface="Roboto Light" panose="02000000000000000000" pitchFamily="2" charset="0"/>
              <a:ea typeface="Roboto Light" panose="02000000000000000000" pitchFamily="2" charset="0"/>
            </a:endParaRPr>
          </a:p>
        </p:txBody>
      </p:sp>
      <p:sp>
        <p:nvSpPr>
          <p:cNvPr id="12" name="TextBox 11">
            <a:extLst>
              <a:ext uri="{FF2B5EF4-FFF2-40B4-BE49-F238E27FC236}">
                <a16:creationId xmlns:a16="http://schemas.microsoft.com/office/drawing/2014/main" id="{1604C444-D16D-F024-2027-51D05C3178CB}"/>
              </a:ext>
            </a:extLst>
          </p:cNvPr>
          <p:cNvSpPr txBox="1"/>
          <p:nvPr/>
        </p:nvSpPr>
        <p:spPr>
          <a:xfrm>
            <a:off x="4968527" y="6191219"/>
            <a:ext cx="2252380" cy="215444"/>
          </a:xfrm>
          <a:prstGeom prst="rect">
            <a:avLst/>
          </a:prstGeom>
          <a:noFill/>
        </p:spPr>
        <p:txBody>
          <a:bodyPr wrap="square" lIns="0" tIns="0" rIns="0" bIns="0" rtlCol="0" anchor="t">
            <a:spAutoFit/>
          </a:bodyPr>
          <a:lstStyle/>
          <a:p>
            <a:pPr algn="ctr"/>
            <a:r>
              <a:rPr lang="en-GB" sz="1400">
                <a:latin typeface="Roboto Light" panose="02000000000000000000" pitchFamily="2" charset="0"/>
                <a:ea typeface="Roboto Light" panose="02000000000000000000" pitchFamily="2" charset="0"/>
              </a:rPr>
              <a:t>Capabilities to thrive</a:t>
            </a:r>
          </a:p>
        </p:txBody>
      </p:sp>
      <p:pic>
        <p:nvPicPr>
          <p:cNvPr id="6" name="Picture 5" descr="A black background with white text&#10;&#10;Description automatically generated">
            <a:extLst>
              <a:ext uri="{FF2B5EF4-FFF2-40B4-BE49-F238E27FC236}">
                <a16:creationId xmlns:a16="http://schemas.microsoft.com/office/drawing/2014/main" id="{9826BECA-EDC6-1073-5FB8-B4B5B544FA5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85973" y="4399089"/>
            <a:ext cx="3696992" cy="2376000"/>
          </a:xfrm>
          <a:prstGeom prst="rect">
            <a:avLst/>
          </a:prstGeom>
        </p:spPr>
      </p:pic>
      <p:sp>
        <p:nvSpPr>
          <p:cNvPr id="23" name="Rectangle 22">
            <a:extLst>
              <a:ext uri="{FF2B5EF4-FFF2-40B4-BE49-F238E27FC236}">
                <a16:creationId xmlns:a16="http://schemas.microsoft.com/office/drawing/2014/main" id="{C1A56F9F-154B-BF4C-C50D-D2C49F21C085}"/>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39750"/>
            <a:r>
              <a:rPr lang="en-AU" sz="3600">
                <a:latin typeface="Roboto Medium" panose="02000000000000000000" pitchFamily="2" charset="0"/>
                <a:ea typeface="Roboto Medium" panose="02000000000000000000" pitchFamily="2" charset="0"/>
              </a:rPr>
              <a:t>Developing the Key Drivers</a:t>
            </a:r>
          </a:p>
        </p:txBody>
      </p:sp>
      <p:pic>
        <p:nvPicPr>
          <p:cNvPr id="9" name="Picture 8">
            <a:extLst>
              <a:ext uri="{FF2B5EF4-FFF2-40B4-BE49-F238E27FC236}">
                <a16:creationId xmlns:a16="http://schemas.microsoft.com/office/drawing/2014/main" id="{9346AAE0-1A37-6DAB-0631-F3D7C865C83F}"/>
              </a:ext>
            </a:extLst>
          </p:cNvPr>
          <p:cNvPicPr>
            <a:picLocks noChangeAspect="1"/>
          </p:cNvPicPr>
          <p:nvPr/>
        </p:nvPicPr>
        <p:blipFill>
          <a:blip r:embed="rId8"/>
          <a:stretch>
            <a:fillRect/>
          </a:stretch>
        </p:blipFill>
        <p:spPr>
          <a:xfrm>
            <a:off x="715017" y="1554583"/>
            <a:ext cx="1155718" cy="1228864"/>
          </a:xfrm>
          <a:prstGeom prst="rect">
            <a:avLst/>
          </a:prstGeom>
        </p:spPr>
      </p:pic>
      <p:pic>
        <p:nvPicPr>
          <p:cNvPr id="14" name="Picture 13">
            <a:extLst>
              <a:ext uri="{FF2B5EF4-FFF2-40B4-BE49-F238E27FC236}">
                <a16:creationId xmlns:a16="http://schemas.microsoft.com/office/drawing/2014/main" id="{A1F9B7DB-435D-A4BB-1FF7-9716B4ADA205}"/>
              </a:ext>
            </a:extLst>
          </p:cNvPr>
          <p:cNvPicPr>
            <a:picLocks noChangeAspect="1"/>
          </p:cNvPicPr>
          <p:nvPr/>
        </p:nvPicPr>
        <p:blipFill>
          <a:blip r:embed="rId9"/>
          <a:stretch>
            <a:fillRect/>
          </a:stretch>
        </p:blipFill>
        <p:spPr>
          <a:xfrm>
            <a:off x="3707305" y="1611878"/>
            <a:ext cx="1223196" cy="1193722"/>
          </a:xfrm>
          <a:prstGeom prst="rect">
            <a:avLst/>
          </a:prstGeom>
        </p:spPr>
      </p:pic>
      <p:pic>
        <p:nvPicPr>
          <p:cNvPr id="15" name="Picture 14">
            <a:extLst>
              <a:ext uri="{FF2B5EF4-FFF2-40B4-BE49-F238E27FC236}">
                <a16:creationId xmlns:a16="http://schemas.microsoft.com/office/drawing/2014/main" id="{F26A85CD-1747-23CC-29D2-B9E3A2AD2350}"/>
              </a:ext>
            </a:extLst>
          </p:cNvPr>
          <p:cNvPicPr>
            <a:picLocks noChangeAspect="1"/>
          </p:cNvPicPr>
          <p:nvPr/>
        </p:nvPicPr>
        <p:blipFill>
          <a:blip r:embed="rId10"/>
          <a:stretch>
            <a:fillRect/>
          </a:stretch>
        </p:blipFill>
        <p:spPr>
          <a:xfrm>
            <a:off x="6767071" y="1713423"/>
            <a:ext cx="1314889" cy="1127048"/>
          </a:xfrm>
          <a:prstGeom prst="rect">
            <a:avLst/>
          </a:prstGeom>
        </p:spPr>
      </p:pic>
      <p:pic>
        <p:nvPicPr>
          <p:cNvPr id="16" name="Picture 15">
            <a:extLst>
              <a:ext uri="{FF2B5EF4-FFF2-40B4-BE49-F238E27FC236}">
                <a16:creationId xmlns:a16="http://schemas.microsoft.com/office/drawing/2014/main" id="{3E82A018-3CA4-E262-A4D3-60E1DCACAE14}"/>
              </a:ext>
            </a:extLst>
          </p:cNvPr>
          <p:cNvPicPr>
            <a:picLocks noChangeAspect="1"/>
          </p:cNvPicPr>
          <p:nvPr/>
        </p:nvPicPr>
        <p:blipFill>
          <a:blip r:embed="rId11"/>
          <a:stretch>
            <a:fillRect/>
          </a:stretch>
        </p:blipFill>
        <p:spPr>
          <a:xfrm>
            <a:off x="10234469" y="1564769"/>
            <a:ext cx="1173000" cy="1173000"/>
          </a:xfrm>
          <a:prstGeom prst="rect">
            <a:avLst/>
          </a:prstGeom>
        </p:spPr>
      </p:pic>
      <p:pic>
        <p:nvPicPr>
          <p:cNvPr id="17" name="Picture 16">
            <a:extLst>
              <a:ext uri="{FF2B5EF4-FFF2-40B4-BE49-F238E27FC236}">
                <a16:creationId xmlns:a16="http://schemas.microsoft.com/office/drawing/2014/main" id="{8C49E16E-7684-5BC3-277B-951AF3822B15}"/>
              </a:ext>
            </a:extLst>
          </p:cNvPr>
          <p:cNvPicPr>
            <a:picLocks noChangeAspect="1"/>
          </p:cNvPicPr>
          <p:nvPr/>
        </p:nvPicPr>
        <p:blipFill>
          <a:blip r:embed="rId12"/>
          <a:stretch>
            <a:fillRect/>
          </a:stretch>
        </p:blipFill>
        <p:spPr>
          <a:xfrm>
            <a:off x="4930501" y="3621427"/>
            <a:ext cx="2252380" cy="2536892"/>
          </a:xfrm>
          <a:prstGeom prst="rect">
            <a:avLst/>
          </a:prstGeom>
        </p:spPr>
      </p:pic>
    </p:spTree>
    <p:extLst>
      <p:ext uri="{BB962C8B-B14F-4D97-AF65-F5344CB8AC3E}">
        <p14:creationId xmlns:p14="http://schemas.microsoft.com/office/powerpoint/2010/main" val="4168009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User with solid fill">
            <a:extLst>
              <a:ext uri="{FF2B5EF4-FFF2-40B4-BE49-F238E27FC236}">
                <a16:creationId xmlns:a16="http://schemas.microsoft.com/office/drawing/2014/main" id="{BC3F8FE3-8810-9524-1CBC-489A9D59E6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7231" y="4120185"/>
            <a:ext cx="2095144" cy="2095144"/>
          </a:xfrm>
          <a:prstGeom prst="rect">
            <a:avLst/>
          </a:prstGeom>
        </p:spPr>
      </p:pic>
      <p:sp>
        <p:nvSpPr>
          <p:cNvPr id="4" name="TextBox 3">
            <a:extLst>
              <a:ext uri="{FF2B5EF4-FFF2-40B4-BE49-F238E27FC236}">
                <a16:creationId xmlns:a16="http://schemas.microsoft.com/office/drawing/2014/main" id="{18C54D61-9181-5C39-EB77-4250DC20745B}"/>
              </a:ext>
            </a:extLst>
          </p:cNvPr>
          <p:cNvSpPr txBox="1"/>
          <p:nvPr/>
        </p:nvSpPr>
        <p:spPr>
          <a:xfrm>
            <a:off x="4712849" y="6102788"/>
            <a:ext cx="2543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SACE Education Consultants</a:t>
            </a:r>
          </a:p>
        </p:txBody>
      </p:sp>
      <p:pic>
        <p:nvPicPr>
          <p:cNvPr id="5" name="Graphic 4" descr="Professor female with solid fill">
            <a:extLst>
              <a:ext uri="{FF2B5EF4-FFF2-40B4-BE49-F238E27FC236}">
                <a16:creationId xmlns:a16="http://schemas.microsoft.com/office/drawing/2014/main" id="{CD7D95A4-8D15-C89A-3A41-56FC240AC2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4818" y="4570507"/>
            <a:ext cx="1440000" cy="1440000"/>
          </a:xfrm>
          <a:prstGeom prst="rect">
            <a:avLst/>
          </a:prstGeom>
        </p:spPr>
      </p:pic>
      <p:pic>
        <p:nvPicPr>
          <p:cNvPr id="8" name="Graphic 7" descr="School boy with solid fill">
            <a:extLst>
              <a:ext uri="{FF2B5EF4-FFF2-40B4-BE49-F238E27FC236}">
                <a16:creationId xmlns:a16="http://schemas.microsoft.com/office/drawing/2014/main" id="{1F918FD5-E581-5FAD-5D95-607F483BF1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3381" y="3211857"/>
            <a:ext cx="1440000" cy="1440000"/>
          </a:xfrm>
          <a:prstGeom prst="rect">
            <a:avLst/>
          </a:prstGeom>
        </p:spPr>
      </p:pic>
      <p:pic>
        <p:nvPicPr>
          <p:cNvPr id="12" name="Graphic 11" descr="Construction worker male with solid fill">
            <a:extLst>
              <a:ext uri="{FF2B5EF4-FFF2-40B4-BE49-F238E27FC236}">
                <a16:creationId xmlns:a16="http://schemas.microsoft.com/office/drawing/2014/main" id="{8C8813E1-1396-6A6C-3083-20B094A353F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82863" y="1622078"/>
            <a:ext cx="1309289" cy="1309289"/>
          </a:xfrm>
          <a:prstGeom prst="rect">
            <a:avLst/>
          </a:prstGeom>
        </p:spPr>
      </p:pic>
      <p:pic>
        <p:nvPicPr>
          <p:cNvPr id="14" name="Graphic 13" descr="Graduation cap with solid fill">
            <a:extLst>
              <a:ext uri="{FF2B5EF4-FFF2-40B4-BE49-F238E27FC236}">
                <a16:creationId xmlns:a16="http://schemas.microsoft.com/office/drawing/2014/main" id="{C85BADC7-3330-0C2B-273F-CD5C0EC27D8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25635" y="3034005"/>
            <a:ext cx="1440000" cy="1440000"/>
          </a:xfrm>
          <a:prstGeom prst="rect">
            <a:avLst/>
          </a:prstGeom>
        </p:spPr>
      </p:pic>
      <p:pic>
        <p:nvPicPr>
          <p:cNvPr id="16" name="Graphic 15" descr="Social network with solid fill">
            <a:extLst>
              <a:ext uri="{FF2B5EF4-FFF2-40B4-BE49-F238E27FC236}">
                <a16:creationId xmlns:a16="http://schemas.microsoft.com/office/drawing/2014/main" id="{2A29A9DF-FFEA-CD93-5ACA-A266D6E8D58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09722" y="1402525"/>
            <a:ext cx="1440000" cy="1440000"/>
          </a:xfrm>
          <a:prstGeom prst="rect">
            <a:avLst/>
          </a:prstGeom>
        </p:spPr>
      </p:pic>
      <p:pic>
        <p:nvPicPr>
          <p:cNvPr id="18" name="Graphic 17" descr="Neighborhood with solid fill">
            <a:extLst>
              <a:ext uri="{FF2B5EF4-FFF2-40B4-BE49-F238E27FC236}">
                <a16:creationId xmlns:a16="http://schemas.microsoft.com/office/drawing/2014/main" id="{2C78B914-BBB2-9CDA-F2B5-14280233E5C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357489" y="4701684"/>
            <a:ext cx="1440000" cy="1440000"/>
          </a:xfrm>
          <a:prstGeom prst="rect">
            <a:avLst/>
          </a:prstGeom>
        </p:spPr>
      </p:pic>
      <p:sp>
        <p:nvSpPr>
          <p:cNvPr id="20" name="TextBox 19">
            <a:extLst>
              <a:ext uri="{FF2B5EF4-FFF2-40B4-BE49-F238E27FC236}">
                <a16:creationId xmlns:a16="http://schemas.microsoft.com/office/drawing/2014/main" id="{5A6A9592-2FA6-02F7-5093-E8D05E896588}"/>
              </a:ext>
            </a:extLst>
          </p:cNvPr>
          <p:cNvSpPr txBox="1"/>
          <p:nvPr/>
        </p:nvSpPr>
        <p:spPr>
          <a:xfrm>
            <a:off x="0" y="6056672"/>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SRG Teachers</a:t>
            </a:r>
          </a:p>
        </p:txBody>
      </p:sp>
      <p:sp>
        <p:nvSpPr>
          <p:cNvPr id="21" name="TextBox 20">
            <a:extLst>
              <a:ext uri="{FF2B5EF4-FFF2-40B4-BE49-F238E27FC236}">
                <a16:creationId xmlns:a16="http://schemas.microsoft.com/office/drawing/2014/main" id="{FE8AC542-1F45-97F4-04AC-C208C68806BE}"/>
              </a:ext>
            </a:extLst>
          </p:cNvPr>
          <p:cNvSpPr txBox="1"/>
          <p:nvPr/>
        </p:nvSpPr>
        <p:spPr>
          <a:xfrm>
            <a:off x="1394511" y="4517018"/>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Students</a:t>
            </a:r>
          </a:p>
        </p:txBody>
      </p:sp>
      <p:sp>
        <p:nvSpPr>
          <p:cNvPr id="22" name="TextBox 21">
            <a:extLst>
              <a:ext uri="{FF2B5EF4-FFF2-40B4-BE49-F238E27FC236}">
                <a16:creationId xmlns:a16="http://schemas.microsoft.com/office/drawing/2014/main" id="{9F7BFB4E-545E-BC08-141F-709C43E5FA3B}"/>
              </a:ext>
            </a:extLst>
          </p:cNvPr>
          <p:cNvSpPr txBox="1"/>
          <p:nvPr/>
        </p:nvSpPr>
        <p:spPr>
          <a:xfrm>
            <a:off x="3137754" y="2834322"/>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Subject Associations</a:t>
            </a:r>
          </a:p>
        </p:txBody>
      </p:sp>
      <p:sp>
        <p:nvSpPr>
          <p:cNvPr id="23" name="TextBox 22">
            <a:extLst>
              <a:ext uri="{FF2B5EF4-FFF2-40B4-BE49-F238E27FC236}">
                <a16:creationId xmlns:a16="http://schemas.microsoft.com/office/drawing/2014/main" id="{C8396346-5685-3425-5410-FC5A8D748686}"/>
              </a:ext>
            </a:extLst>
          </p:cNvPr>
          <p:cNvSpPr txBox="1"/>
          <p:nvPr/>
        </p:nvSpPr>
        <p:spPr>
          <a:xfrm>
            <a:off x="9115204" y="2828746"/>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Industry</a:t>
            </a:r>
          </a:p>
        </p:txBody>
      </p:sp>
      <p:sp>
        <p:nvSpPr>
          <p:cNvPr id="24" name="TextBox 23">
            <a:extLst>
              <a:ext uri="{FF2B5EF4-FFF2-40B4-BE49-F238E27FC236}">
                <a16:creationId xmlns:a16="http://schemas.microsoft.com/office/drawing/2014/main" id="{443EFE70-9030-347D-5636-90FB224E7D31}"/>
              </a:ext>
            </a:extLst>
          </p:cNvPr>
          <p:cNvSpPr txBox="1"/>
          <p:nvPr/>
        </p:nvSpPr>
        <p:spPr>
          <a:xfrm>
            <a:off x="7793600" y="4262608"/>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Tertiary</a:t>
            </a:r>
          </a:p>
        </p:txBody>
      </p:sp>
      <p:sp>
        <p:nvSpPr>
          <p:cNvPr id="25" name="TextBox 24">
            <a:extLst>
              <a:ext uri="{FF2B5EF4-FFF2-40B4-BE49-F238E27FC236}">
                <a16:creationId xmlns:a16="http://schemas.microsoft.com/office/drawing/2014/main" id="{6EDB0626-3FEB-406C-68E5-7CB0D6491B74}"/>
              </a:ext>
            </a:extLst>
          </p:cNvPr>
          <p:cNvSpPr txBox="1"/>
          <p:nvPr/>
        </p:nvSpPr>
        <p:spPr>
          <a:xfrm>
            <a:off x="9027743" y="6116369"/>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Community</a:t>
            </a:r>
          </a:p>
        </p:txBody>
      </p:sp>
      <p:pic>
        <p:nvPicPr>
          <p:cNvPr id="29" name="Graphic 28" descr="Group brainstorm with solid fill">
            <a:extLst>
              <a:ext uri="{FF2B5EF4-FFF2-40B4-BE49-F238E27FC236}">
                <a16:creationId xmlns:a16="http://schemas.microsoft.com/office/drawing/2014/main" id="{15F46C63-ACC3-7E1B-E830-29EF0FD498F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93385" y="1469945"/>
            <a:ext cx="1440000" cy="1440000"/>
          </a:xfrm>
          <a:prstGeom prst="rect">
            <a:avLst/>
          </a:prstGeom>
        </p:spPr>
      </p:pic>
      <p:sp>
        <p:nvSpPr>
          <p:cNvPr id="30" name="TextBox 29">
            <a:extLst>
              <a:ext uri="{FF2B5EF4-FFF2-40B4-BE49-F238E27FC236}">
                <a16:creationId xmlns:a16="http://schemas.microsoft.com/office/drawing/2014/main" id="{DC971C18-ADDB-4B65-AF3E-E3C28ACC4585}"/>
              </a:ext>
            </a:extLst>
          </p:cNvPr>
          <p:cNvSpPr txBox="1"/>
          <p:nvPr/>
        </p:nvSpPr>
        <p:spPr>
          <a:xfrm>
            <a:off x="416701" y="2842525"/>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Lead Practitioners</a:t>
            </a:r>
          </a:p>
        </p:txBody>
      </p:sp>
      <p:pic>
        <p:nvPicPr>
          <p:cNvPr id="2" name="Graphic 1" descr="Group brainstorm with solid fill">
            <a:extLst>
              <a:ext uri="{FF2B5EF4-FFF2-40B4-BE49-F238E27FC236}">
                <a16:creationId xmlns:a16="http://schemas.microsoft.com/office/drawing/2014/main" id="{1D73CFA8-FE43-4EA7-DCB3-159B1271E61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663290" y="1469945"/>
            <a:ext cx="1440000" cy="1440000"/>
          </a:xfrm>
          <a:prstGeom prst="rect">
            <a:avLst/>
          </a:prstGeom>
        </p:spPr>
      </p:pic>
      <p:sp>
        <p:nvSpPr>
          <p:cNvPr id="6" name="TextBox 5">
            <a:extLst>
              <a:ext uri="{FF2B5EF4-FFF2-40B4-BE49-F238E27FC236}">
                <a16:creationId xmlns:a16="http://schemas.microsoft.com/office/drawing/2014/main" id="{B9E6BE33-28E4-4113-26E2-37CA9BE0EA93}"/>
              </a:ext>
            </a:extLst>
          </p:cNvPr>
          <p:cNvSpPr txBox="1"/>
          <p:nvPr/>
        </p:nvSpPr>
        <p:spPr>
          <a:xfrm>
            <a:off x="6233616" y="2833245"/>
            <a:ext cx="25439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a:solidFill>
                  <a:prstClr val="black"/>
                </a:solidFill>
                <a:latin typeface="Roboto" panose="02000000000000000000" pitchFamily="2" charset="0"/>
                <a:ea typeface="Roboto" panose="02000000000000000000" pitchFamily="2" charset="0"/>
              </a:rPr>
              <a:t>Capabilities L</a:t>
            </a:r>
            <a:r>
              <a:rPr kumimoji="0" lang="en-AU" sz="1800" i="0" u="none" strike="noStrike" kern="1200" cap="none" spc="0" normalizeH="0" baseline="0" noProof="0" err="1">
                <a:ln>
                  <a:noFill/>
                </a:ln>
                <a:solidFill>
                  <a:prstClr val="black"/>
                </a:solidFill>
                <a:effectLst/>
                <a:uLnTx/>
                <a:uFillTx/>
                <a:latin typeface="Roboto" panose="02000000000000000000" pitchFamily="2" charset="0"/>
                <a:ea typeface="Roboto" panose="02000000000000000000" pitchFamily="2" charset="0"/>
              </a:rPr>
              <a:t>eaders</a:t>
            </a:r>
            <a:endParaRPr kumimoji="0" lang="en-AU" sz="18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31146D28-F8FA-936B-A612-BE7946C7F780}"/>
              </a:ext>
            </a:extLst>
          </p:cNvPr>
          <p:cNvSpPr txBox="1"/>
          <p:nvPr/>
        </p:nvSpPr>
        <p:spPr>
          <a:xfrm>
            <a:off x="5058103" y="3474538"/>
            <a:ext cx="1853399" cy="769441"/>
          </a:xfrm>
          <a:prstGeom prst="rect">
            <a:avLst/>
          </a:prstGeom>
          <a:noFill/>
        </p:spPr>
        <p:txBody>
          <a:bodyPr wrap="square" rtlCol="0">
            <a:spAutoFit/>
          </a:bodyPr>
          <a:lstStyle/>
          <a:p>
            <a:pPr algn="ctr"/>
            <a:r>
              <a:rPr lang="en-AU" sz="4400" b="1">
                <a:solidFill>
                  <a:srgbClr val="955166"/>
                </a:solidFill>
                <a:latin typeface="Roboto Light" panose="02000000000000000000" pitchFamily="2" charset="0"/>
                <a:ea typeface="Roboto Light" panose="02000000000000000000" pitchFamily="2" charset="0"/>
              </a:rPr>
              <a:t>2026</a:t>
            </a:r>
            <a:r>
              <a:rPr lang="en-AU" b="1">
                <a:solidFill>
                  <a:srgbClr val="955166"/>
                </a:solidFill>
                <a:latin typeface="Roboto Light" panose="02000000000000000000" pitchFamily="2" charset="0"/>
                <a:ea typeface="Roboto Light" panose="02000000000000000000" pitchFamily="2" charset="0"/>
              </a:rPr>
              <a:t> </a:t>
            </a:r>
          </a:p>
        </p:txBody>
      </p:sp>
      <p:pic>
        <p:nvPicPr>
          <p:cNvPr id="9" name="Picture 8">
            <a:extLst>
              <a:ext uri="{FF2B5EF4-FFF2-40B4-BE49-F238E27FC236}">
                <a16:creationId xmlns:a16="http://schemas.microsoft.com/office/drawing/2014/main" id="{DB0E5FD1-13BC-C7F9-2BF3-B29C7AE3F8E2}"/>
              </a:ext>
            </a:extLst>
          </p:cNvPr>
          <p:cNvPicPr>
            <a:picLocks noChangeAspect="1"/>
          </p:cNvPicPr>
          <p:nvPr/>
        </p:nvPicPr>
        <p:blipFill>
          <a:blip r:embed="rId19"/>
          <a:stretch>
            <a:fillRect/>
          </a:stretch>
        </p:blipFill>
        <p:spPr>
          <a:xfrm>
            <a:off x="0" y="-66555"/>
            <a:ext cx="12192000" cy="1213104"/>
          </a:xfrm>
          <a:prstGeom prst="rect">
            <a:avLst/>
          </a:prstGeom>
        </p:spPr>
      </p:pic>
      <p:sp>
        <p:nvSpPr>
          <p:cNvPr id="11" name="TextBox 10">
            <a:extLst>
              <a:ext uri="{FF2B5EF4-FFF2-40B4-BE49-F238E27FC236}">
                <a16:creationId xmlns:a16="http://schemas.microsoft.com/office/drawing/2014/main" id="{1711E9A1-DDA2-8FA5-C896-5F685874049B}"/>
              </a:ext>
            </a:extLst>
          </p:cNvPr>
          <p:cNvSpPr txBox="1"/>
          <p:nvPr/>
        </p:nvSpPr>
        <p:spPr>
          <a:xfrm>
            <a:off x="610362" y="246761"/>
            <a:ext cx="6158484" cy="615553"/>
          </a:xfrm>
          <a:prstGeom prst="rect">
            <a:avLst/>
          </a:prstGeom>
          <a:noFill/>
        </p:spPr>
        <p:txBody>
          <a:bodyPr wrap="square">
            <a:spAutoFit/>
          </a:bodyPr>
          <a:lstStyle/>
          <a:p>
            <a:r>
              <a:rPr lang="en-US" sz="3400">
                <a:solidFill>
                  <a:prstClr val="white"/>
                </a:solidFill>
                <a:latin typeface="Roboto Medium" panose="02000000000000000000" pitchFamily="2" charset="0"/>
                <a:ea typeface="Roboto Medium" panose="02000000000000000000" pitchFamily="2" charset="0"/>
              </a:rPr>
              <a:t>Subject Renewal </a:t>
            </a:r>
            <a:endParaRPr lang="en-AU"/>
          </a:p>
        </p:txBody>
      </p:sp>
    </p:spTree>
    <p:extLst>
      <p:ext uri="{BB962C8B-B14F-4D97-AF65-F5344CB8AC3E}">
        <p14:creationId xmlns:p14="http://schemas.microsoft.com/office/powerpoint/2010/main" val="2287125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9839324" y="5439562"/>
            <a:ext cx="2389874" cy="1418438"/>
            <a:chOff x="9839324" y="5439562"/>
            <a:chExt cx="2389874" cy="1418438"/>
          </a:xfrm>
        </p:grpSpPr>
        <p:pic>
          <p:nvPicPr>
            <p:cNvPr id="12" name="Picture 11"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39324" y="5439562"/>
              <a:ext cx="2352675" cy="1418438"/>
            </a:xfrm>
            <a:prstGeom prst="rect">
              <a:avLst/>
            </a:prstGeom>
          </p:spPr>
        </p:pic>
        <p:sp>
          <p:nvSpPr>
            <p:cNvPr id="14" name="Rectangle 13"/>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11130791" y="6364008"/>
              <a:ext cx="1098407"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9A3366"/>
                  </a:solidFill>
                  <a:effectLst/>
                  <a:uLnTx/>
                  <a:uFillTx/>
                  <a:latin typeface="Roboto Black" charset="0"/>
                  <a:ea typeface="Roboto Black" charset="0"/>
                  <a:cs typeface="Roboto Black" charset="0"/>
                </a:rPr>
                <a:t>Thrive.</a:t>
              </a:r>
            </a:p>
          </p:txBody>
        </p:sp>
      </p:grpSp>
      <p:sp>
        <p:nvSpPr>
          <p:cNvPr id="70" name="TextBox 69"/>
          <p:cNvSpPr txBox="1"/>
          <p:nvPr/>
        </p:nvSpPr>
        <p:spPr>
          <a:xfrm>
            <a:off x="8049450" y="2869981"/>
            <a:ext cx="1842384" cy="1092607"/>
          </a:xfrm>
          <a:prstGeom prst="rect">
            <a:avLst/>
          </a:prstGeom>
          <a:noFill/>
        </p:spPr>
        <p:txBody>
          <a:bodyPr wrap="square" rtlCol="0">
            <a:spAutoFit/>
          </a:bodyPr>
          <a:lstStyle/>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rPr>
              <a:t>Brings it all together</a:t>
            </a:r>
          </a:p>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Light" charset="0"/>
                <a:ea typeface="Roboto Light" charset="0"/>
                <a:cs typeface="Roboto Light" charset="0"/>
              </a:rPr>
              <a:t>A structured document that consolidates insights from the vision, blueprint and prototypes</a:t>
            </a:r>
          </a:p>
        </p:txBody>
      </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7" name="Subtitle 2">
            <a:extLst>
              <a:ext uri="{FF2B5EF4-FFF2-40B4-BE49-F238E27FC236}">
                <a16:creationId xmlns:a16="http://schemas.microsoft.com/office/drawing/2014/main" id="{20086A3C-B01D-9C68-193C-3A1FE59ED690}"/>
              </a:ext>
            </a:extLst>
          </p:cNvPr>
          <p:cNvSpPr txBox="1">
            <a:spLocks/>
          </p:cNvSpPr>
          <p:nvPr/>
        </p:nvSpPr>
        <p:spPr>
          <a:xfrm>
            <a:off x="541992" y="464458"/>
            <a:ext cx="2130649" cy="162656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Roboto Light" charset="0"/>
                <a:ea typeface="Roboto Light" charset="0"/>
                <a:cs typeface="Roboto Light" charset="0"/>
              </a:rPr>
              <a:t>Using this </a:t>
            </a:r>
            <a:br>
              <a:rPr kumimoji="0" lang="en-US" sz="2200" b="0" i="0" u="none" strike="noStrike" kern="1200" cap="none" spc="0" normalizeH="0" baseline="0" noProof="0">
                <a:ln>
                  <a:noFill/>
                </a:ln>
                <a:solidFill>
                  <a:prstClr val="black"/>
                </a:solidFill>
                <a:effectLst/>
                <a:uLnTx/>
                <a:uFillTx/>
                <a:latin typeface="Roboto Light" charset="0"/>
                <a:ea typeface="Roboto Light" charset="0"/>
                <a:cs typeface="Roboto Light" charset="0"/>
              </a:rPr>
            </a:br>
            <a:r>
              <a:rPr kumimoji="0" lang="en-US" sz="2200" b="0" i="0" u="none" strike="noStrike" kern="1200" cap="none" spc="0" normalizeH="0" baseline="0" noProof="0">
                <a:ln>
                  <a:noFill/>
                </a:ln>
                <a:solidFill>
                  <a:prstClr val="black"/>
                </a:solidFill>
                <a:effectLst/>
                <a:uLnTx/>
                <a:uFillTx/>
                <a:latin typeface="Roboto Light" charset="0"/>
                <a:ea typeface="Roboto Light" charset="0"/>
                <a:cs typeface="Roboto Light" charset="0"/>
              </a:rPr>
              <a:t>new approach</a:t>
            </a:r>
            <a:endParaRPr kumimoji="0" lang="en-GB" sz="2200" b="1" i="0" u="none" strike="noStrike" kern="1200" cap="none" spc="0" normalizeH="0" baseline="0" noProof="0">
              <a:ln>
                <a:noFill/>
              </a:ln>
              <a:solidFill>
                <a:prstClr val="black"/>
              </a:solidFill>
              <a:effectLst/>
              <a:uLnTx/>
              <a:uFillTx/>
              <a:latin typeface="Roboto" charset="0"/>
              <a:ea typeface="Roboto" charset="0"/>
              <a:cs typeface="Roboto" charset="0"/>
            </a:endParaRPr>
          </a:p>
        </p:txBody>
      </p:sp>
      <p:sp>
        <p:nvSpPr>
          <p:cNvPr id="37" name="Subtitle 2">
            <a:extLst>
              <a:ext uri="{FF2B5EF4-FFF2-40B4-BE49-F238E27FC236}">
                <a16:creationId xmlns:a16="http://schemas.microsoft.com/office/drawing/2014/main" id="{20086A3C-B01D-9C68-193C-3A1FE59ED690}"/>
              </a:ext>
            </a:extLst>
          </p:cNvPr>
          <p:cNvSpPr txBox="1">
            <a:spLocks/>
          </p:cNvSpPr>
          <p:nvPr/>
        </p:nvSpPr>
        <p:spPr>
          <a:xfrm>
            <a:off x="541992" y="2301487"/>
            <a:ext cx="1944058" cy="927488"/>
          </a:xfrm>
          <a:prstGeom prst="rect">
            <a:avLst/>
          </a:prstGeom>
        </p:spPr>
        <p:txBody>
          <a:bodyPr vert="horz" lIns="0" tIns="0" rIns="0" bIns="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The SACE and Subject Renewal Groups (SRGs) are </a:t>
            </a:r>
            <a:r>
              <a:rPr kumimoji="0" lang="en-US" sz="2200" b="0" i="0" u="none" strike="noStrike" kern="1200" cap="none" spc="0" normalizeH="0" baseline="0" noProof="0">
                <a:ln>
                  <a:noFill/>
                </a:ln>
                <a:solidFill>
                  <a:srgbClr val="000000"/>
                </a:solidFill>
                <a:effectLst/>
                <a:uLnTx/>
                <a:uFillTx/>
                <a:latin typeface="Roboto Light" charset="0"/>
                <a:ea typeface="Roboto Light" charset="0"/>
                <a:cs typeface="+mn-cs"/>
              </a:rPr>
              <a:t>designing</a:t>
            </a: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 the following artefacts</a:t>
            </a:r>
            <a:endParaRPr kumimoji="0" lang="en-GB" sz="24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50" name="Subtitle 2">
            <a:extLst>
              <a:ext uri="{FF2B5EF4-FFF2-40B4-BE49-F238E27FC236}">
                <a16:creationId xmlns:a16="http://schemas.microsoft.com/office/drawing/2014/main" id="{20086A3C-B01D-9C68-193C-3A1FE59ED690}"/>
              </a:ext>
            </a:extLst>
          </p:cNvPr>
          <p:cNvSpPr txBox="1">
            <a:spLocks/>
          </p:cNvSpPr>
          <p:nvPr/>
        </p:nvSpPr>
        <p:spPr>
          <a:xfrm>
            <a:off x="2979882" y="2320756"/>
            <a:ext cx="1686608" cy="53834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Vision </a:t>
            </a:r>
            <a:b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b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Statement</a:t>
            </a:r>
            <a:endParaRPr kumimoji="0" lang="en-GB" sz="1800" b="1" i="0" u="none" strike="noStrike" kern="1200" cap="none" spc="0" normalizeH="0" baseline="0" noProof="0">
              <a:ln>
                <a:noFill/>
              </a:ln>
              <a:solidFill>
                <a:srgbClr val="9A3366"/>
              </a:solidFill>
              <a:effectLst/>
              <a:uLnTx/>
              <a:uFillTx/>
              <a:latin typeface="Roboto" charset="0"/>
              <a:ea typeface="Roboto" charset="0"/>
              <a:cs typeface="Roboto" charset="0"/>
            </a:endParaRPr>
          </a:p>
        </p:txBody>
      </p:sp>
      <p:sp>
        <p:nvSpPr>
          <p:cNvPr id="51" name="Subtitle 2">
            <a:extLst>
              <a:ext uri="{FF2B5EF4-FFF2-40B4-BE49-F238E27FC236}">
                <a16:creationId xmlns:a16="http://schemas.microsoft.com/office/drawing/2014/main" id="{20086A3C-B01D-9C68-193C-3A1FE59ED690}"/>
              </a:ext>
            </a:extLst>
          </p:cNvPr>
          <p:cNvSpPr txBox="1">
            <a:spLocks/>
          </p:cNvSpPr>
          <p:nvPr/>
        </p:nvSpPr>
        <p:spPr>
          <a:xfrm>
            <a:off x="4666491" y="2320756"/>
            <a:ext cx="1697998" cy="59931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Subject </a:t>
            </a:r>
            <a:b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b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Blueprint</a:t>
            </a:r>
            <a:endParaRPr kumimoji="0" lang="en-GB" sz="1800" b="1" i="0" u="none" strike="noStrike" kern="1200" cap="none" spc="0" normalizeH="0" baseline="0" noProof="0">
              <a:ln>
                <a:noFill/>
              </a:ln>
              <a:solidFill>
                <a:srgbClr val="9A3366"/>
              </a:solidFill>
              <a:effectLst/>
              <a:uLnTx/>
              <a:uFillTx/>
              <a:latin typeface="Roboto" charset="0"/>
              <a:ea typeface="Roboto" charset="0"/>
              <a:cs typeface="Roboto" charset="0"/>
            </a:endParaRPr>
          </a:p>
        </p:txBody>
      </p:sp>
      <p:sp>
        <p:nvSpPr>
          <p:cNvPr id="52" name="Subtitle 2">
            <a:extLst>
              <a:ext uri="{FF2B5EF4-FFF2-40B4-BE49-F238E27FC236}">
                <a16:creationId xmlns:a16="http://schemas.microsoft.com/office/drawing/2014/main" id="{20086A3C-B01D-9C68-193C-3A1FE59ED690}"/>
              </a:ext>
            </a:extLst>
          </p:cNvPr>
          <p:cNvSpPr txBox="1">
            <a:spLocks/>
          </p:cNvSpPr>
          <p:nvPr/>
        </p:nvSpPr>
        <p:spPr>
          <a:xfrm>
            <a:off x="6364487" y="2320756"/>
            <a:ext cx="1723641" cy="68958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Subject </a:t>
            </a:r>
            <a:b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b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Prototype</a:t>
            </a:r>
            <a:endParaRPr kumimoji="0" lang="en-GB" sz="1800" b="1" i="0" u="none" strike="noStrike" kern="1200" cap="none" spc="0" normalizeH="0" baseline="0" noProof="0">
              <a:ln>
                <a:noFill/>
              </a:ln>
              <a:solidFill>
                <a:srgbClr val="9A3366"/>
              </a:solidFill>
              <a:effectLst/>
              <a:uLnTx/>
              <a:uFillTx/>
              <a:latin typeface="Roboto" charset="0"/>
              <a:ea typeface="Roboto" charset="0"/>
              <a:cs typeface="Roboto" charset="0"/>
            </a:endParaRPr>
          </a:p>
        </p:txBody>
      </p:sp>
      <p:sp>
        <p:nvSpPr>
          <p:cNvPr id="53" name="Subtitle 2">
            <a:extLst>
              <a:ext uri="{FF2B5EF4-FFF2-40B4-BE49-F238E27FC236}">
                <a16:creationId xmlns:a16="http://schemas.microsoft.com/office/drawing/2014/main" id="{20086A3C-B01D-9C68-193C-3A1FE59ED690}"/>
              </a:ext>
            </a:extLst>
          </p:cNvPr>
          <p:cNvSpPr txBox="1">
            <a:spLocks/>
          </p:cNvSpPr>
          <p:nvPr/>
        </p:nvSpPr>
        <p:spPr>
          <a:xfrm>
            <a:off x="8088128" y="2320756"/>
            <a:ext cx="1660340" cy="66304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Subject </a:t>
            </a:r>
            <a:b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b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Design Map</a:t>
            </a:r>
            <a:endParaRPr kumimoji="0" lang="en-GB" sz="1800" b="1" i="0" u="none" strike="noStrike" kern="1200" cap="none" spc="0" normalizeH="0" baseline="0" noProof="0">
              <a:ln>
                <a:noFill/>
              </a:ln>
              <a:solidFill>
                <a:srgbClr val="9A3366"/>
              </a:solidFill>
              <a:effectLst/>
              <a:uLnTx/>
              <a:uFillTx/>
              <a:latin typeface="Roboto" charset="0"/>
              <a:ea typeface="Roboto" charset="0"/>
              <a:cs typeface="Roboto" charset="0"/>
            </a:endParaRPr>
          </a:p>
        </p:txBody>
      </p:sp>
      <p:cxnSp>
        <p:nvCxnSpPr>
          <p:cNvPr id="41" name="Straight Connector 40">
            <a:extLst>
              <a:ext uri="{FF2B5EF4-FFF2-40B4-BE49-F238E27FC236}">
                <a16:creationId xmlns:a16="http://schemas.microsoft.com/office/drawing/2014/main" id="{60AAB5FF-23B6-65F8-DD06-A1527FAA78D6}"/>
              </a:ext>
            </a:extLst>
          </p:cNvPr>
          <p:cNvCxnSpPr>
            <a:cxnSpLocks/>
          </p:cNvCxnSpPr>
          <p:nvPr/>
        </p:nvCxnSpPr>
        <p:spPr>
          <a:xfrm>
            <a:off x="2979882"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0AAB5FF-23B6-65F8-DD06-A1527FAA78D6}"/>
              </a:ext>
            </a:extLst>
          </p:cNvPr>
          <p:cNvCxnSpPr>
            <a:cxnSpLocks/>
          </p:cNvCxnSpPr>
          <p:nvPr/>
        </p:nvCxnSpPr>
        <p:spPr>
          <a:xfrm>
            <a:off x="9849385"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0AAB5FF-23B6-65F8-DD06-A1527FAA78D6}"/>
              </a:ext>
            </a:extLst>
          </p:cNvPr>
          <p:cNvCxnSpPr>
            <a:cxnSpLocks/>
          </p:cNvCxnSpPr>
          <p:nvPr/>
        </p:nvCxnSpPr>
        <p:spPr>
          <a:xfrm>
            <a:off x="6364488"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0AAB5FF-23B6-65F8-DD06-A1527FAA78D6}"/>
              </a:ext>
            </a:extLst>
          </p:cNvPr>
          <p:cNvCxnSpPr>
            <a:cxnSpLocks/>
          </p:cNvCxnSpPr>
          <p:nvPr/>
        </p:nvCxnSpPr>
        <p:spPr>
          <a:xfrm>
            <a:off x="4666490"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0AAB5FF-23B6-65F8-DD06-A1527FAA78D6}"/>
              </a:ext>
            </a:extLst>
          </p:cNvPr>
          <p:cNvCxnSpPr>
            <a:cxnSpLocks/>
          </p:cNvCxnSpPr>
          <p:nvPr/>
        </p:nvCxnSpPr>
        <p:spPr>
          <a:xfrm>
            <a:off x="8088128"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0AAB5FF-23B6-65F8-DD06-A1527FAA78D6}"/>
              </a:ext>
            </a:extLst>
          </p:cNvPr>
          <p:cNvCxnSpPr>
            <a:cxnSpLocks/>
          </p:cNvCxnSpPr>
          <p:nvPr/>
        </p:nvCxnSpPr>
        <p:spPr>
          <a:xfrm>
            <a:off x="11480348" y="1613383"/>
            <a:ext cx="0" cy="2788514"/>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sp>
        <p:nvSpPr>
          <p:cNvPr id="58" name="Subtitle 2">
            <a:extLst>
              <a:ext uri="{FF2B5EF4-FFF2-40B4-BE49-F238E27FC236}">
                <a16:creationId xmlns:a16="http://schemas.microsoft.com/office/drawing/2014/main" id="{20086A3C-B01D-9C68-193C-3A1FE59ED690}"/>
              </a:ext>
            </a:extLst>
          </p:cNvPr>
          <p:cNvSpPr txBox="1">
            <a:spLocks/>
          </p:cNvSpPr>
          <p:nvPr/>
        </p:nvSpPr>
        <p:spPr>
          <a:xfrm>
            <a:off x="9811767" y="2320756"/>
            <a:ext cx="1660340" cy="64954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Subject </a:t>
            </a:r>
            <a:b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br>
            <a:r>
              <a:rPr kumimoji="0" lang="en-US" sz="1800" b="1" i="0" u="none" strike="noStrike" kern="1200" cap="none" spc="0" normalizeH="0" baseline="0" noProof="0">
                <a:ln>
                  <a:noFill/>
                </a:ln>
                <a:solidFill>
                  <a:srgbClr val="9A3366"/>
                </a:solidFill>
                <a:effectLst/>
                <a:uLnTx/>
                <a:uFillTx/>
                <a:latin typeface="Roboto" charset="0"/>
                <a:ea typeface="Roboto" charset="0"/>
                <a:cs typeface="Roboto" charset="0"/>
              </a:rPr>
              <a:t>Outline</a:t>
            </a:r>
            <a:endParaRPr kumimoji="0" lang="en-GB" sz="1800" b="1" i="0" u="none" strike="noStrike" kern="1200" cap="none" spc="0" normalizeH="0" baseline="0" noProof="0">
              <a:ln>
                <a:noFill/>
              </a:ln>
              <a:solidFill>
                <a:srgbClr val="9A3366"/>
              </a:solidFill>
              <a:effectLst/>
              <a:uLnTx/>
              <a:uFillTx/>
              <a:latin typeface="Roboto" charset="0"/>
              <a:ea typeface="Roboto" charset="0"/>
              <a:cs typeface="Roboto" charset="0"/>
            </a:endParaRPr>
          </a:p>
        </p:txBody>
      </p:sp>
      <p:sp>
        <p:nvSpPr>
          <p:cNvPr id="67" name="TextBox 66"/>
          <p:cNvSpPr txBox="1"/>
          <p:nvPr/>
        </p:nvSpPr>
        <p:spPr>
          <a:xfrm>
            <a:off x="2979882" y="2869981"/>
            <a:ext cx="1686608" cy="1272143"/>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a:rPr>
              <a:t>Defines the </a:t>
            </a:r>
            <a:br>
              <a:rPr kumimoji="0" lang="en-US" sz="120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rPr>
            </a:br>
            <a:r>
              <a:rPr kumimoji="0" lang="en-US" sz="120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a:rPr>
              <a:t>big picture</a:t>
            </a:r>
          </a:p>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Light"/>
                <a:ea typeface="Roboto Light"/>
                <a:cs typeface="Roboto Light"/>
              </a:rPr>
              <a:t>A clear and inspiring description of what the subject aims to achieve in the future</a:t>
            </a:r>
          </a:p>
        </p:txBody>
      </p:sp>
      <p:sp>
        <p:nvSpPr>
          <p:cNvPr id="68" name="TextBox 67"/>
          <p:cNvSpPr txBox="1"/>
          <p:nvPr/>
        </p:nvSpPr>
        <p:spPr>
          <a:xfrm>
            <a:off x="4688111" y="2869981"/>
            <a:ext cx="1686608" cy="1092607"/>
          </a:xfrm>
          <a:prstGeom prst="rect">
            <a:avLst/>
          </a:prstGeom>
          <a:noFill/>
        </p:spPr>
        <p:txBody>
          <a:bodyPr wrap="square" rtlCol="0">
            <a:spAutoFit/>
          </a:bodyPr>
          <a:lstStyle/>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rPr>
              <a:t>Maps the plan</a:t>
            </a:r>
          </a:p>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Light" charset="0"/>
                <a:ea typeface="Roboto Light" charset="0"/>
                <a:cs typeface="Roboto Light" charset="0"/>
              </a:rPr>
              <a:t>A conceptual plan </a:t>
            </a:r>
            <a:br>
              <a:rPr kumimoji="0" lang="en-US" sz="1200" b="0" i="0" u="none" strike="noStrike" kern="1200" cap="none" spc="0" normalizeH="0" baseline="0" noProof="0">
                <a:ln>
                  <a:noFill/>
                </a:ln>
                <a:solidFill>
                  <a:prstClr val="black"/>
                </a:solidFill>
                <a:effectLst/>
                <a:uLnTx/>
                <a:uFillTx/>
                <a:latin typeface="Roboto Light" charset="0"/>
                <a:ea typeface="Roboto Light" charset="0"/>
                <a:cs typeface="Roboto Light" charset="0"/>
              </a:rPr>
            </a:br>
            <a:r>
              <a:rPr kumimoji="0" lang="en-US" sz="1200" b="0" i="0" u="none" strike="noStrike" kern="1200" cap="none" spc="0" normalizeH="0" baseline="0" noProof="0">
                <a:ln>
                  <a:noFill/>
                </a:ln>
                <a:solidFill>
                  <a:prstClr val="black"/>
                </a:solidFill>
                <a:effectLst/>
                <a:uLnTx/>
                <a:uFillTx/>
                <a:latin typeface="Roboto Light" charset="0"/>
                <a:ea typeface="Roboto Light" charset="0"/>
                <a:cs typeface="Roboto Light" charset="0"/>
              </a:rPr>
              <a:t>that shows how the key drivers will come to life</a:t>
            </a:r>
          </a:p>
        </p:txBody>
      </p:sp>
      <p:sp>
        <p:nvSpPr>
          <p:cNvPr id="69" name="TextBox 68"/>
          <p:cNvSpPr txBox="1"/>
          <p:nvPr/>
        </p:nvSpPr>
        <p:spPr>
          <a:xfrm>
            <a:off x="6375878" y="2869981"/>
            <a:ext cx="1715720" cy="1272143"/>
          </a:xfrm>
          <a:prstGeom prst="rect">
            <a:avLst/>
          </a:prstGeom>
          <a:noFill/>
        </p:spPr>
        <p:txBody>
          <a:bodyPr wrap="square" rtlCol="0">
            <a:spAutoFit/>
          </a:bodyPr>
          <a:lstStyle/>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rPr>
              <a:t>Tests the ideas</a:t>
            </a:r>
          </a:p>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Light" charset="0"/>
                <a:ea typeface="Roboto Light" charset="0"/>
                <a:cs typeface="Roboto Light" charset="0"/>
              </a:rPr>
              <a:t>A practical trial of key concepts, learning design, and assessment approaches</a:t>
            </a:r>
          </a:p>
        </p:txBody>
      </p:sp>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18078" y="1613383"/>
            <a:ext cx="677064" cy="646487"/>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27171" y="1613383"/>
            <a:ext cx="564327" cy="586900"/>
          </a:xfrm>
          <a:prstGeom prst="rect">
            <a:avLst/>
          </a:prstGeom>
        </p:spPr>
      </p:pic>
      <p:pic>
        <p:nvPicPr>
          <p:cNvPr id="40" name="Picture 3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69754" y="1613383"/>
            <a:ext cx="480128" cy="534482"/>
          </a:xfrm>
          <a:prstGeom prst="rect">
            <a:avLst/>
          </a:prstGeom>
        </p:spPr>
      </p:pic>
      <p:pic>
        <p:nvPicPr>
          <p:cNvPr id="42" name="Picture 4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72967" y="1613383"/>
            <a:ext cx="510168" cy="501372"/>
          </a:xfrm>
          <a:prstGeom prst="rect">
            <a:avLst/>
          </a:prstGeom>
        </p:spPr>
      </p:pic>
      <p:pic>
        <p:nvPicPr>
          <p:cNvPr id="43" name="Picture 4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418959" y="1613383"/>
            <a:ext cx="423142" cy="589236"/>
          </a:xfrm>
          <a:prstGeom prst="rect">
            <a:avLst/>
          </a:prstGeom>
        </p:spPr>
      </p:pic>
      <p:sp>
        <p:nvSpPr>
          <p:cNvPr id="4" name="TextBox 3"/>
          <p:cNvSpPr txBox="1"/>
          <p:nvPr/>
        </p:nvSpPr>
        <p:spPr>
          <a:xfrm>
            <a:off x="9788430" y="2869981"/>
            <a:ext cx="1759787" cy="913070"/>
          </a:xfrm>
          <a:prstGeom prst="rect">
            <a:avLst/>
          </a:prstGeom>
          <a:noFill/>
        </p:spPr>
        <p:txBody>
          <a:bodyPr wrap="square" rtlCol="0">
            <a:spAutoFit/>
          </a:bodyPr>
          <a:lstStyle/>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rPr>
              <a:t>Sets the policy</a:t>
            </a:r>
          </a:p>
          <a:p>
            <a:pPr marL="0" marR="0" lvl="1" indent="0" algn="ctr" defTabSz="914400" rtl="0" eaLnBrk="1" fontAlgn="auto" latinLnBrk="0" hangingPunct="1">
              <a:lnSpc>
                <a:spcPts val="1400"/>
              </a:lnSpc>
              <a:spcBef>
                <a:spcPts val="8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Light" charset="0"/>
                <a:ea typeface="Roboto Light" charset="0"/>
                <a:cs typeface="Roboto Light" charset="0"/>
              </a:rPr>
              <a:t>The accredited policy document for the subject</a:t>
            </a:r>
          </a:p>
        </p:txBody>
      </p:sp>
    </p:spTree>
    <p:extLst>
      <p:ext uri="{BB962C8B-B14F-4D97-AF65-F5344CB8AC3E}">
        <p14:creationId xmlns:p14="http://schemas.microsoft.com/office/powerpoint/2010/main" val="7990418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749F22-FB44-3E7E-7E99-7A62D1D73932}"/>
              </a:ext>
            </a:extLst>
          </p:cNvPr>
          <p:cNvPicPr>
            <a:picLocks noChangeAspect="1"/>
          </p:cNvPicPr>
          <p:nvPr/>
        </p:nvPicPr>
        <p:blipFill>
          <a:blip r:embed="rId3"/>
          <a:stretch>
            <a:fillRect/>
          </a:stretch>
        </p:blipFill>
        <p:spPr>
          <a:xfrm>
            <a:off x="8860100" y="1302314"/>
            <a:ext cx="2706700" cy="3402171"/>
          </a:xfrm>
          <a:prstGeom prst="rect">
            <a:avLst/>
          </a:prstGeom>
        </p:spPr>
      </p:pic>
      <p:pic>
        <p:nvPicPr>
          <p:cNvPr id="12" name="Picture 11">
            <a:extLst>
              <a:ext uri="{FF2B5EF4-FFF2-40B4-BE49-F238E27FC236}">
                <a16:creationId xmlns:a16="http://schemas.microsoft.com/office/drawing/2014/main" id="{F0C9CFD1-9429-1C01-737F-8D7162856D07}"/>
              </a:ext>
            </a:extLst>
          </p:cNvPr>
          <p:cNvPicPr>
            <a:picLocks noChangeAspect="1"/>
          </p:cNvPicPr>
          <p:nvPr/>
        </p:nvPicPr>
        <p:blipFill>
          <a:blip r:embed="rId4" cstate="screen">
            <a:extLst>
              <a:ext uri="{28A0092B-C50C-407E-A947-70E740481C1C}">
                <a14:useLocalDpi xmlns:a14="http://schemas.microsoft.com/office/drawing/2010/main"/>
              </a:ext>
            </a:extLst>
          </a:blip>
          <a:srcRect l="5842" t="5012" r="5869" b="6075"/>
          <a:stretch>
            <a:fillRect/>
          </a:stretch>
        </p:blipFill>
        <p:spPr>
          <a:xfrm>
            <a:off x="503434" y="893852"/>
            <a:ext cx="7109717" cy="4027469"/>
          </a:xfrm>
          <a:prstGeom prst="rect">
            <a:avLst/>
          </a:prstGeom>
        </p:spPr>
      </p:pic>
      <p:sp>
        <p:nvSpPr>
          <p:cNvPr id="13" name="Arrow: Right 12">
            <a:extLst>
              <a:ext uri="{FF2B5EF4-FFF2-40B4-BE49-F238E27FC236}">
                <a16:creationId xmlns:a16="http://schemas.microsoft.com/office/drawing/2014/main" id="{D7EB5126-4568-6655-4554-5A0D6F26793B}"/>
              </a:ext>
            </a:extLst>
          </p:cNvPr>
          <p:cNvSpPr/>
          <p:nvPr/>
        </p:nvSpPr>
        <p:spPr>
          <a:xfrm>
            <a:off x="7527393" y="2650974"/>
            <a:ext cx="1579286" cy="704850"/>
          </a:xfrm>
          <a:prstGeom prst="rightArrow">
            <a:avLst/>
          </a:prstGeom>
          <a:solidFill>
            <a:srgbClr val="99336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 name="Group 13">
            <a:extLst>
              <a:ext uri="{FF2B5EF4-FFF2-40B4-BE49-F238E27FC236}">
                <a16:creationId xmlns:a16="http://schemas.microsoft.com/office/drawing/2014/main" id="{B407489B-C441-2CF4-436A-6BE4C22F22DB}"/>
              </a:ext>
            </a:extLst>
          </p:cNvPr>
          <p:cNvGrpSpPr/>
          <p:nvPr/>
        </p:nvGrpSpPr>
        <p:grpSpPr>
          <a:xfrm>
            <a:off x="9839324" y="5439562"/>
            <a:ext cx="2389874" cy="1418438"/>
            <a:chOff x="9839324" y="5439562"/>
            <a:chExt cx="2389874" cy="1418438"/>
          </a:xfrm>
        </p:grpSpPr>
        <p:pic>
          <p:nvPicPr>
            <p:cNvPr id="15" name="Picture 14" descr="A white background with words&#10;&#10;AI-generated content may be incorrect.">
              <a:extLst>
                <a:ext uri="{FF2B5EF4-FFF2-40B4-BE49-F238E27FC236}">
                  <a16:creationId xmlns:a16="http://schemas.microsoft.com/office/drawing/2014/main" id="{40192844-9AF1-3253-9858-EA5B35FBA6A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839324" y="5439562"/>
              <a:ext cx="2352675" cy="1418438"/>
            </a:xfrm>
            <a:prstGeom prst="rect">
              <a:avLst/>
            </a:prstGeom>
          </p:spPr>
        </p:pic>
        <p:sp>
          <p:nvSpPr>
            <p:cNvPr id="16" name="Rectangle 15">
              <a:extLst>
                <a:ext uri="{FF2B5EF4-FFF2-40B4-BE49-F238E27FC236}">
                  <a16:creationId xmlns:a16="http://schemas.microsoft.com/office/drawing/2014/main" id="{C24E7FB0-AFBF-BFFE-24A9-21D501BE7430}"/>
                </a:ext>
              </a:extLst>
            </p:cNvPr>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A7FCABA-7C18-FC90-3B84-0DBF04195B9A}"/>
                </a:ext>
              </a:extLst>
            </p:cNvPr>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pic>
        <p:nvPicPr>
          <p:cNvPr id="18" name="Picture 17">
            <a:extLst>
              <a:ext uri="{FF2B5EF4-FFF2-40B4-BE49-F238E27FC236}">
                <a16:creationId xmlns:a16="http://schemas.microsoft.com/office/drawing/2014/main" id="{AA456FE1-F874-EECC-3C8B-8DF3737281DE}"/>
              </a:ext>
            </a:extLst>
          </p:cNvPr>
          <p:cNvPicPr>
            <a:picLocks noChangeAspect="1"/>
          </p:cNvPicPr>
          <p:nvPr/>
        </p:nvPicPr>
        <p:blipFill>
          <a:blip r:embed="rId6"/>
          <a:stretch>
            <a:fillRect/>
          </a:stretch>
        </p:blipFill>
        <p:spPr>
          <a:xfrm>
            <a:off x="248189" y="5432846"/>
            <a:ext cx="3104612" cy="1245165"/>
          </a:xfrm>
          <a:prstGeom prst="rect">
            <a:avLst/>
          </a:prstGeom>
        </p:spPr>
      </p:pic>
    </p:spTree>
    <p:extLst>
      <p:ext uri="{BB962C8B-B14F-4D97-AF65-F5344CB8AC3E}">
        <p14:creationId xmlns:p14="http://schemas.microsoft.com/office/powerpoint/2010/main" val="596168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6D903F-63CE-7DF9-AA21-009727CEEB3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33" y="5833809"/>
            <a:ext cx="2053227" cy="823487"/>
          </a:xfrm>
          <a:prstGeom prst="rect">
            <a:avLst/>
          </a:prstGeom>
        </p:spPr>
      </p:pic>
      <p:sp>
        <p:nvSpPr>
          <p:cNvPr id="8" name="Title 15">
            <a:extLst>
              <a:ext uri="{FF2B5EF4-FFF2-40B4-BE49-F238E27FC236}">
                <a16:creationId xmlns:a16="http://schemas.microsoft.com/office/drawing/2014/main" id="{2053552D-9895-E62A-FC04-20727ADD4E8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Integrating Capabilities through Subject Renewal</a:t>
            </a:r>
          </a:p>
        </p:txBody>
      </p:sp>
      <p:sp>
        <p:nvSpPr>
          <p:cNvPr id="62" name="TextBox 61">
            <a:extLst>
              <a:ext uri="{FF2B5EF4-FFF2-40B4-BE49-F238E27FC236}">
                <a16:creationId xmlns:a16="http://schemas.microsoft.com/office/drawing/2014/main" id="{098417B1-64D3-DBDD-0997-60493B4FF13C}"/>
              </a:ext>
            </a:extLst>
          </p:cNvPr>
          <p:cNvSpPr txBox="1"/>
          <p:nvPr/>
        </p:nvSpPr>
        <p:spPr>
          <a:xfrm>
            <a:off x="5089119" y="4095667"/>
            <a:ext cx="2387639" cy="2435272"/>
          </a:xfrm>
          <a:prstGeom prst="ellipse">
            <a:avLst/>
          </a:prstGeom>
          <a:solidFill>
            <a:srgbClr val="8A3158"/>
          </a:solidFill>
        </p:spPr>
        <p:txBody>
          <a:bodyPr wrap="none" rtlCol="0" anchor="ctr" anchorCtr="0">
            <a:noAutofit/>
          </a:bodyPr>
          <a:lstStyle/>
          <a:p>
            <a:pPr algn="ctr"/>
            <a:r>
              <a:rPr lang="en-US" sz="3200">
                <a:solidFill>
                  <a:schemeClr val="bg1"/>
                </a:solidFill>
                <a:latin typeface="Roboto Medium" panose="02000000000000000000" pitchFamily="2" charset="0"/>
                <a:ea typeface="Roboto Medium" panose="02000000000000000000" pitchFamily="2" charset="0"/>
              </a:rPr>
              <a:t>Capabilities </a:t>
            </a:r>
          </a:p>
          <a:p>
            <a:pPr algn="ctr"/>
            <a:r>
              <a:rPr lang="en-US" sz="3200">
                <a:solidFill>
                  <a:schemeClr val="bg1"/>
                </a:solidFill>
                <a:latin typeface="Roboto Medium" panose="02000000000000000000" pitchFamily="2" charset="0"/>
                <a:ea typeface="Roboto Medium" panose="02000000000000000000" pitchFamily="2" charset="0"/>
              </a:rPr>
              <a:t>Feasibility</a:t>
            </a:r>
          </a:p>
          <a:p>
            <a:pPr algn="ctr"/>
            <a:r>
              <a:rPr lang="en-US" sz="3200">
                <a:solidFill>
                  <a:schemeClr val="bg1"/>
                </a:solidFill>
                <a:latin typeface="Roboto Medium" panose="02000000000000000000" pitchFamily="2" charset="0"/>
                <a:ea typeface="Roboto Medium" panose="02000000000000000000" pitchFamily="2" charset="0"/>
              </a:rPr>
              <a:t>Program</a:t>
            </a:r>
            <a:endParaRPr lang="en-AU" sz="3200">
              <a:solidFill>
                <a:schemeClr val="bg1"/>
              </a:solidFill>
              <a:latin typeface="Roboto Medium" panose="02000000000000000000" pitchFamily="2" charset="0"/>
              <a:ea typeface="Roboto Medium" panose="02000000000000000000" pitchFamily="2" charset="0"/>
            </a:endParaRPr>
          </a:p>
        </p:txBody>
      </p:sp>
      <p:sp>
        <p:nvSpPr>
          <p:cNvPr id="63" name="TextBox 62">
            <a:extLst>
              <a:ext uri="{FF2B5EF4-FFF2-40B4-BE49-F238E27FC236}">
                <a16:creationId xmlns:a16="http://schemas.microsoft.com/office/drawing/2014/main" id="{D71235F6-B652-2251-C627-EC0491925EDB}"/>
              </a:ext>
            </a:extLst>
          </p:cNvPr>
          <p:cNvSpPr txBox="1"/>
          <p:nvPr/>
        </p:nvSpPr>
        <p:spPr>
          <a:xfrm>
            <a:off x="5016879" y="1436253"/>
            <a:ext cx="2387639" cy="2435273"/>
          </a:xfrm>
          <a:prstGeom prst="ellipse">
            <a:avLst/>
          </a:prstGeom>
          <a:solidFill>
            <a:srgbClr val="8A3158"/>
          </a:solidFill>
        </p:spPr>
        <p:txBody>
          <a:bodyPr wrap="none" rtlCol="0" anchor="ctr" anchorCtr="0">
            <a:noAutofit/>
          </a:bodyPr>
          <a:lstStyle/>
          <a:p>
            <a:pPr algn="ctr"/>
            <a:r>
              <a:rPr lang="en-US" sz="3600">
                <a:solidFill>
                  <a:schemeClr val="bg1"/>
                </a:solidFill>
                <a:latin typeface="Roboto Medium" panose="02000000000000000000" pitchFamily="2" charset="0"/>
                <a:ea typeface="Roboto Medium" panose="02000000000000000000" pitchFamily="2" charset="0"/>
              </a:rPr>
              <a:t>Subject </a:t>
            </a:r>
          </a:p>
          <a:p>
            <a:pPr algn="ctr"/>
            <a:r>
              <a:rPr lang="en-US" sz="3600">
                <a:solidFill>
                  <a:schemeClr val="bg1"/>
                </a:solidFill>
                <a:latin typeface="Roboto Medium" panose="02000000000000000000" pitchFamily="2" charset="0"/>
                <a:ea typeface="Roboto Medium" panose="02000000000000000000" pitchFamily="2" charset="0"/>
              </a:rPr>
              <a:t>Renewal</a:t>
            </a:r>
            <a:endParaRPr lang="en-AU" sz="3600">
              <a:solidFill>
                <a:schemeClr val="bg1"/>
              </a:solidFill>
              <a:latin typeface="Roboto Medium" panose="02000000000000000000" pitchFamily="2" charset="0"/>
              <a:ea typeface="Roboto Medium" panose="02000000000000000000" pitchFamily="2" charset="0"/>
            </a:endParaRPr>
          </a:p>
        </p:txBody>
      </p:sp>
      <p:pic>
        <p:nvPicPr>
          <p:cNvPr id="79" name="Picture 78" descr="A pink arrow pointing up&#10;&#10;Description automatically generated">
            <a:extLst>
              <a:ext uri="{FF2B5EF4-FFF2-40B4-BE49-F238E27FC236}">
                <a16:creationId xmlns:a16="http://schemas.microsoft.com/office/drawing/2014/main" id="{3E73DF89-B769-6A2C-F434-510888848E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212262">
            <a:off x="3979868" y="2983134"/>
            <a:ext cx="2074021" cy="1897729"/>
          </a:xfrm>
          <a:prstGeom prst="rect">
            <a:avLst/>
          </a:prstGeom>
        </p:spPr>
      </p:pic>
      <p:pic>
        <p:nvPicPr>
          <p:cNvPr id="80" name="Picture 79" descr="A pink arrow pointing up&#10;&#10;Description automatically generated">
            <a:extLst>
              <a:ext uri="{FF2B5EF4-FFF2-40B4-BE49-F238E27FC236}">
                <a16:creationId xmlns:a16="http://schemas.microsoft.com/office/drawing/2014/main" id="{072D9D70-3754-11C0-2A5D-FBE5E481840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039336" flipH="1" flipV="1">
            <a:off x="6460821" y="2964450"/>
            <a:ext cx="1887394" cy="1726965"/>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37C35F03-0432-B45E-BD4C-F5D9B698388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446280" y="5093521"/>
            <a:ext cx="2736819" cy="1758912"/>
          </a:xfrm>
          <a:prstGeom prst="rect">
            <a:avLst/>
          </a:prstGeom>
        </p:spPr>
      </p:pic>
    </p:spTree>
    <p:extLst>
      <p:ext uri="{BB962C8B-B14F-4D97-AF65-F5344CB8AC3E}">
        <p14:creationId xmlns:p14="http://schemas.microsoft.com/office/powerpoint/2010/main" val="48284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E0D66051-C158-307E-FFD8-276542B2D3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5" name="Rectangle 4">
            <a:extLst>
              <a:ext uri="{FF2B5EF4-FFF2-40B4-BE49-F238E27FC236}">
                <a16:creationId xmlns:a16="http://schemas.microsoft.com/office/drawing/2014/main" id="{6F6D903F-63CE-7DF9-AA21-009727CEEB3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8" name="Title 15">
            <a:extLst>
              <a:ext uri="{FF2B5EF4-FFF2-40B4-BE49-F238E27FC236}">
                <a16:creationId xmlns:a16="http://schemas.microsoft.com/office/drawing/2014/main" id="{2053552D-9895-E62A-FC04-20727ADD4E8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Less is more: focusing on big ideas </a:t>
            </a:r>
          </a:p>
        </p:txBody>
      </p:sp>
      <p:sp>
        <p:nvSpPr>
          <p:cNvPr id="7" name="Content Placeholder 2">
            <a:extLst>
              <a:ext uri="{FF2B5EF4-FFF2-40B4-BE49-F238E27FC236}">
                <a16:creationId xmlns:a16="http://schemas.microsoft.com/office/drawing/2014/main" id="{08AF3135-6EC8-1254-9624-D9A682E0C777}"/>
              </a:ext>
            </a:extLst>
          </p:cNvPr>
          <p:cNvSpPr>
            <a:spLocks noGrp="1"/>
          </p:cNvSpPr>
          <p:nvPr>
            <p:ph idx="1"/>
          </p:nvPr>
        </p:nvSpPr>
        <p:spPr>
          <a:xfrm>
            <a:off x="699347" y="2387775"/>
            <a:ext cx="10778778" cy="2716966"/>
          </a:xfrm>
          <a:prstGeom prst="roundRect">
            <a:avLst/>
          </a:prstGeom>
          <a:solidFill>
            <a:schemeClr val="bg1"/>
          </a:solidFill>
          <a:effectLst>
            <a:outerShdw blurRad="50800" dist="38100" dir="2700000" algn="tl" rotWithShape="0">
              <a:prstClr val="black">
                <a:alpha val="40000"/>
              </a:prstClr>
            </a:outerShdw>
          </a:effectLst>
        </p:spPr>
        <p:txBody>
          <a:bodyPr vert="horz" lIns="91440" tIns="45720" rIns="91440" bIns="45720" rtlCol="0" anchor="t">
            <a:normAutofit/>
          </a:bodyPr>
          <a:lstStyle/>
          <a:p>
            <a:pPr marL="2060575">
              <a:lnSpc>
                <a:spcPct val="100000"/>
              </a:lnSpc>
              <a:spcBef>
                <a:spcPts val="0"/>
              </a:spcBef>
              <a:spcAft>
                <a:spcPts val="600"/>
              </a:spcAft>
              <a:defRPr/>
            </a:pPr>
            <a:endParaRPr lang="en-US" sz="1800">
              <a:solidFill>
                <a:srgbClr val="8A3158"/>
              </a:solidFill>
              <a:latin typeface="Roboto Medium" panose="02000000000000000000" pitchFamily="2" charset="0"/>
              <a:ea typeface="Roboto Medium" panose="02000000000000000000" pitchFamily="2" charset="0"/>
              <a:cs typeface="Arial" panose="020B0604020202020204" pitchFamily="34" charset="0"/>
            </a:endParaRPr>
          </a:p>
          <a:p>
            <a:pPr marL="2060575">
              <a:lnSpc>
                <a:spcPct val="100000"/>
              </a:lnSpc>
              <a:spcBef>
                <a:spcPts val="0"/>
              </a:spcBef>
              <a:spcAft>
                <a:spcPts val="600"/>
              </a:spcAft>
              <a:defRPr/>
            </a:pPr>
            <a:r>
              <a:rPr lang="en-US" sz="3200" err="1">
                <a:solidFill>
                  <a:srgbClr val="8A3158"/>
                </a:solidFill>
                <a:latin typeface="Roboto Medium"/>
                <a:ea typeface="Roboto Medium"/>
                <a:cs typeface="Arial"/>
              </a:rPr>
              <a:t>Prioritising</a:t>
            </a:r>
            <a:r>
              <a:rPr lang="en-US" sz="3200">
                <a:solidFill>
                  <a:srgbClr val="8A3158"/>
                </a:solidFill>
                <a:latin typeface="Roboto Medium"/>
                <a:ea typeface="Roboto Medium"/>
                <a:cs typeface="Arial"/>
              </a:rPr>
              <a:t> deep conceptual understanding</a:t>
            </a:r>
            <a:endParaRPr lang="en-AU" sz="3200">
              <a:solidFill>
                <a:srgbClr val="8A3158"/>
              </a:solidFill>
              <a:effectLst/>
              <a:latin typeface="Roboto Medium" panose="02000000000000000000" pitchFamily="2" charset="0"/>
              <a:ea typeface="Roboto Medium" panose="02000000000000000000" pitchFamily="2" charset="0"/>
              <a:cs typeface="Arial" panose="020B0604020202020204" pitchFamily="34" charset="0"/>
            </a:endParaRPr>
          </a:p>
          <a:p>
            <a:pPr marL="2060575">
              <a:lnSpc>
                <a:spcPct val="100000"/>
              </a:lnSpc>
              <a:spcBef>
                <a:spcPts val="0"/>
              </a:spcBef>
              <a:spcAft>
                <a:spcPts val="600"/>
              </a:spcAft>
              <a:defRPr/>
            </a:pPr>
            <a:r>
              <a:rPr lang="en-US" sz="3200">
                <a:solidFill>
                  <a:srgbClr val="8A3158"/>
                </a:solidFill>
                <a:effectLst/>
                <a:latin typeface="Roboto Medium" panose="02000000000000000000" pitchFamily="2" charset="0"/>
                <a:ea typeface="Roboto Medium" panose="02000000000000000000" pitchFamily="2" charset="0"/>
                <a:cs typeface="Arial" panose="020B0604020202020204" pitchFamily="34" charset="0"/>
              </a:rPr>
              <a:t>More flexibility in what is taught</a:t>
            </a:r>
            <a:endParaRPr lang="en-AU" sz="3200">
              <a:solidFill>
                <a:srgbClr val="8A3158"/>
              </a:solidFill>
              <a:effectLst/>
              <a:latin typeface="Roboto Medium" panose="02000000000000000000" pitchFamily="2" charset="0"/>
              <a:ea typeface="Roboto Medium" panose="02000000000000000000" pitchFamily="2" charset="0"/>
              <a:cs typeface="Arial" panose="020B0604020202020204" pitchFamily="34" charset="0"/>
            </a:endParaRPr>
          </a:p>
          <a:p>
            <a:pPr marL="2060575">
              <a:lnSpc>
                <a:spcPct val="100000"/>
              </a:lnSpc>
              <a:spcBef>
                <a:spcPts val="0"/>
              </a:spcBef>
              <a:spcAft>
                <a:spcPts val="600"/>
              </a:spcAft>
              <a:defRPr/>
            </a:pPr>
            <a:r>
              <a:rPr lang="en-US" sz="3200">
                <a:solidFill>
                  <a:srgbClr val="8A3158"/>
                </a:solidFill>
                <a:latin typeface="Roboto Medium"/>
                <a:ea typeface="Roboto Medium"/>
                <a:cs typeface="Arial"/>
              </a:rPr>
              <a:t>Learning that connects and transfers</a:t>
            </a:r>
            <a:r>
              <a:rPr lang="en-AU" sz="3200">
                <a:solidFill>
                  <a:srgbClr val="8A3158"/>
                </a:solidFill>
                <a:effectLst/>
                <a:latin typeface="Roboto Medium"/>
                <a:ea typeface="Roboto Medium"/>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000">
              <a:latin typeface="Roboto Medium" panose="02000000000000000000" pitchFamily="2" charset="0"/>
              <a:ea typeface="Roboto Medium"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000">
              <a:latin typeface="Roboto Medium" panose="02000000000000000000" pitchFamily="2" charset="0"/>
              <a:ea typeface="Roboto Medium"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000">
              <a:effectLst/>
              <a:latin typeface="Roboto Medium" panose="02000000000000000000" pitchFamily="2" charset="0"/>
              <a:ea typeface="Roboto Medium" panose="02000000000000000000" pitchFamily="2" charset="0"/>
              <a:cs typeface="Arial" panose="020B0604020202020204" pitchFamily="34" charset="0"/>
            </a:endParaRPr>
          </a:p>
          <a:p>
            <a:pPr marL="0" indent="0">
              <a:buNone/>
            </a:pPr>
            <a:endParaRPr lang="en-AU" sz="2000">
              <a:latin typeface="Roboto Medium" panose="02000000000000000000" pitchFamily="2" charset="0"/>
              <a:ea typeface="Roboto Medium" panose="02000000000000000000" pitchFamily="2" charset="0"/>
            </a:endParaRPr>
          </a:p>
        </p:txBody>
      </p:sp>
      <p:sp>
        <p:nvSpPr>
          <p:cNvPr id="9" name="TextBox 8">
            <a:extLst>
              <a:ext uri="{FF2B5EF4-FFF2-40B4-BE49-F238E27FC236}">
                <a16:creationId xmlns:a16="http://schemas.microsoft.com/office/drawing/2014/main" id="{59AF9352-B961-8A6A-1331-1D08D5F91604}"/>
              </a:ext>
            </a:extLst>
          </p:cNvPr>
          <p:cNvSpPr txBox="1"/>
          <p:nvPr/>
        </p:nvSpPr>
        <p:spPr>
          <a:xfrm>
            <a:off x="792349" y="1475581"/>
            <a:ext cx="10592775" cy="1200329"/>
          </a:xfrm>
          <a:prstGeom prst="rect">
            <a:avLst/>
          </a:prstGeom>
          <a:noFill/>
        </p:spPr>
        <p:txBody>
          <a:bodyPr wrap="square" rtlCol="0">
            <a:spAutoFit/>
          </a:bodyPr>
          <a:lstStyle/>
          <a:p>
            <a:r>
              <a:rPr lang="en-AU" sz="3600">
                <a:latin typeface="Roboto Medium" panose="02000000000000000000" pitchFamily="2" charset="0"/>
                <a:ea typeface="Roboto Medium" panose="02000000000000000000" pitchFamily="2" charset="0"/>
              </a:rPr>
              <a:t>Amplifying: Deep Authentic Learning</a:t>
            </a:r>
          </a:p>
          <a:p>
            <a:endParaRPr lang="en-AU" sz="1800">
              <a:effectLst/>
              <a:latin typeface="Roboto Medium" panose="02000000000000000000" pitchFamily="2" charset="0"/>
              <a:ea typeface="Roboto Medium" panose="02000000000000000000" pitchFamily="2" charset="0"/>
              <a:cs typeface="Arial" panose="020B0604020202020204" pitchFamily="34" charset="0"/>
            </a:endParaRPr>
          </a:p>
          <a:p>
            <a:endParaRPr lang="en-AU">
              <a:latin typeface="Roboto Medium" panose="02000000000000000000" pitchFamily="2" charset="0"/>
              <a:ea typeface="Roboto Medium" panose="02000000000000000000" pitchFamily="2" charset="0"/>
            </a:endParaRPr>
          </a:p>
        </p:txBody>
      </p:sp>
      <p:pic>
        <p:nvPicPr>
          <p:cNvPr id="4" name="Picture 3">
            <a:extLst>
              <a:ext uri="{FF2B5EF4-FFF2-40B4-BE49-F238E27FC236}">
                <a16:creationId xmlns:a16="http://schemas.microsoft.com/office/drawing/2014/main" id="{96694FBC-DF2D-F0D9-C56F-C377AF5F9937}"/>
              </a:ext>
            </a:extLst>
          </p:cNvPr>
          <p:cNvPicPr>
            <a:picLocks noChangeAspect="1"/>
          </p:cNvPicPr>
          <p:nvPr/>
        </p:nvPicPr>
        <p:blipFill>
          <a:blip r:embed="rId4"/>
          <a:stretch>
            <a:fillRect/>
          </a:stretch>
        </p:blipFill>
        <p:spPr>
          <a:xfrm>
            <a:off x="948271" y="3256455"/>
            <a:ext cx="1314889" cy="1127048"/>
          </a:xfrm>
          <a:prstGeom prst="rect">
            <a:avLst/>
          </a:prstGeom>
        </p:spPr>
      </p:pic>
    </p:spTree>
    <p:extLst>
      <p:ext uri="{BB962C8B-B14F-4D97-AF65-F5344CB8AC3E}">
        <p14:creationId xmlns:p14="http://schemas.microsoft.com/office/powerpoint/2010/main" val="333985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7AAC056-D7C9-FE03-6BC5-38E3D95CC685}"/>
              </a:ext>
            </a:extLst>
          </p:cNvPr>
          <p:cNvSpPr/>
          <p:nvPr/>
        </p:nvSpPr>
        <p:spPr>
          <a:xfrm>
            <a:off x="2393971" y="1486518"/>
            <a:ext cx="9519733" cy="4769752"/>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655" y="5894613"/>
            <a:ext cx="802800" cy="598253"/>
          </a:xfrm>
          <a:prstGeom prst="rect">
            <a:avLst/>
          </a:prstGeom>
        </p:spPr>
      </p:pic>
      <p:pic>
        <p:nvPicPr>
          <p:cNvPr id="10" name="Graphic 9">
            <a:extLst>
              <a:ext uri="{FF2B5EF4-FFF2-40B4-BE49-F238E27FC236}">
                <a16:creationId xmlns:a16="http://schemas.microsoft.com/office/drawing/2014/main" id="{F2C348F8-EEE1-48E9-B787-05A998C02F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6479" y="5625228"/>
            <a:ext cx="1850400" cy="867638"/>
          </a:xfrm>
          <a:prstGeom prst="rect">
            <a:avLst/>
          </a:prstGeom>
        </p:spPr>
      </p:pic>
      <p:sp>
        <p:nvSpPr>
          <p:cNvPr id="3" name="Subtitle 2">
            <a:extLst>
              <a:ext uri="{FF2B5EF4-FFF2-40B4-BE49-F238E27FC236}">
                <a16:creationId xmlns:a16="http://schemas.microsoft.com/office/drawing/2014/main" id="{CE0F2971-15F5-D5DC-FD04-55EFCFD1044C}"/>
              </a:ext>
            </a:extLst>
          </p:cNvPr>
          <p:cNvSpPr txBox="1">
            <a:spLocks/>
          </p:cNvSpPr>
          <p:nvPr/>
        </p:nvSpPr>
        <p:spPr>
          <a:xfrm>
            <a:off x="413655" y="2610547"/>
            <a:ext cx="1980316" cy="1674222"/>
          </a:xfrm>
          <a:prstGeom prst="rect">
            <a:avLst/>
          </a:prstGeom>
          <a:effectLst/>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3200">
                <a:latin typeface="Roboto Medium" panose="02000000000000000000" pitchFamily="2" charset="0"/>
                <a:ea typeface="Roboto Medium" panose="02000000000000000000" pitchFamily="2" charset="0"/>
              </a:rPr>
              <a:t>Learning from our prototypes</a:t>
            </a:r>
            <a:endParaRPr lang="en-AU" sz="3200">
              <a:latin typeface="Roboto Medium" panose="02000000000000000000" pitchFamily="2" charset="0"/>
              <a:ea typeface="Roboto Medium" panose="02000000000000000000" pitchFamily="2" charset="0"/>
            </a:endParaRPr>
          </a:p>
        </p:txBody>
      </p:sp>
      <p:sp>
        <p:nvSpPr>
          <p:cNvPr id="30" name="TextBox 29">
            <a:extLst>
              <a:ext uri="{FF2B5EF4-FFF2-40B4-BE49-F238E27FC236}">
                <a16:creationId xmlns:a16="http://schemas.microsoft.com/office/drawing/2014/main" id="{92614EA4-02C1-C7E6-3BF1-285E8B6710BF}"/>
              </a:ext>
            </a:extLst>
          </p:cNvPr>
          <p:cNvSpPr txBox="1"/>
          <p:nvPr/>
        </p:nvSpPr>
        <p:spPr>
          <a:xfrm>
            <a:off x="2959639" y="1319934"/>
            <a:ext cx="1950297" cy="523220"/>
          </a:xfrm>
          <a:prstGeom prst="rect">
            <a:avLst/>
          </a:prstGeom>
          <a:noFill/>
        </p:spPr>
        <p:txBody>
          <a:bodyPr wrap="square" lIns="91440" tIns="45720" rIns="91440" bIns="45720" rtlCol="0" anchor="t">
            <a:spAutoFit/>
          </a:bodyPr>
          <a:lstStyle/>
          <a:p>
            <a:pPr algn="ctr"/>
            <a:r>
              <a:rPr lang="en-AU" sz="1400">
                <a:solidFill>
                  <a:schemeClr val="bg1"/>
                </a:solidFill>
                <a:latin typeface="Roboto"/>
                <a:ea typeface="Roboto"/>
                <a:cs typeface="Roboto"/>
              </a:rPr>
              <a:t>Consistency Across the SACE</a:t>
            </a:r>
            <a:endParaRPr lang="en-AU" sz="1400">
              <a:solidFill>
                <a:schemeClr val="bg1"/>
              </a:solidFill>
              <a:latin typeface="Roboto Bold" panose="02000000000000000000" pitchFamily="2" charset="0"/>
              <a:ea typeface="Roboto Bold" panose="02000000000000000000" pitchFamily="2" charset="0"/>
            </a:endParaRPr>
          </a:p>
        </p:txBody>
      </p:sp>
      <p:sp>
        <p:nvSpPr>
          <p:cNvPr id="31" name="TextBox 30">
            <a:extLst>
              <a:ext uri="{FF2B5EF4-FFF2-40B4-BE49-F238E27FC236}">
                <a16:creationId xmlns:a16="http://schemas.microsoft.com/office/drawing/2014/main" id="{C4DA13E2-7DC4-B47A-6B12-9B45B45BF536}"/>
              </a:ext>
            </a:extLst>
          </p:cNvPr>
          <p:cNvSpPr txBox="1"/>
          <p:nvPr/>
        </p:nvSpPr>
        <p:spPr>
          <a:xfrm>
            <a:off x="2919775" y="3840641"/>
            <a:ext cx="1950297" cy="307777"/>
          </a:xfrm>
          <a:prstGeom prst="rect">
            <a:avLst/>
          </a:prstGeom>
          <a:noFill/>
        </p:spPr>
        <p:txBody>
          <a:bodyPr wrap="square" lIns="91440" tIns="45720" rIns="91440" bIns="45720" rtlCol="0" anchor="t">
            <a:spAutoFit/>
          </a:bodyPr>
          <a:lstStyle/>
          <a:p>
            <a:pPr algn="ctr"/>
            <a:r>
              <a:rPr lang="en-AU" sz="1400" b="1">
                <a:solidFill>
                  <a:schemeClr val="bg1"/>
                </a:solidFill>
                <a:latin typeface="Roboto"/>
                <a:ea typeface="Roboto"/>
                <a:cs typeface="Roboto"/>
              </a:rPr>
              <a:t>Dimension 2</a:t>
            </a:r>
          </a:p>
        </p:txBody>
      </p:sp>
      <p:sp>
        <p:nvSpPr>
          <p:cNvPr id="2" name="TextBox 1">
            <a:extLst>
              <a:ext uri="{FF2B5EF4-FFF2-40B4-BE49-F238E27FC236}">
                <a16:creationId xmlns:a16="http://schemas.microsoft.com/office/drawing/2014/main" id="{D8D4BE08-DD31-A1B7-9794-605D64033112}"/>
              </a:ext>
            </a:extLst>
          </p:cNvPr>
          <p:cNvSpPr txBox="1"/>
          <p:nvPr/>
        </p:nvSpPr>
        <p:spPr>
          <a:xfrm>
            <a:off x="2686071" y="4427737"/>
            <a:ext cx="8940800" cy="918000"/>
          </a:xfrm>
          <a:prstGeom prst="roundRect">
            <a:avLst/>
          </a:prstGeom>
          <a:solidFill>
            <a:srgbClr val="8A3158"/>
          </a:solidFill>
          <a:ln>
            <a:solidFill>
              <a:srgbClr val="955166"/>
            </a:solidFill>
          </a:ln>
        </p:spPr>
        <p:txBody>
          <a:bodyPr wrap="square" lIns="91440" tIns="45720" rIns="91440" bIns="45720" rtlCol="0" anchor="ctr">
            <a:noAutofit/>
          </a:bodyPr>
          <a:lstStyle/>
          <a:p>
            <a:pPr marL="0" indent="0">
              <a:buNone/>
            </a:pPr>
            <a:r>
              <a:rPr lang="en-AU" sz="2400">
                <a:solidFill>
                  <a:schemeClr val="bg1"/>
                </a:solidFill>
                <a:latin typeface="Roboto" panose="02000000000000000000" pitchFamily="2" charset="0"/>
                <a:ea typeface="Roboto" panose="02000000000000000000" pitchFamily="2" charset="0"/>
              </a:rPr>
              <a:t>Consistent approach to assessment types across the SACE</a:t>
            </a:r>
          </a:p>
          <a:p>
            <a:pPr marL="285750" indent="-285750">
              <a:buFont typeface="Arial" panose="020B0604020202020204" pitchFamily="34" charset="0"/>
              <a:buChar char="•"/>
            </a:pPr>
            <a:r>
              <a:rPr lang="en-AU" sz="2000">
                <a:solidFill>
                  <a:schemeClr val="bg1"/>
                </a:solidFill>
                <a:latin typeface="Roboto" panose="02000000000000000000" pitchFamily="2" charset="0"/>
                <a:ea typeface="Roboto" panose="02000000000000000000" pitchFamily="2" charset="0"/>
              </a:rPr>
              <a:t>nuanced to each discipline</a:t>
            </a:r>
          </a:p>
        </p:txBody>
      </p:sp>
      <p:sp>
        <p:nvSpPr>
          <p:cNvPr id="5" name="TextBox 4">
            <a:extLst>
              <a:ext uri="{FF2B5EF4-FFF2-40B4-BE49-F238E27FC236}">
                <a16:creationId xmlns:a16="http://schemas.microsoft.com/office/drawing/2014/main" id="{CE8CCD29-9C6A-6E8D-4E82-673E1E400BB8}"/>
              </a:ext>
            </a:extLst>
          </p:cNvPr>
          <p:cNvSpPr txBox="1"/>
          <p:nvPr/>
        </p:nvSpPr>
        <p:spPr>
          <a:xfrm>
            <a:off x="2686071" y="3013426"/>
            <a:ext cx="8940800" cy="1191816"/>
          </a:xfrm>
          <a:prstGeom prst="roundRect">
            <a:avLst/>
          </a:prstGeom>
          <a:solidFill>
            <a:srgbClr val="8A3158"/>
          </a:solidFill>
          <a:ln>
            <a:solidFill>
              <a:srgbClr val="955166"/>
            </a:solidFill>
          </a:ln>
        </p:spPr>
        <p:txBody>
          <a:bodyPr wrap="square">
            <a:spAutoFit/>
          </a:bodyPr>
          <a:lstStyle/>
          <a:p>
            <a:pPr marL="0" indent="0">
              <a:buNone/>
            </a:pPr>
            <a:r>
              <a:rPr lang="en-AU" sz="2400">
                <a:solidFill>
                  <a:schemeClr val="bg1"/>
                </a:solidFill>
                <a:latin typeface="Roboto" panose="02000000000000000000" pitchFamily="2" charset="0"/>
                <a:ea typeface="Roboto" panose="02000000000000000000" pitchFamily="2" charset="0"/>
              </a:rPr>
              <a:t>Consistent approach to structure of performance standards</a:t>
            </a:r>
          </a:p>
          <a:p>
            <a:pPr marL="285750" lvl="0" indent="-285750" algn="just">
              <a:buFont typeface="Arial" panose="020B0604020202020204" pitchFamily="34" charset="0"/>
              <a:buChar char="•"/>
            </a:pPr>
            <a:r>
              <a:rPr lang="en-US" sz="2000">
                <a:solidFill>
                  <a:schemeClr val="bg1"/>
                </a:solidFill>
                <a:effectLst/>
                <a:latin typeface="Roboto" panose="02000000000000000000" pitchFamily="2" charset="0"/>
                <a:ea typeface="Roboto" panose="02000000000000000000" pitchFamily="2" charset="0"/>
                <a:cs typeface="Roboto" panose="02000000000000000000" pitchFamily="2" charset="0"/>
              </a:rPr>
              <a:t>align to what the SACE board values in learning</a:t>
            </a:r>
          </a:p>
          <a:p>
            <a:pPr marL="285750" lvl="0" indent="-285750" algn="just">
              <a:buFont typeface="Arial" panose="020B0604020202020204" pitchFamily="34" charset="0"/>
              <a:buChar char="•"/>
            </a:pPr>
            <a:r>
              <a:rPr lang="en-US" sz="2000">
                <a:solidFill>
                  <a:schemeClr val="bg1"/>
                </a:solidFill>
                <a:effectLst/>
                <a:latin typeface="Roboto" panose="02000000000000000000" pitchFamily="2" charset="0"/>
                <a:ea typeface="Roboto" panose="02000000000000000000" pitchFamily="2" charset="0"/>
                <a:cs typeface="Roboto" panose="02000000000000000000" pitchFamily="2" charset="0"/>
              </a:rPr>
              <a:t>are clear, observable and standards referenced </a:t>
            </a:r>
            <a:endParaRPr lang="en-AU" sz="2000">
              <a:solidFill>
                <a:schemeClr val="bg1"/>
              </a:solidFill>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A649A7D8-3857-2B35-F0F6-C24100FAFB0B}"/>
              </a:ext>
            </a:extLst>
          </p:cNvPr>
          <p:cNvSpPr txBox="1"/>
          <p:nvPr/>
        </p:nvSpPr>
        <p:spPr>
          <a:xfrm>
            <a:off x="2686071" y="1691146"/>
            <a:ext cx="8940800" cy="1042789"/>
          </a:xfrm>
          <a:prstGeom prst="roundRect">
            <a:avLst/>
          </a:prstGeom>
          <a:solidFill>
            <a:srgbClr val="8A3158"/>
          </a:solidFill>
          <a:ln>
            <a:solidFill>
              <a:srgbClr val="955166"/>
            </a:solidFill>
          </a:ln>
        </p:spPr>
        <p:txBody>
          <a:bodyPr wrap="square" lIns="91440" tIns="45720" rIns="91440" bIns="45720" rtlCol="0" anchor="ctr">
            <a:noAutofit/>
          </a:bodyPr>
          <a:lstStyle/>
          <a:p>
            <a:r>
              <a:rPr lang="en-AU" sz="2400">
                <a:solidFill>
                  <a:schemeClr val="bg1"/>
                </a:solidFill>
                <a:latin typeface="Roboto" panose="02000000000000000000" pitchFamily="2" charset="0"/>
                <a:ea typeface="Roboto" panose="02000000000000000000" pitchFamily="2" charset="0"/>
                <a:cs typeface="Roboto Light"/>
              </a:rPr>
              <a:t>Reduction in assessment across subjects </a:t>
            </a:r>
          </a:p>
          <a:p>
            <a:pPr marL="285750" indent="-285750">
              <a:buFont typeface="Arial" panose="020B0604020202020204" pitchFamily="34" charset="0"/>
              <a:buChar char="•"/>
            </a:pPr>
            <a:r>
              <a:rPr lang="en-AU" sz="2000">
                <a:solidFill>
                  <a:schemeClr val="bg1"/>
                </a:solidFill>
                <a:latin typeface="Roboto" panose="02000000000000000000" pitchFamily="2" charset="0"/>
                <a:ea typeface="Roboto" panose="02000000000000000000" pitchFamily="2" charset="0"/>
                <a:cs typeface="Roboto Light"/>
              </a:rPr>
              <a:t>depth over breadth</a:t>
            </a:r>
          </a:p>
          <a:p>
            <a:pPr marL="285750" indent="-285750">
              <a:buFont typeface="Arial" panose="020B0604020202020204" pitchFamily="34" charset="0"/>
              <a:buChar char="•"/>
            </a:pPr>
            <a:r>
              <a:rPr lang="en-AU" sz="2000">
                <a:solidFill>
                  <a:schemeClr val="bg1"/>
                </a:solidFill>
                <a:latin typeface="Roboto" panose="02000000000000000000" pitchFamily="2" charset="0"/>
                <a:ea typeface="Roboto" panose="02000000000000000000" pitchFamily="2" charset="0"/>
                <a:cs typeface="Roboto Light"/>
              </a:rPr>
              <a:t>make space for capabilities development</a:t>
            </a:r>
          </a:p>
        </p:txBody>
      </p:sp>
      <p:sp>
        <p:nvSpPr>
          <p:cNvPr id="6" name="Rectangle 5">
            <a:extLst>
              <a:ext uri="{FF2B5EF4-FFF2-40B4-BE49-F238E27FC236}">
                <a16:creationId xmlns:a16="http://schemas.microsoft.com/office/drawing/2014/main" id="{BC3A5110-AAFF-A653-B472-9ACE50FEA32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3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endParaRPr>
          </a:p>
        </p:txBody>
      </p:sp>
      <p:sp>
        <p:nvSpPr>
          <p:cNvPr id="7" name="Title 15">
            <a:extLst>
              <a:ext uri="{FF2B5EF4-FFF2-40B4-BE49-F238E27FC236}">
                <a16:creationId xmlns:a16="http://schemas.microsoft.com/office/drawing/2014/main" id="{348C8EB2-64C3-EDCD-BCF1-FD34B0DE0A98}"/>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j-cs"/>
              </a:rPr>
              <a:t>Less is more: reduce assessment </a:t>
            </a:r>
          </a:p>
        </p:txBody>
      </p:sp>
    </p:spTree>
    <p:extLst>
      <p:ext uri="{BB962C8B-B14F-4D97-AF65-F5344CB8AC3E}">
        <p14:creationId xmlns:p14="http://schemas.microsoft.com/office/powerpoint/2010/main" val="847854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91E45B6-2AFF-FB12-665A-2ADC1726761F}"/>
              </a:ext>
            </a:extLst>
          </p:cNvPr>
          <p:cNvGrpSpPr/>
          <p:nvPr/>
        </p:nvGrpSpPr>
        <p:grpSpPr>
          <a:xfrm>
            <a:off x="445835" y="1469253"/>
            <a:ext cx="11235491" cy="5096893"/>
            <a:chOff x="242635" y="1127730"/>
            <a:chExt cx="11533721" cy="5096893"/>
          </a:xfrm>
        </p:grpSpPr>
        <p:sp>
          <p:nvSpPr>
            <p:cNvPr id="9" name="Rectangle: Rounded Corners 8">
              <a:extLst>
                <a:ext uri="{FF2B5EF4-FFF2-40B4-BE49-F238E27FC236}">
                  <a16:creationId xmlns:a16="http://schemas.microsoft.com/office/drawing/2014/main" id="{BCAB5746-FDED-1BEA-A07B-DA7791013BA3}"/>
                </a:ext>
              </a:extLst>
            </p:cNvPr>
            <p:cNvSpPr/>
            <p:nvPr/>
          </p:nvSpPr>
          <p:spPr>
            <a:xfrm>
              <a:off x="270156" y="1208257"/>
              <a:ext cx="11506200" cy="5016366"/>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620AE0FE-B86C-E61A-CF61-0F36BE6798AE}"/>
                </a:ext>
              </a:extLst>
            </p:cNvPr>
            <p:cNvSpPr/>
            <p:nvPr/>
          </p:nvSpPr>
          <p:spPr>
            <a:xfrm>
              <a:off x="242635" y="1127730"/>
              <a:ext cx="11506200" cy="835656"/>
            </a:xfrm>
            <a:prstGeom prst="roundRect">
              <a:avLst/>
            </a:prstGeom>
            <a:solidFill>
              <a:srgbClr val="9551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solidFill>
                  <a:schemeClr val="bg1"/>
                </a:solidFill>
              </a:endParaRPr>
            </a:p>
          </p:txBody>
        </p:sp>
        <p:cxnSp>
          <p:nvCxnSpPr>
            <p:cNvPr id="11" name="Straight Connector 10">
              <a:extLst>
                <a:ext uri="{FF2B5EF4-FFF2-40B4-BE49-F238E27FC236}">
                  <a16:creationId xmlns:a16="http://schemas.microsoft.com/office/drawing/2014/main" id="{70AE3171-2E5D-DE35-47B8-C00BE88D5B62}"/>
                </a:ext>
              </a:extLst>
            </p:cNvPr>
            <p:cNvCxnSpPr>
              <a:cxnSpLocks/>
            </p:cNvCxnSpPr>
            <p:nvPr/>
          </p:nvCxnSpPr>
          <p:spPr>
            <a:xfrm>
              <a:off x="713874" y="3384352"/>
              <a:ext cx="10197277"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9F1B04-7BCA-E6CA-1262-E61B37F43308}"/>
                </a:ext>
              </a:extLst>
            </p:cNvPr>
            <p:cNvCxnSpPr>
              <a:cxnSpLocks/>
            </p:cNvCxnSpPr>
            <p:nvPr/>
          </p:nvCxnSpPr>
          <p:spPr>
            <a:xfrm>
              <a:off x="4112492" y="2066628"/>
              <a:ext cx="0" cy="362038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22506B6-F026-DA64-A1D2-7F949265CC64}"/>
                </a:ext>
              </a:extLst>
            </p:cNvPr>
            <p:cNvCxnSpPr>
              <a:cxnSpLocks/>
            </p:cNvCxnSpPr>
            <p:nvPr/>
          </p:nvCxnSpPr>
          <p:spPr>
            <a:xfrm>
              <a:off x="8027827" y="2104728"/>
              <a:ext cx="0" cy="362038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8" name="Title 15">
            <a:extLst>
              <a:ext uri="{FF2B5EF4-FFF2-40B4-BE49-F238E27FC236}">
                <a16:creationId xmlns:a16="http://schemas.microsoft.com/office/drawing/2014/main" id="{2053552D-9895-E62A-FC04-20727ADD4E87}"/>
              </a:ext>
            </a:extLst>
          </p:cNvPr>
          <p:cNvSpPr txBox="1">
            <a:spLocks/>
          </p:cNvSpPr>
          <p:nvPr/>
        </p:nvSpPr>
        <p:spPr>
          <a:xfrm>
            <a:off x="583551" y="571314"/>
            <a:ext cx="10964782" cy="83565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a:latin typeface="Roboto" panose="02000000000000000000" pitchFamily="2" charset="0"/>
                <a:ea typeface="Roboto" panose="02000000000000000000" pitchFamily="2" charset="0"/>
                <a:cs typeface="Arial" panose="020B0604020202020204" pitchFamily="34" charset="0"/>
              </a:rPr>
              <a:t>Learning across the Prototypes leading to exploration of Assessment Types </a:t>
            </a:r>
            <a:endParaRPr lang="en-US" sz="3400" b="1">
              <a:latin typeface="Roboto" panose="02000000000000000000" pitchFamily="2" charset="0"/>
              <a:ea typeface="Roboto" panose="02000000000000000000" pitchFamily="2" charset="0"/>
            </a:endParaRPr>
          </a:p>
        </p:txBody>
      </p:sp>
      <p:sp>
        <p:nvSpPr>
          <p:cNvPr id="7" name="Content Placeholder 2">
            <a:extLst>
              <a:ext uri="{FF2B5EF4-FFF2-40B4-BE49-F238E27FC236}">
                <a16:creationId xmlns:a16="http://schemas.microsoft.com/office/drawing/2014/main" id="{08AF3135-6EC8-1254-9624-D9A682E0C777}"/>
              </a:ext>
            </a:extLst>
          </p:cNvPr>
          <p:cNvSpPr>
            <a:spLocks noGrp="1"/>
          </p:cNvSpPr>
          <p:nvPr>
            <p:ph idx="1"/>
          </p:nvPr>
        </p:nvSpPr>
        <p:spPr>
          <a:xfrm>
            <a:off x="513344" y="1881398"/>
            <a:ext cx="10964782" cy="3594100"/>
          </a:xfrm>
        </p:spPr>
        <p:txBody>
          <a:bodyPr>
            <a:normAutofit/>
          </a:bodyPr>
          <a:lstStyle/>
          <a:p>
            <a:pPr marL="0" indent="0">
              <a:buNone/>
            </a:pPr>
            <a:endParaRPr lang="en-AU">
              <a:latin typeface="Roboto" panose="02000000000000000000" pitchFamily="2" charset="0"/>
              <a:ea typeface="Roboto" panose="02000000000000000000" pitchFamily="2" charset="0"/>
            </a:endParaRPr>
          </a:p>
          <a:p>
            <a:pPr marL="0" indent="0">
              <a:buNone/>
            </a:pPr>
            <a:endParaRPr lang="en-AU">
              <a:latin typeface="Roboto" panose="02000000000000000000" pitchFamily="2" charset="0"/>
              <a:ea typeface="Roboto" panose="02000000000000000000" pitchFamily="2" charset="0"/>
            </a:endParaRPr>
          </a:p>
        </p:txBody>
      </p:sp>
      <p:graphicFrame>
        <p:nvGraphicFramePr>
          <p:cNvPr id="4" name="Table 3">
            <a:extLst>
              <a:ext uri="{FF2B5EF4-FFF2-40B4-BE49-F238E27FC236}">
                <a16:creationId xmlns:a16="http://schemas.microsoft.com/office/drawing/2014/main" id="{33D081E7-CDCD-045A-CBAB-629BC5DB5F9F}"/>
              </a:ext>
            </a:extLst>
          </p:cNvPr>
          <p:cNvGraphicFramePr>
            <a:graphicFrameLocks noGrp="1"/>
          </p:cNvGraphicFramePr>
          <p:nvPr>
            <p:extLst>
              <p:ext uri="{D42A27DB-BD31-4B8C-83A1-F6EECF244321}">
                <p14:modId xmlns:p14="http://schemas.microsoft.com/office/powerpoint/2010/main" val="2833558511"/>
              </p:ext>
            </p:extLst>
          </p:nvPr>
        </p:nvGraphicFramePr>
        <p:xfrm>
          <a:off x="489566" y="2685204"/>
          <a:ext cx="10764250" cy="3417655"/>
        </p:xfrm>
        <a:graphic>
          <a:graphicData uri="http://schemas.openxmlformats.org/drawingml/2006/table">
            <a:tbl>
              <a:tblPr firstRow="1" bandRow="1">
                <a:tableStyleId>{5C22544A-7EE6-4342-B048-85BDC9FD1C3A}</a:tableStyleId>
              </a:tblPr>
              <a:tblGrid>
                <a:gridCol w="3481133">
                  <a:extLst>
                    <a:ext uri="{9D8B030D-6E8A-4147-A177-3AD203B41FA5}">
                      <a16:colId xmlns:a16="http://schemas.microsoft.com/office/drawing/2014/main" val="1507866091"/>
                    </a:ext>
                  </a:extLst>
                </a:gridCol>
                <a:gridCol w="406400">
                  <a:extLst>
                    <a:ext uri="{9D8B030D-6E8A-4147-A177-3AD203B41FA5}">
                      <a16:colId xmlns:a16="http://schemas.microsoft.com/office/drawing/2014/main" val="3109699388"/>
                    </a:ext>
                  </a:extLst>
                </a:gridCol>
                <a:gridCol w="3475011">
                  <a:extLst>
                    <a:ext uri="{9D8B030D-6E8A-4147-A177-3AD203B41FA5}">
                      <a16:colId xmlns:a16="http://schemas.microsoft.com/office/drawing/2014/main" val="2711142397"/>
                    </a:ext>
                  </a:extLst>
                </a:gridCol>
                <a:gridCol w="487389">
                  <a:extLst>
                    <a:ext uri="{9D8B030D-6E8A-4147-A177-3AD203B41FA5}">
                      <a16:colId xmlns:a16="http://schemas.microsoft.com/office/drawing/2014/main" val="1756868766"/>
                    </a:ext>
                  </a:extLst>
                </a:gridCol>
                <a:gridCol w="2914317">
                  <a:extLst>
                    <a:ext uri="{9D8B030D-6E8A-4147-A177-3AD203B41FA5}">
                      <a16:colId xmlns:a16="http://schemas.microsoft.com/office/drawing/2014/main" val="3415135017"/>
                    </a:ext>
                  </a:extLst>
                </a:gridCol>
              </a:tblGrid>
              <a:tr h="1293375">
                <a:tc>
                  <a:txBody>
                    <a:bodyPr/>
                    <a:lstStyle/>
                    <a:p>
                      <a:pPr>
                        <a:lnSpc>
                          <a:spcPct val="115000"/>
                        </a:lnSpc>
                        <a:spcAft>
                          <a:spcPts val="800"/>
                        </a:spcAft>
                      </a:pPr>
                      <a:r>
                        <a:rPr lang="en-US" sz="1600" kern="100">
                          <a:solidFill>
                            <a:schemeClr val="tx1"/>
                          </a:solidFill>
                          <a:effectLst/>
                          <a:latin typeface="Roboto" panose="02000000000000000000" pitchFamily="2" charset="0"/>
                          <a:ea typeface="Roboto" panose="02000000000000000000" pitchFamily="2" charset="0"/>
                          <a:cs typeface="Times New Roman"/>
                        </a:rPr>
                        <a:t>Demonstration of disciplinary learning progress</a:t>
                      </a:r>
                      <a:r>
                        <a:rPr lang="en-AU" sz="1600" kern="100">
                          <a:solidFill>
                            <a:schemeClr val="tx1"/>
                          </a:solidFill>
                          <a:effectLst/>
                          <a:latin typeface="Roboto" panose="02000000000000000000" pitchFamily="2" charset="0"/>
                          <a:ea typeface="Roboto" panose="02000000000000000000" pitchFamily="2" charset="0"/>
                          <a:cs typeface="Times New Roman"/>
                        </a:rPr>
                        <a:t> </a:t>
                      </a:r>
                    </a:p>
                    <a:p>
                      <a:pPr marL="0" marR="0" lvl="0" indent="0" algn="l" defTabSz="914400" rtl="0" eaLnBrk="1" fontAlgn="auto" latinLnBrk="0" hangingPunct="1">
                        <a:lnSpc>
                          <a:spcPct val="100000"/>
                        </a:lnSpc>
                        <a:spcBef>
                          <a:spcPts val="0"/>
                        </a:spcBef>
                        <a:spcAft>
                          <a:spcPts val="400"/>
                        </a:spcAft>
                        <a:buClrTx/>
                        <a:buSzTx/>
                        <a:buFontTx/>
                        <a:buNone/>
                        <a:tabLst/>
                        <a:defRPr/>
                      </a:pPr>
                      <a:endParaRPr lang="en-AU" sz="1600" b="0" kern="10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endParaRPr lang="en-AU" sz="1600" b="0" kern="10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800"/>
                        </a:spcAft>
                      </a:pPr>
                      <a:r>
                        <a:rPr lang="en-AU" sz="1600" kern="100">
                          <a:solidFill>
                            <a:schemeClr val="tx1"/>
                          </a:solidFill>
                          <a:effectLst/>
                          <a:latin typeface="Roboto" panose="02000000000000000000" pitchFamily="2" charset="0"/>
                          <a:ea typeface="Roboto" panose="02000000000000000000" pitchFamily="2" charset="0"/>
                          <a:cs typeface="Times New Roman" panose="02020603050405020304" pitchFamily="18" charset="0"/>
                        </a:rPr>
                        <a:t>Student led activation through authentic performance </a:t>
                      </a:r>
                    </a:p>
                    <a:p>
                      <a:pPr marL="0" marR="0" lvl="0" indent="0" algn="l" defTabSz="914400" rtl="0" eaLnBrk="1" fontAlgn="auto" latinLnBrk="0" hangingPunct="1">
                        <a:lnSpc>
                          <a:spcPct val="100000"/>
                        </a:lnSpc>
                        <a:spcBef>
                          <a:spcPts val="0"/>
                        </a:spcBef>
                        <a:spcAft>
                          <a:spcPts val="400"/>
                        </a:spcAft>
                        <a:buClrTx/>
                        <a:buSzTx/>
                        <a:buFontTx/>
                        <a:buNone/>
                        <a:tabLst/>
                        <a:defRPr/>
                      </a:pPr>
                      <a:endParaRPr lang="en-AU" sz="1600" b="0" kern="10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endParaRPr lang="en-AU" sz="1600" b="0" kern="10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00000"/>
                        </a:lnSpc>
                        <a:spcAft>
                          <a:spcPts val="400"/>
                        </a:spcAft>
                      </a:pPr>
                      <a:r>
                        <a:rPr lang="en-AU" sz="1600" kern="100">
                          <a:solidFill>
                            <a:schemeClr val="tx1"/>
                          </a:solidFill>
                          <a:effectLst/>
                          <a:latin typeface="Roboto" panose="02000000000000000000" pitchFamily="2" charset="0"/>
                          <a:ea typeface="Roboto" panose="02000000000000000000" pitchFamily="2" charset="0"/>
                          <a:cs typeface="Times New Roman" panose="02020603050405020304" pitchFamily="18" charset="0"/>
                        </a:rPr>
                        <a:t>Extends learning and performance in school-based assessment, rather than simply repeating it </a:t>
                      </a:r>
                    </a:p>
                    <a:p>
                      <a:pPr marL="0" marR="0" lvl="0" indent="0" algn="l" defTabSz="914400" rtl="0" eaLnBrk="1" fontAlgn="auto" latinLnBrk="0" hangingPunct="1">
                        <a:lnSpc>
                          <a:spcPct val="100000"/>
                        </a:lnSpc>
                        <a:spcBef>
                          <a:spcPts val="0"/>
                        </a:spcBef>
                        <a:spcAft>
                          <a:spcPts val="400"/>
                        </a:spcAft>
                        <a:buClrTx/>
                        <a:buSzTx/>
                        <a:buFontTx/>
                        <a:buNone/>
                        <a:tabLst/>
                        <a:defRPr/>
                      </a:pPr>
                      <a:endParaRPr lang="en-AU" sz="1600" b="0" kern="10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7031125"/>
                  </a:ext>
                </a:extLst>
              </a:tr>
              <a:tr h="2124280">
                <a:tc>
                  <a:txBody>
                    <a:bodyPr/>
                    <a:lstStyle/>
                    <a:p>
                      <a:pPr marL="0" marR="0" lvl="0" indent="0" algn="l" defTabSz="914400" rtl="0" eaLnBrk="1" fontAlgn="auto" latinLnBrk="0" hangingPunct="1">
                        <a:lnSpc>
                          <a:spcPct val="115000"/>
                        </a:lnSpc>
                        <a:spcBef>
                          <a:spcPts val="0"/>
                        </a:spcBef>
                        <a:spcAft>
                          <a:spcPts val="800"/>
                        </a:spcAft>
                        <a:buClrTx/>
                        <a:buSzTx/>
                        <a:buFontTx/>
                        <a:buNone/>
                        <a:tabLst>
                          <a:tab pos="2159000" algn="l"/>
                        </a:tabLst>
                        <a:defRPr/>
                      </a:pPr>
                      <a:r>
                        <a:rPr lang="en-AU" sz="1600" b="0" kern="100">
                          <a:solidFill>
                            <a:srgbClr val="8A3158"/>
                          </a:solidFill>
                          <a:effectLst/>
                          <a:latin typeface="Roboto" panose="02000000000000000000" pitchFamily="2" charset="0"/>
                          <a:ea typeface="Roboto" panose="02000000000000000000" pitchFamily="2" charset="0"/>
                          <a:cs typeface="Times New Roman"/>
                        </a:rPr>
                        <a:t>Collection of evidence across a range of learning activities.</a:t>
                      </a:r>
                    </a:p>
                    <a:p>
                      <a:pPr marL="0" marR="0" lvl="0" indent="0" algn="l" rtl="0" eaLnBrk="1" fontAlgn="auto" latinLnBrk="0" hangingPunct="1">
                        <a:lnSpc>
                          <a:spcPct val="115000"/>
                        </a:lnSpc>
                        <a:spcBef>
                          <a:spcPts val="0"/>
                        </a:spcBef>
                        <a:spcAft>
                          <a:spcPts val="800"/>
                        </a:spcAft>
                        <a:buClrTx/>
                        <a:buSzTx/>
                        <a:buFontTx/>
                        <a:buNone/>
                      </a:pPr>
                      <a:endParaRPr lang="en-AU" sz="1600" b="0" kern="100">
                        <a:solidFill>
                          <a:srgbClr val="A9357A"/>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endParaRPr lang="en-AU" sz="1600" b="0" kern="100">
                        <a:solidFill>
                          <a:srgbClr val="A9357A"/>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800"/>
                        </a:spcAft>
                      </a:pPr>
                      <a:r>
                        <a:rPr lang="en-US" sz="1600" b="0" kern="100">
                          <a:solidFill>
                            <a:srgbClr val="8A3158"/>
                          </a:solidFill>
                          <a:effectLst/>
                          <a:latin typeface="Roboto" panose="02000000000000000000" pitchFamily="2" charset="0"/>
                          <a:ea typeface="Roboto" panose="02000000000000000000" pitchFamily="2" charset="0"/>
                          <a:cs typeface="Times New Roman"/>
                        </a:rPr>
                        <a:t>Evidence is generated as learners engage in self-managed processes and develop metacognitive awareness.</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800"/>
                        </a:spcAft>
                      </a:pPr>
                      <a:endParaRPr lang="en-US" sz="1600" b="0" kern="100">
                        <a:solidFill>
                          <a:srgbClr val="8A3158"/>
                        </a:solidFill>
                        <a:effectLst/>
                        <a:latin typeface="Roboto" panose="02000000000000000000" pitchFamily="2" charset="0"/>
                        <a:ea typeface="Roboto" panose="02000000000000000000" pitchFamily="2" charset="0"/>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600" kern="1200">
                          <a:solidFill>
                            <a:srgbClr val="8A3158"/>
                          </a:solidFill>
                          <a:effectLst/>
                          <a:latin typeface="Roboto" panose="02000000000000000000" pitchFamily="2" charset="0"/>
                          <a:ea typeface="Roboto" panose="02000000000000000000" pitchFamily="2" charset="0"/>
                          <a:cs typeface="+mn-cs"/>
                        </a:rPr>
                        <a:t>Transferring learning into</a:t>
                      </a:r>
                    </a:p>
                    <a:p>
                      <a:r>
                        <a:rPr lang="en-US" sz="1600" kern="1200">
                          <a:solidFill>
                            <a:srgbClr val="8A3158"/>
                          </a:solidFill>
                          <a:effectLst/>
                          <a:latin typeface="Roboto" panose="02000000000000000000" pitchFamily="2" charset="0"/>
                          <a:ea typeface="Roboto" panose="02000000000000000000" pitchFamily="2" charset="0"/>
                          <a:cs typeface="+mn-cs"/>
                        </a:rPr>
                        <a:t>new and unfamiliar contexts – using conceptual understanding, rather than reproducing memorised material.</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796076"/>
                  </a:ext>
                </a:extLst>
              </a:tr>
            </a:tbl>
          </a:graphicData>
        </a:graphic>
      </p:graphicFrame>
      <p:graphicFrame>
        <p:nvGraphicFramePr>
          <p:cNvPr id="27" name="Table 26">
            <a:extLst>
              <a:ext uri="{FF2B5EF4-FFF2-40B4-BE49-F238E27FC236}">
                <a16:creationId xmlns:a16="http://schemas.microsoft.com/office/drawing/2014/main" id="{10635210-5B51-B5BE-999B-8A03A5584FD4}"/>
              </a:ext>
            </a:extLst>
          </p:cNvPr>
          <p:cNvGraphicFramePr>
            <a:graphicFrameLocks noGrp="1"/>
          </p:cNvGraphicFramePr>
          <p:nvPr>
            <p:extLst>
              <p:ext uri="{D42A27DB-BD31-4B8C-83A1-F6EECF244321}">
                <p14:modId xmlns:p14="http://schemas.microsoft.com/office/powerpoint/2010/main" val="1536082553"/>
              </p:ext>
            </p:extLst>
          </p:nvPr>
        </p:nvGraphicFramePr>
        <p:xfrm>
          <a:off x="583551" y="1561453"/>
          <a:ext cx="10843257" cy="1014984"/>
        </p:xfrm>
        <a:graphic>
          <a:graphicData uri="http://schemas.openxmlformats.org/drawingml/2006/table">
            <a:tbl>
              <a:tblPr firstRow="1" bandRow="1">
                <a:tableStyleId>{5C22544A-7EE6-4342-B048-85BDC9FD1C3A}</a:tableStyleId>
              </a:tblPr>
              <a:tblGrid>
                <a:gridCol w="3614419">
                  <a:extLst>
                    <a:ext uri="{9D8B030D-6E8A-4147-A177-3AD203B41FA5}">
                      <a16:colId xmlns:a16="http://schemas.microsoft.com/office/drawing/2014/main" val="1755125558"/>
                    </a:ext>
                  </a:extLst>
                </a:gridCol>
                <a:gridCol w="3902973">
                  <a:extLst>
                    <a:ext uri="{9D8B030D-6E8A-4147-A177-3AD203B41FA5}">
                      <a16:colId xmlns:a16="http://schemas.microsoft.com/office/drawing/2014/main" val="1864799898"/>
                    </a:ext>
                  </a:extLst>
                </a:gridCol>
                <a:gridCol w="3325865">
                  <a:extLst>
                    <a:ext uri="{9D8B030D-6E8A-4147-A177-3AD203B41FA5}">
                      <a16:colId xmlns:a16="http://schemas.microsoft.com/office/drawing/2014/main" val="2876892560"/>
                    </a:ext>
                  </a:extLst>
                </a:gridCol>
              </a:tblGrid>
              <a:tr h="370840">
                <a:tc>
                  <a:txBody>
                    <a:bodyPr/>
                    <a:lstStyle/>
                    <a:p>
                      <a:pPr>
                        <a:lnSpc>
                          <a:spcPct val="115000"/>
                        </a:lnSpc>
                        <a:spcAft>
                          <a:spcPts val="800"/>
                        </a:spcAft>
                      </a:pPr>
                      <a:r>
                        <a:rPr lang="en-US" sz="1600" b="1" kern="100">
                          <a:effectLst/>
                          <a:latin typeface="Roboto" panose="02000000000000000000" pitchFamily="2" charset="0"/>
                          <a:ea typeface="Roboto" panose="02000000000000000000" pitchFamily="2" charset="0"/>
                          <a:cs typeface="Times New Roman" panose="02020603050405020304" pitchFamily="18" charset="0"/>
                        </a:rPr>
                        <a:t>Assessment Type 1: Knowledge, Understanding and Application</a:t>
                      </a:r>
                      <a:r>
                        <a:rPr lang="en-AU" sz="1600" kern="100">
                          <a:effectLst/>
                          <a:latin typeface="Roboto" panose="02000000000000000000" pitchFamily="2" charset="0"/>
                          <a:ea typeface="Roboto" panose="02000000000000000000" pitchFamily="2" charset="0"/>
                          <a:cs typeface="Times New Roman" panose="02020603050405020304" pitchFamily="18" charset="0"/>
                        </a:rPr>
                        <a:t> </a:t>
                      </a:r>
                    </a:p>
                    <a:p>
                      <a:pPr>
                        <a:lnSpc>
                          <a:spcPct val="115000"/>
                        </a:lnSpc>
                        <a:spcAft>
                          <a:spcPts val="800"/>
                        </a:spcAft>
                      </a:pPr>
                      <a:r>
                        <a:rPr lang="en-AU" sz="1600" kern="100">
                          <a:effectLst/>
                          <a:latin typeface="Roboto" panose="02000000000000000000" pitchFamily="2" charset="0"/>
                          <a:ea typeface="Roboto" panose="02000000000000000000" pitchFamily="2" charset="0"/>
                          <a:cs typeface="Times New Roman" panose="02020603050405020304" pitchFamily="18" charset="0"/>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115000"/>
                        </a:lnSpc>
                        <a:spcAft>
                          <a:spcPts val="800"/>
                        </a:spcAft>
                      </a:pPr>
                      <a:r>
                        <a:rPr lang="en-US" sz="1600" b="1" kern="100">
                          <a:effectLst/>
                          <a:latin typeface="Roboto" panose="02000000000000000000" pitchFamily="2" charset="0"/>
                          <a:ea typeface="Roboto" panose="02000000000000000000" pitchFamily="2" charset="0"/>
                          <a:cs typeface="Times New Roman" panose="02020603050405020304" pitchFamily="18" charset="0"/>
                        </a:rPr>
                        <a:t>Assessment Type 2: </a:t>
                      </a:r>
                      <a:r>
                        <a:rPr lang="en-AU" sz="1600" b="1" kern="100">
                          <a:effectLst/>
                          <a:latin typeface="Roboto" panose="02000000000000000000" pitchFamily="2" charset="0"/>
                          <a:ea typeface="Roboto" panose="02000000000000000000" pitchFamily="2" charset="0"/>
                          <a:cs typeface="Times New Roman" panose="02020603050405020304" pitchFamily="18" charset="0"/>
                        </a:rPr>
                        <a:t>Activating in Authentic Contexts  </a:t>
                      </a:r>
                      <a:r>
                        <a:rPr lang="en-AU" sz="1600" kern="100">
                          <a:effectLst/>
                          <a:latin typeface="Roboto" panose="02000000000000000000" pitchFamily="2" charset="0"/>
                          <a:ea typeface="Roboto" panose="02000000000000000000" pitchFamily="2" charset="0"/>
                          <a:cs typeface="Times New Roman" panose="02020603050405020304" pitchFamily="18" charset="0"/>
                        </a:rPr>
                        <a:t>  </a:t>
                      </a:r>
                    </a:p>
                    <a:p>
                      <a:pPr>
                        <a:lnSpc>
                          <a:spcPct val="115000"/>
                        </a:lnSpc>
                        <a:spcAft>
                          <a:spcPts val="800"/>
                        </a:spcAft>
                      </a:pPr>
                      <a:r>
                        <a:rPr lang="en-AU" sz="1600" kern="100">
                          <a:effectLst/>
                          <a:latin typeface="Roboto" panose="02000000000000000000" pitchFamily="2" charset="0"/>
                          <a:ea typeface="Roboto" panose="02000000000000000000" pitchFamily="2" charset="0"/>
                          <a:cs typeface="Times New Roman" panose="02020603050405020304" pitchFamily="18" charset="0"/>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115000"/>
                        </a:lnSpc>
                        <a:spcAft>
                          <a:spcPts val="800"/>
                        </a:spcAft>
                      </a:pPr>
                      <a:r>
                        <a:rPr lang="en-US" sz="1600" b="1" kern="100">
                          <a:effectLst/>
                          <a:latin typeface="Roboto" panose="02000000000000000000" pitchFamily="2" charset="0"/>
                          <a:ea typeface="Roboto" panose="02000000000000000000" pitchFamily="2" charset="0"/>
                          <a:cs typeface="Times New Roman" panose="02020603050405020304" pitchFamily="18" charset="0"/>
                        </a:rPr>
                        <a:t>Stage 2 External: </a:t>
                      </a:r>
                      <a:r>
                        <a:rPr lang="en-AU" sz="1600" b="1" kern="100">
                          <a:effectLst/>
                          <a:latin typeface="Roboto" panose="02000000000000000000" pitchFamily="2" charset="0"/>
                          <a:ea typeface="Roboto" panose="02000000000000000000" pitchFamily="2" charset="0"/>
                          <a:cs typeface="Times New Roman" panose="02020603050405020304" pitchFamily="18" charset="0"/>
                        </a:rPr>
                        <a:t>Extend &amp; Transfer </a:t>
                      </a:r>
                      <a:r>
                        <a:rPr lang="en-AU" sz="1600" kern="100">
                          <a:effectLst/>
                          <a:latin typeface="Roboto" panose="02000000000000000000" pitchFamily="2" charset="0"/>
                          <a:ea typeface="Roboto" panose="02000000000000000000" pitchFamily="2" charset="0"/>
                          <a:cs typeface="Times New Roman" panose="02020603050405020304" pitchFamily="18" charset="0"/>
                        </a:rPr>
                        <a:t> </a:t>
                      </a:r>
                    </a:p>
                    <a:p>
                      <a:pPr>
                        <a:lnSpc>
                          <a:spcPct val="115000"/>
                        </a:lnSpc>
                        <a:spcAft>
                          <a:spcPts val="800"/>
                        </a:spcAft>
                      </a:pPr>
                      <a:r>
                        <a:rPr lang="en-AU" sz="1600" kern="100">
                          <a:effectLst/>
                          <a:latin typeface="Roboto" panose="02000000000000000000" pitchFamily="2" charset="0"/>
                          <a:ea typeface="Roboto" panose="02000000000000000000" pitchFamily="2" charset="0"/>
                          <a:cs typeface="Times New Roman" panose="02020603050405020304" pitchFamily="18" charset="0"/>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3179244"/>
                  </a:ext>
                </a:extLst>
              </a:tr>
            </a:tbl>
          </a:graphicData>
        </a:graphic>
      </p:graphicFrame>
    </p:spTree>
    <p:extLst>
      <p:ext uri="{BB962C8B-B14F-4D97-AF65-F5344CB8AC3E}">
        <p14:creationId xmlns:p14="http://schemas.microsoft.com/office/powerpoint/2010/main" val="28131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53DDE8-0056-49A0-0D8F-11B5D519A0C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3" name="Content Placeholder 2">
            <a:extLst>
              <a:ext uri="{FF2B5EF4-FFF2-40B4-BE49-F238E27FC236}">
                <a16:creationId xmlns:a16="http://schemas.microsoft.com/office/drawing/2014/main" id="{0A4DA0B9-4D38-0E84-099E-EE402D80ED31}"/>
              </a:ext>
            </a:extLst>
          </p:cNvPr>
          <p:cNvSpPr>
            <a:spLocks noGrp="1"/>
          </p:cNvSpPr>
          <p:nvPr>
            <p:ph idx="1"/>
          </p:nvPr>
        </p:nvSpPr>
        <p:spPr>
          <a:xfrm>
            <a:off x="2261212" y="2073943"/>
            <a:ext cx="3604247" cy="3702244"/>
          </a:xfrm>
        </p:spPr>
        <p:txBody>
          <a:bodyPr>
            <a:normAutofit/>
          </a:bodyPr>
          <a:lstStyle/>
          <a:p>
            <a:pPr marL="0" indent="0">
              <a:buNone/>
            </a:pPr>
            <a:r>
              <a:rPr lang="en-US" sz="2400">
                <a:latin typeface="Roboto Light" panose="02000000000000000000" pitchFamily="2" charset="0"/>
                <a:ea typeface="Roboto Light" panose="02000000000000000000" pitchFamily="2" charset="0"/>
              </a:rPr>
              <a:t>Continuous tea and coffee, morning tea and lunch provided</a:t>
            </a:r>
          </a:p>
          <a:p>
            <a:pPr marL="0" indent="0">
              <a:buNone/>
            </a:pPr>
            <a:endParaRPr lang="en-US" sz="2400">
              <a:latin typeface="Roboto Light" panose="02000000000000000000" pitchFamily="2" charset="0"/>
              <a:ea typeface="Roboto Light" panose="02000000000000000000" pitchFamily="2" charset="0"/>
            </a:endParaRPr>
          </a:p>
          <a:p>
            <a:pPr marL="0" indent="0">
              <a:buNone/>
            </a:pPr>
            <a:r>
              <a:rPr lang="en-US" sz="2400">
                <a:latin typeface="Roboto Light" panose="02000000000000000000" pitchFamily="2" charset="0"/>
                <a:ea typeface="Roboto Light" panose="02000000000000000000" pitchFamily="2" charset="0"/>
              </a:rPr>
              <a:t>Free parking </a:t>
            </a:r>
          </a:p>
          <a:p>
            <a:pPr marL="0" indent="0">
              <a:buNone/>
            </a:pPr>
            <a:endParaRPr lang="en-US" sz="2400">
              <a:latin typeface="Roboto Light" panose="02000000000000000000" pitchFamily="2" charset="0"/>
              <a:ea typeface="Roboto Light" panose="02000000000000000000" pitchFamily="2" charset="0"/>
            </a:endParaRPr>
          </a:p>
          <a:p>
            <a:pPr marL="0" indent="0">
              <a:buNone/>
            </a:pPr>
            <a:endParaRPr lang="en-US" sz="2400">
              <a:latin typeface="Roboto Light" panose="02000000000000000000" pitchFamily="2" charset="0"/>
              <a:ea typeface="Roboto Light" panose="02000000000000000000" pitchFamily="2" charset="0"/>
            </a:endParaRPr>
          </a:p>
          <a:p>
            <a:pPr marL="0" indent="0">
              <a:buNone/>
            </a:pPr>
            <a:r>
              <a:rPr lang="en-US" sz="2400">
                <a:latin typeface="Roboto Light" panose="02000000000000000000" pitchFamily="2" charset="0"/>
                <a:ea typeface="Roboto Light" panose="02000000000000000000" pitchFamily="2" charset="0"/>
              </a:rPr>
              <a:t>Emergency exits </a:t>
            </a:r>
            <a:endParaRPr lang="en-AU" sz="2400">
              <a:latin typeface="Roboto Light" panose="02000000000000000000" pitchFamily="2" charset="0"/>
              <a:ea typeface="Roboto Light" panose="02000000000000000000" pitchFamily="2" charset="0"/>
            </a:endParaRPr>
          </a:p>
        </p:txBody>
      </p:sp>
      <p:pic>
        <p:nvPicPr>
          <p:cNvPr id="14" name="Graphic 13" descr="Smart Phone with solid fill">
            <a:extLst>
              <a:ext uri="{FF2B5EF4-FFF2-40B4-BE49-F238E27FC236}">
                <a16:creationId xmlns:a16="http://schemas.microsoft.com/office/drawing/2014/main" id="{54652EA4-4B65-05D0-8AAB-907A07714AE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64080" y="3435612"/>
            <a:ext cx="665162" cy="665162"/>
          </a:xfrm>
          <a:prstGeom prst="rect">
            <a:avLst/>
          </a:prstGeom>
        </p:spPr>
      </p:pic>
      <p:pic>
        <p:nvPicPr>
          <p:cNvPr id="16" name="Graphic 15" descr="Laptop with solid fill">
            <a:extLst>
              <a:ext uri="{FF2B5EF4-FFF2-40B4-BE49-F238E27FC236}">
                <a16:creationId xmlns:a16="http://schemas.microsoft.com/office/drawing/2014/main" id="{9C258AD1-C730-A881-BB6F-EF42DFFE6C5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93852" y="3772408"/>
            <a:ext cx="665162" cy="665162"/>
          </a:xfrm>
          <a:prstGeom prst="rect">
            <a:avLst/>
          </a:prstGeom>
        </p:spPr>
      </p:pic>
      <p:pic>
        <p:nvPicPr>
          <p:cNvPr id="22" name="Graphic 21" descr="Exit with solid fill">
            <a:extLst>
              <a:ext uri="{FF2B5EF4-FFF2-40B4-BE49-F238E27FC236}">
                <a16:creationId xmlns:a16="http://schemas.microsoft.com/office/drawing/2014/main" id="{CFE157A1-30C1-5BDC-6294-CC6410AAC848}"/>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124049" y="4836334"/>
            <a:ext cx="963612" cy="963612"/>
          </a:xfrm>
          <a:prstGeom prst="rect">
            <a:avLst/>
          </a:prstGeom>
        </p:spPr>
      </p:pic>
      <p:pic>
        <p:nvPicPr>
          <p:cNvPr id="24" name="Graphic 23" descr="Car with solid fill">
            <a:extLst>
              <a:ext uri="{FF2B5EF4-FFF2-40B4-BE49-F238E27FC236}">
                <a16:creationId xmlns:a16="http://schemas.microsoft.com/office/drawing/2014/main" id="{91BD0DC8-955F-C3E5-59DA-3FABE957BBFD}"/>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53469" y="3445371"/>
            <a:ext cx="963612" cy="963612"/>
          </a:xfrm>
          <a:prstGeom prst="rect">
            <a:avLst/>
          </a:prstGeom>
        </p:spPr>
      </p:pic>
      <p:pic>
        <p:nvPicPr>
          <p:cNvPr id="30" name="Graphic 29" descr="Coffee with solid fill">
            <a:extLst>
              <a:ext uri="{FF2B5EF4-FFF2-40B4-BE49-F238E27FC236}">
                <a16:creationId xmlns:a16="http://schemas.microsoft.com/office/drawing/2014/main" id="{8BB6842B-3325-890B-EF23-1E6178DB7C0E}"/>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124049" y="1891695"/>
            <a:ext cx="963612" cy="963612"/>
          </a:xfrm>
          <a:prstGeom prst="rect">
            <a:avLst/>
          </a:prstGeom>
        </p:spPr>
      </p:pic>
      <p:pic>
        <p:nvPicPr>
          <p:cNvPr id="32" name="Graphic 31" descr="Gender with solid fill">
            <a:extLst>
              <a:ext uri="{FF2B5EF4-FFF2-40B4-BE49-F238E27FC236}">
                <a16:creationId xmlns:a16="http://schemas.microsoft.com/office/drawing/2014/main" id="{E1BE6FB0-5642-A905-7DC9-CF93ED5D7552}"/>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464200" y="1891695"/>
            <a:ext cx="963612" cy="963612"/>
          </a:xfrm>
          <a:prstGeom prst="rect">
            <a:avLst/>
          </a:prstGeom>
        </p:spPr>
      </p:pic>
      <p:sp>
        <p:nvSpPr>
          <p:cNvPr id="33" name="Content Placeholder 2">
            <a:extLst>
              <a:ext uri="{FF2B5EF4-FFF2-40B4-BE49-F238E27FC236}">
                <a16:creationId xmlns:a16="http://schemas.microsoft.com/office/drawing/2014/main" id="{6599B39D-6EE9-B47D-F8B1-F51E73E7B1AD}"/>
              </a:ext>
            </a:extLst>
          </p:cNvPr>
          <p:cNvSpPr txBox="1">
            <a:spLocks/>
          </p:cNvSpPr>
          <p:nvPr/>
        </p:nvSpPr>
        <p:spPr>
          <a:xfrm>
            <a:off x="7771580" y="2041690"/>
            <a:ext cx="3604247" cy="370224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latin typeface="Roboto Light"/>
                <a:ea typeface="Roboto Light"/>
                <a:cs typeface="Roboto"/>
              </a:rPr>
              <a:t>Toilets</a:t>
            </a:r>
          </a:p>
          <a:p>
            <a:pPr marL="0" indent="0">
              <a:buFont typeface="Arial" panose="020B0604020202020204" pitchFamily="34" charset="0"/>
              <a:buNone/>
            </a:pPr>
            <a:endParaRPr lang="en-US" sz="2400">
              <a:latin typeface="Roboto Light" panose="02000000000000000000" pitchFamily="2" charset="0"/>
              <a:ea typeface="Roboto Light" panose="02000000000000000000" pitchFamily="2" charset="0"/>
            </a:endParaRPr>
          </a:p>
          <a:p>
            <a:pPr marL="0" indent="0">
              <a:buFont typeface="Arial" panose="020B0604020202020204" pitchFamily="34" charset="0"/>
              <a:buNone/>
            </a:pPr>
            <a:endParaRPr lang="en-US" sz="2400">
              <a:latin typeface="Roboto Light" panose="02000000000000000000" pitchFamily="2" charset="0"/>
              <a:ea typeface="Roboto Light" panose="02000000000000000000" pitchFamily="2" charset="0"/>
            </a:endParaRPr>
          </a:p>
          <a:p>
            <a:pPr marL="0" indent="0">
              <a:buFont typeface="Arial" panose="020B0604020202020204" pitchFamily="34" charset="0"/>
              <a:buNone/>
            </a:pPr>
            <a:r>
              <a:rPr lang="en-US" sz="2400">
                <a:latin typeface="Roboto Light"/>
                <a:ea typeface="Roboto Light"/>
                <a:cs typeface="Roboto"/>
              </a:rPr>
              <a:t>Wi-Fi SSID: SACE</a:t>
            </a:r>
          </a:p>
          <a:p>
            <a:pPr marL="0" indent="0">
              <a:buFont typeface="Arial" panose="020B0604020202020204" pitchFamily="34" charset="0"/>
              <a:buNone/>
            </a:pPr>
            <a:r>
              <a:rPr lang="en-US" sz="2400">
                <a:latin typeface="Roboto Light"/>
                <a:ea typeface="Roboto Light"/>
                <a:cs typeface="Roboto"/>
              </a:rPr>
              <a:t>Password: SACESTARROOM2026!!!</a:t>
            </a:r>
          </a:p>
          <a:p>
            <a:pPr marL="0" indent="0">
              <a:buNone/>
            </a:pPr>
            <a:endParaRPr lang="en-US" sz="2400">
              <a:latin typeface="Roboto Light" panose="02000000000000000000" pitchFamily="2" charset="0"/>
              <a:ea typeface="Roboto Light" panose="02000000000000000000" pitchFamily="2" charset="0"/>
              <a:cs typeface="Roboto"/>
            </a:endParaRPr>
          </a:p>
          <a:p>
            <a:pPr marL="0" indent="0">
              <a:buNone/>
            </a:pPr>
            <a:r>
              <a:rPr lang="en-US" sz="2400">
                <a:latin typeface="Roboto Light"/>
                <a:ea typeface="Roboto Light"/>
                <a:cs typeface="Roboto"/>
              </a:rPr>
              <a:t>First Aid</a:t>
            </a:r>
          </a:p>
        </p:txBody>
      </p:sp>
      <p:pic>
        <p:nvPicPr>
          <p:cNvPr id="5" name="Graphic 4" descr="First aid kit outline">
            <a:extLst>
              <a:ext uri="{FF2B5EF4-FFF2-40B4-BE49-F238E27FC236}">
                <a16:creationId xmlns:a16="http://schemas.microsoft.com/office/drawing/2014/main" id="{411AE97A-C764-7DE6-1F5B-01278A1C39D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45788" y="4920810"/>
            <a:ext cx="914400" cy="914400"/>
          </a:xfrm>
          <a:prstGeom prst="rect">
            <a:avLst/>
          </a:prstGeom>
        </p:spPr>
      </p:pic>
      <p:sp>
        <p:nvSpPr>
          <p:cNvPr id="4" name="Title 15">
            <a:extLst>
              <a:ext uri="{FF2B5EF4-FFF2-40B4-BE49-F238E27FC236}">
                <a16:creationId xmlns:a16="http://schemas.microsoft.com/office/drawing/2014/main" id="{4E4540B4-FA0B-A82E-1F04-A8B73A3C709D}"/>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Housekeeping</a:t>
            </a:r>
          </a:p>
        </p:txBody>
      </p:sp>
      <p:pic>
        <p:nvPicPr>
          <p:cNvPr id="7" name="Picture 6" descr="A black background with white text&#10;&#10;Description automatically generated">
            <a:extLst>
              <a:ext uri="{FF2B5EF4-FFF2-40B4-BE49-F238E27FC236}">
                <a16:creationId xmlns:a16="http://schemas.microsoft.com/office/drawing/2014/main" id="{183A3D95-32EF-F11C-DD68-BA15482EA73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00028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148382" y="1079402"/>
            <a:ext cx="8459443" cy="5302221"/>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a:ln>
                  <a:noFill/>
                </a:ln>
                <a:solidFill>
                  <a:srgbClr val="8A3158"/>
                </a:solidFill>
                <a:effectLst/>
                <a:uLnTx/>
                <a:uFillTx/>
                <a:latin typeface="Roboto" panose="02000000000000000000" pitchFamily="2" charset="0"/>
                <a:ea typeface="Roboto" panose="02000000000000000000" pitchFamily="2" charset="0"/>
                <a:cs typeface="+mj-cs"/>
              </a:rPr>
              <a:t>Applied </a:t>
            </a:r>
          </a:p>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a:ln>
                  <a:noFill/>
                </a:ln>
                <a:solidFill>
                  <a:srgbClr val="8A3158"/>
                </a:solidFill>
                <a:effectLst/>
                <a:uLnTx/>
                <a:uFillTx/>
                <a:latin typeface="Roboto" panose="02000000000000000000" pitchFamily="2" charset="0"/>
                <a:ea typeface="Roboto" panose="02000000000000000000" pitchFamily="2" charset="0"/>
                <a:cs typeface="+mj-cs"/>
              </a:rPr>
              <a:t>Example</a:t>
            </a:r>
          </a:p>
          <a:p>
            <a:pPr marL="0" marR="0" lvl="0" indent="0" algn="l" defTabSz="914395" rtl="0" eaLnBrk="1" fontAlgn="auto" latinLnBrk="0" hangingPunct="1">
              <a:lnSpc>
                <a:spcPct val="90000"/>
              </a:lnSpc>
              <a:spcBef>
                <a:spcPct val="0"/>
              </a:spcBef>
              <a:spcAft>
                <a:spcPts val="0"/>
              </a:spcAft>
              <a:buClrTx/>
              <a:buSzTx/>
              <a:buFontTx/>
              <a:buNone/>
              <a:tabLst/>
              <a:defRPr/>
            </a:pPr>
            <a:endParaRPr lang="en-US" sz="6600">
              <a:solidFill>
                <a:srgbClr val="8A3158"/>
              </a:solidFill>
              <a:latin typeface="Roboto" panose="02000000000000000000" pitchFamily="2" charset="0"/>
              <a:ea typeface="Roboto" panose="02000000000000000000" pitchFamily="2" charset="0"/>
            </a:endParaRPr>
          </a:p>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a:ln>
                  <a:noFill/>
                </a:ln>
                <a:solidFill>
                  <a:srgbClr val="8A3158"/>
                </a:solidFill>
                <a:effectLst/>
                <a:uLnTx/>
                <a:uFillTx/>
                <a:latin typeface="Roboto" panose="02000000000000000000" pitchFamily="2" charset="0"/>
                <a:ea typeface="Roboto" panose="02000000000000000000" pitchFamily="2" charset="0"/>
                <a:cs typeface="Times New Roman" panose="02020603050405020304" pitchFamily="18" charset="0"/>
              </a:rPr>
              <a:t>Essential English</a:t>
            </a:r>
            <a:br>
              <a:rPr kumimoji="0" lang="en-AU" sz="4000" b="1" i="0" u="none" strike="noStrike" kern="1200" cap="none" spc="0" normalizeH="0" baseline="0" noProof="0">
                <a:ln>
                  <a:noFill/>
                </a:ln>
                <a:solidFill>
                  <a:srgbClr val="8A3158"/>
                </a:solidFill>
                <a:effectLst/>
                <a:uLnTx/>
                <a:uFillTx/>
                <a:latin typeface="Roboto" panose="02000000000000000000" pitchFamily="2" charset="0"/>
                <a:ea typeface="Roboto" panose="02000000000000000000" pitchFamily="2" charset="0"/>
                <a:cs typeface="Times New Roman" panose="02020603050405020304" pitchFamily="18" charset="0"/>
              </a:rPr>
            </a:br>
            <a:br>
              <a:rPr kumimoji="0" lang="en-US" sz="3200" b="1" i="0" u="none" strike="noStrike" kern="1200" cap="none" spc="0" normalizeH="0" baseline="0" noProof="0">
                <a:ln>
                  <a:noFill/>
                </a:ln>
                <a:solidFill>
                  <a:srgbClr val="8A3158"/>
                </a:solidFill>
                <a:effectLst/>
                <a:uLnTx/>
                <a:uFillTx/>
                <a:latin typeface="Roboto" panose="02000000000000000000" pitchFamily="2" charset="0"/>
                <a:ea typeface="Roboto" panose="02000000000000000000" pitchFamily="2" charset="0"/>
                <a:cs typeface="+mj-cs"/>
              </a:rPr>
            </a:br>
            <a:br>
              <a:rPr kumimoji="0" lang="en-AU" sz="3200" b="1" i="0" u="none" strike="noStrike" kern="1200" cap="none" spc="0" normalizeH="0" baseline="0" noProof="0">
                <a:ln>
                  <a:noFill/>
                </a:ln>
                <a:solidFill>
                  <a:srgbClr val="8A3158"/>
                </a:solidFill>
                <a:effectLst/>
                <a:uLnTx/>
                <a:uFillTx/>
                <a:latin typeface="Century Gothic" panose="020B0502020202020204" pitchFamily="34" charset="0"/>
                <a:ea typeface="Calibri" panose="020F0502020204030204" pitchFamily="34" charset="0"/>
                <a:cs typeface="Times New Roman" panose="02020603050405020304" pitchFamily="18" charset="0"/>
              </a:rPr>
            </a:br>
            <a:endParaRPr kumimoji="0" lang="en-AU" sz="5400" b="1" i="0" u="none" strike="noStrike" kern="1200" cap="none" spc="0" normalizeH="0" baseline="0" noProof="0">
              <a:ln>
                <a:noFill/>
              </a:ln>
              <a:solidFill>
                <a:srgbClr val="8A3158"/>
              </a:solidFill>
              <a:effectLst/>
              <a:highlight>
                <a:srgbClr val="FFFF00"/>
              </a:highlight>
              <a:uLnTx/>
              <a:uFillTx/>
              <a:latin typeface="Century Gothic" panose="020B0502020202020204" pitchFamily="34" charset="0"/>
              <a:ea typeface="Tahoma" panose="020B0604030504040204" pitchFamily="34" charset="0"/>
              <a:cs typeface="Tahoma" panose="020B0604030504040204" pitchFamily="34" charset="0"/>
            </a:endParaRPr>
          </a:p>
        </p:txBody>
      </p:sp>
      <p:pic>
        <p:nvPicPr>
          <p:cNvPr id="3" name="Picture 2" descr="A black background with white text&#10;&#10;Description automatically generated">
            <a:extLst>
              <a:ext uri="{FF2B5EF4-FFF2-40B4-BE49-F238E27FC236}">
                <a16:creationId xmlns:a16="http://schemas.microsoft.com/office/drawing/2014/main" id="{AB168A70-FA46-61D6-03DE-B2AA4C39E3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613405275"/>
      </p:ext>
    </p:extLst>
  </p:cSld>
  <p:clrMapOvr>
    <a:masterClrMapping/>
  </p:clrMapOvr>
  <mc:AlternateContent xmlns:mc="http://schemas.openxmlformats.org/markup-compatibility/2006" xmlns:p14="http://schemas.microsoft.com/office/powerpoint/2010/main">
    <mc:Choice Requires="p14">
      <p:transition spd="slow" p14:dur="2000" advTm="9091"/>
    </mc:Choice>
    <mc:Fallback xmlns="">
      <p:transition spd="slow" advTm="9091"/>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F0FF0B-46DC-7B03-B971-992E82519697}"/>
              </a:ext>
            </a:extLst>
          </p:cNvPr>
          <p:cNvSpPr txBox="1">
            <a:spLocks/>
          </p:cNvSpPr>
          <p:nvPr/>
        </p:nvSpPr>
        <p:spPr>
          <a:xfrm>
            <a:off x="-2296392" y="371812"/>
            <a:ext cx="11653405" cy="1016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8A3158"/>
                </a:solidFill>
                <a:latin typeface="Roboto" panose="02000000000000000000" pitchFamily="2" charset="0"/>
                <a:ea typeface="Roboto" panose="02000000000000000000" pitchFamily="2" charset="0"/>
              </a:rPr>
              <a:t>Vision Statement</a:t>
            </a:r>
          </a:p>
        </p:txBody>
      </p:sp>
      <p:sp>
        <p:nvSpPr>
          <p:cNvPr id="13" name="TextBox 12">
            <a:extLst>
              <a:ext uri="{FF2B5EF4-FFF2-40B4-BE49-F238E27FC236}">
                <a16:creationId xmlns:a16="http://schemas.microsoft.com/office/drawing/2014/main" id="{CBCA277B-EB04-04AF-C72B-6D24CAC60AB7}"/>
              </a:ext>
            </a:extLst>
          </p:cNvPr>
          <p:cNvSpPr txBox="1"/>
          <p:nvPr/>
        </p:nvSpPr>
        <p:spPr>
          <a:xfrm>
            <a:off x="727440" y="2013798"/>
            <a:ext cx="4323128" cy="4164190"/>
          </a:xfrm>
          <a:prstGeom prst="roundRect">
            <a:avLst/>
          </a:prstGeom>
          <a:noFill/>
          <a:ln w="28575">
            <a:noFill/>
          </a:ln>
        </p:spPr>
        <p:txBody>
          <a:bodyPr wrap="square" rtlCol="0">
            <a:spAutoFit/>
          </a:bodyPr>
          <a:lstStyle/>
          <a:p>
            <a:pPr>
              <a:lnSpc>
                <a:spcPct val="107000"/>
              </a:lnSpc>
              <a:spcAft>
                <a:spcPts val="800"/>
              </a:spcAft>
            </a:pPr>
            <a:r>
              <a:rPr lang="en-AU" sz="1700" kern="100">
                <a:latin typeface="Roboto Medium" panose="02000000000000000000" pitchFamily="2" charset="0"/>
                <a:ea typeface="Roboto Medium" panose="02000000000000000000" pitchFamily="2" charset="0"/>
                <a:cs typeface="Times New Roman" panose="02020603050405020304" pitchFamily="18" charset="0"/>
              </a:rPr>
              <a:t>Vision Statement guiding criteria:</a:t>
            </a:r>
          </a:p>
          <a:p>
            <a:pPr marL="342900" indent="-342900">
              <a:lnSpc>
                <a:spcPct val="107000"/>
              </a:lnSpc>
              <a:buFont typeface="Symbol" panose="05050102010706020507" pitchFamily="18" charset="2"/>
              <a:buChar char=""/>
            </a:pPr>
            <a:r>
              <a:rPr lang="en-AU" sz="1700" kern="100">
                <a:latin typeface="Roboto Light" panose="02000000000000000000" pitchFamily="2" charset="0"/>
                <a:ea typeface="Roboto Light" panose="02000000000000000000" pitchFamily="2" charset="0"/>
                <a:cs typeface="Times New Roman" panose="02020603050405020304" pitchFamily="18" charset="0"/>
              </a:rPr>
              <a:t>Makes clear what is unique to the subject (compared to what other subjects offer)</a:t>
            </a:r>
          </a:p>
          <a:p>
            <a:pPr marL="342900" indent="-342900">
              <a:buFont typeface="Symbol" panose="05050102010706020507" pitchFamily="18" charset="2"/>
              <a:buChar char=""/>
            </a:pPr>
            <a:r>
              <a:rPr lang="en-AU" sz="1700" kern="100">
                <a:latin typeface="Roboto Light" panose="02000000000000000000" pitchFamily="2" charset="0"/>
                <a:ea typeface="Roboto Light" panose="02000000000000000000" pitchFamily="2" charset="0"/>
                <a:cs typeface="Times New Roman" panose="02020603050405020304" pitchFamily="18" charset="0"/>
              </a:rPr>
              <a:t>Reflects the drivers in context of that subject (links not lists: not just stated explicitly/generically)</a:t>
            </a:r>
          </a:p>
          <a:p>
            <a:pPr marL="342900" indent="-342900">
              <a:lnSpc>
                <a:spcPct val="107000"/>
              </a:lnSpc>
              <a:buFont typeface="Symbol" panose="05050102010706020507" pitchFamily="18" charset="2"/>
              <a:buChar char=""/>
            </a:pPr>
            <a:r>
              <a:rPr lang="en-AU" sz="1700" kern="100">
                <a:latin typeface="Roboto Light" panose="02000000000000000000" pitchFamily="2" charset="0"/>
                <a:ea typeface="Roboto Light" panose="02000000000000000000" pitchFamily="2" charset="0"/>
                <a:cs typeface="Times New Roman" panose="02020603050405020304" pitchFamily="18" charset="0"/>
              </a:rPr>
              <a:t>Is focussed on the essence of the subject (not trying to be all things to all people)</a:t>
            </a:r>
          </a:p>
          <a:p>
            <a:pPr marL="342900" indent="-342900">
              <a:lnSpc>
                <a:spcPct val="107000"/>
              </a:lnSpc>
              <a:spcAft>
                <a:spcPts val="800"/>
              </a:spcAft>
              <a:buFont typeface="Symbol" panose="05050102010706020507" pitchFamily="18" charset="2"/>
              <a:buChar char=""/>
            </a:pPr>
            <a:r>
              <a:rPr lang="en-AU" sz="1700" kern="100">
                <a:latin typeface="Roboto Light" panose="02000000000000000000" pitchFamily="2" charset="0"/>
                <a:ea typeface="Roboto Light" panose="02000000000000000000" pitchFamily="2" charset="0"/>
                <a:cs typeface="Times New Roman" panose="02020603050405020304" pitchFamily="18" charset="0"/>
              </a:rPr>
              <a:t>Future focussed (how will students be different from doing this subject?)</a:t>
            </a:r>
          </a:p>
        </p:txBody>
      </p:sp>
      <p:sp>
        <p:nvSpPr>
          <p:cNvPr id="3" name="Rectangle 2">
            <a:extLst>
              <a:ext uri="{FF2B5EF4-FFF2-40B4-BE49-F238E27FC236}">
                <a16:creationId xmlns:a16="http://schemas.microsoft.com/office/drawing/2014/main" id="{826B3855-6CAC-3FE2-AF88-FD5E93291CFF}"/>
              </a:ext>
            </a:extLst>
          </p:cNvPr>
          <p:cNvSpPr/>
          <p:nvPr/>
        </p:nvSpPr>
        <p:spPr>
          <a:xfrm>
            <a:off x="5532041" y="37038"/>
            <a:ext cx="1101890" cy="435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4656D25-437F-7F0F-39EC-4FBDFF0010F0}"/>
              </a:ext>
            </a:extLst>
          </p:cNvPr>
          <p:cNvSpPr txBox="1"/>
          <p:nvPr/>
        </p:nvSpPr>
        <p:spPr>
          <a:xfrm>
            <a:off x="899716" y="1491902"/>
            <a:ext cx="4005823" cy="391597"/>
          </a:xfrm>
          <a:prstGeom prst="roundRect">
            <a:avLst/>
          </a:prstGeom>
          <a:noFill/>
          <a:ln w="19050">
            <a:solidFill>
              <a:schemeClr val="tx1"/>
            </a:solidFill>
          </a:ln>
        </p:spPr>
        <p:txBody>
          <a:bodyPr wrap="square" lIns="91440" tIns="45720" rIns="91440" bIns="45720" anchor="t">
            <a:spAutoFit/>
          </a:bodyPr>
          <a:lstStyle/>
          <a:p>
            <a:r>
              <a:rPr lang="en-AU" sz="1700" kern="100">
                <a:latin typeface="Roboto Medium"/>
                <a:ea typeface="Roboto Medium"/>
                <a:cs typeface="Times New Roman"/>
              </a:rPr>
              <a:t>Subject: Essential English</a:t>
            </a:r>
            <a:endParaRPr lang="en-AU" sz="1700" kern="100">
              <a:latin typeface="Roboto Medium" panose="02000000000000000000" pitchFamily="2" charset="0"/>
              <a:ea typeface="Roboto Medium" panose="02000000000000000000" pitchFamily="2"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4D62D77A-02E6-3705-66A3-EC83B2380E3B}"/>
              </a:ext>
            </a:extLst>
          </p:cNvPr>
          <p:cNvSpPr/>
          <p:nvPr/>
        </p:nvSpPr>
        <p:spPr>
          <a:xfrm>
            <a:off x="5532040" y="1271017"/>
            <a:ext cx="6054217" cy="5072541"/>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F41428BE-826C-00B3-8E0C-099C2B7B0F3A}"/>
              </a:ext>
            </a:extLst>
          </p:cNvPr>
          <p:cNvSpPr txBox="1"/>
          <p:nvPr/>
        </p:nvSpPr>
        <p:spPr>
          <a:xfrm>
            <a:off x="5638056" y="1663514"/>
            <a:ext cx="599703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000000"/>
                </a:solidFill>
                <a:latin typeface="Roboto Light" panose="02000000000000000000" pitchFamily="2" charset="0"/>
                <a:ea typeface="Roboto Light" panose="02000000000000000000" pitchFamily="2" charset="0"/>
              </a:rPr>
              <a:t>The flexibility within Essential English will empower students with the skills to make meaning and connection to the world. Students will confidently use communication skills to create connections and participate within the diverse communities they are part of. </a:t>
            </a:r>
          </a:p>
          <a:p>
            <a:endParaRPr lang="en-US" sz="2200">
              <a:solidFill>
                <a:srgbClr val="000000"/>
              </a:solidFill>
              <a:latin typeface="Roboto Light" panose="02000000000000000000" pitchFamily="2" charset="0"/>
              <a:ea typeface="Roboto Light" panose="02000000000000000000" pitchFamily="2" charset="0"/>
            </a:endParaRPr>
          </a:p>
          <a:p>
            <a:r>
              <a:rPr lang="en-US" sz="2200">
                <a:solidFill>
                  <a:srgbClr val="000000"/>
                </a:solidFill>
                <a:latin typeface="Roboto Light" panose="02000000000000000000" pitchFamily="2" charset="0"/>
                <a:ea typeface="Roboto Light" panose="02000000000000000000" pitchFamily="2" charset="0"/>
              </a:rPr>
              <a:t>Through sustained exploration of perspectives and a variety of everyday text types, students apply their learning to develop their own voice and creativity to confidently communicate for different purposes, audiences and contexts.</a:t>
            </a:r>
            <a:endParaRPr lang="en-US" sz="2200" i="1">
              <a:latin typeface="Roboto Light" panose="02000000000000000000" pitchFamily="2" charset="0"/>
              <a:ea typeface="Roboto Light" panose="02000000000000000000" pitchFamily="2" charset="0"/>
              <a:cs typeface="Calibri"/>
            </a:endParaRPr>
          </a:p>
        </p:txBody>
      </p:sp>
    </p:spTree>
    <p:extLst>
      <p:ext uri="{BB962C8B-B14F-4D97-AF65-F5344CB8AC3E}">
        <p14:creationId xmlns:p14="http://schemas.microsoft.com/office/powerpoint/2010/main" val="2748495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F0FF0B-46DC-7B03-B971-992E82519697}"/>
              </a:ext>
            </a:extLst>
          </p:cNvPr>
          <p:cNvSpPr txBox="1">
            <a:spLocks/>
          </p:cNvSpPr>
          <p:nvPr/>
        </p:nvSpPr>
        <p:spPr>
          <a:xfrm>
            <a:off x="603461" y="416818"/>
            <a:ext cx="9468191" cy="1016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a:solidFill>
                  <a:srgbClr val="8A3158"/>
                </a:solidFill>
                <a:latin typeface="Roboto" panose="02000000000000000000" pitchFamily="2" charset="0"/>
                <a:ea typeface="Roboto" panose="02000000000000000000" pitchFamily="2" charset="0"/>
              </a:rPr>
              <a:t>Subject Blueprint</a:t>
            </a:r>
          </a:p>
        </p:txBody>
      </p:sp>
      <p:sp>
        <p:nvSpPr>
          <p:cNvPr id="3" name="Rectangle 2">
            <a:extLst>
              <a:ext uri="{FF2B5EF4-FFF2-40B4-BE49-F238E27FC236}">
                <a16:creationId xmlns:a16="http://schemas.microsoft.com/office/drawing/2014/main" id="{826B3855-6CAC-3FE2-AF88-FD5E93291CFF}"/>
              </a:ext>
            </a:extLst>
          </p:cNvPr>
          <p:cNvSpPr/>
          <p:nvPr/>
        </p:nvSpPr>
        <p:spPr>
          <a:xfrm>
            <a:off x="5532041" y="37038"/>
            <a:ext cx="1101890" cy="435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4656D25-437F-7F0F-39EC-4FBDFF0010F0}"/>
              </a:ext>
            </a:extLst>
          </p:cNvPr>
          <p:cNvSpPr txBox="1"/>
          <p:nvPr/>
        </p:nvSpPr>
        <p:spPr>
          <a:xfrm>
            <a:off x="759486" y="1477009"/>
            <a:ext cx="4005823" cy="408623"/>
          </a:xfrm>
          <a:prstGeom prst="roundRect">
            <a:avLst/>
          </a:prstGeom>
          <a:noFill/>
          <a:ln w="19050">
            <a:solidFill>
              <a:schemeClr val="tx1"/>
            </a:solidFill>
          </a:ln>
        </p:spPr>
        <p:txBody>
          <a:bodyPr wrap="square" lIns="91440" tIns="45720" rIns="91440" bIns="45720" anchor="t">
            <a:spAutoFit/>
          </a:bodyPr>
          <a:lstStyle/>
          <a:p>
            <a:r>
              <a:rPr lang="en-AU" kern="100">
                <a:latin typeface="Roboto Medium"/>
                <a:ea typeface="Roboto Medium"/>
                <a:cs typeface="Times New Roman"/>
              </a:rPr>
              <a:t>Subject: Essential English</a:t>
            </a:r>
            <a:endParaRPr lang="en-AU" kern="100">
              <a:latin typeface="Roboto Medium" panose="02000000000000000000" pitchFamily="2" charset="0"/>
              <a:ea typeface="Roboto Medium" panose="02000000000000000000" pitchFamily="2"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FD5763CE-7B4E-1990-736A-606E9E4A138A}"/>
              </a:ext>
            </a:extLst>
          </p:cNvPr>
          <p:cNvGraphicFramePr>
            <a:graphicFrameLocks noGrp="1"/>
          </p:cNvGraphicFramePr>
          <p:nvPr>
            <p:extLst>
              <p:ext uri="{D42A27DB-BD31-4B8C-83A1-F6EECF244321}">
                <p14:modId xmlns:p14="http://schemas.microsoft.com/office/powerpoint/2010/main" val="157992270"/>
              </p:ext>
            </p:extLst>
          </p:nvPr>
        </p:nvGraphicFramePr>
        <p:xfrm>
          <a:off x="759486" y="2727474"/>
          <a:ext cx="10780473" cy="3205480"/>
        </p:xfrm>
        <a:graphic>
          <a:graphicData uri="http://schemas.openxmlformats.org/drawingml/2006/table">
            <a:tbl>
              <a:tblPr firstRow="1" bandRow="1">
                <a:tableStyleId>{5C22544A-7EE6-4342-B048-85BDC9FD1C3A}</a:tableStyleId>
              </a:tblPr>
              <a:tblGrid>
                <a:gridCol w="3593491">
                  <a:extLst>
                    <a:ext uri="{9D8B030D-6E8A-4147-A177-3AD203B41FA5}">
                      <a16:colId xmlns:a16="http://schemas.microsoft.com/office/drawing/2014/main" val="3458426998"/>
                    </a:ext>
                  </a:extLst>
                </a:gridCol>
                <a:gridCol w="3593491">
                  <a:extLst>
                    <a:ext uri="{9D8B030D-6E8A-4147-A177-3AD203B41FA5}">
                      <a16:colId xmlns:a16="http://schemas.microsoft.com/office/drawing/2014/main" val="2714486041"/>
                    </a:ext>
                  </a:extLst>
                </a:gridCol>
                <a:gridCol w="3593491">
                  <a:extLst>
                    <a:ext uri="{9D8B030D-6E8A-4147-A177-3AD203B41FA5}">
                      <a16:colId xmlns:a16="http://schemas.microsoft.com/office/drawing/2014/main" val="1003127717"/>
                    </a:ext>
                  </a:extLst>
                </a:gridCol>
              </a:tblGrid>
              <a:tr h="370840">
                <a:tc>
                  <a:txBody>
                    <a:bodyPr/>
                    <a:lstStyle/>
                    <a:p>
                      <a:r>
                        <a:rPr lang="en-AU" b="0">
                          <a:solidFill>
                            <a:schemeClr val="bg1"/>
                          </a:solidFill>
                          <a:latin typeface="Roboto Medium" panose="02000000000000000000" pitchFamily="2" charset="0"/>
                          <a:ea typeface="Roboto Medium" panose="02000000000000000000" pitchFamily="2" charset="0"/>
                        </a:rPr>
                        <a:t>From</a:t>
                      </a:r>
                    </a:p>
                  </a:txBody>
                  <a:tcPr>
                    <a:solidFill>
                      <a:srgbClr val="955166"/>
                    </a:solidFill>
                  </a:tcPr>
                </a:tc>
                <a:tc>
                  <a:txBody>
                    <a:bodyPr/>
                    <a:lstStyle/>
                    <a:p>
                      <a:r>
                        <a:rPr lang="en-AU" b="0">
                          <a:solidFill>
                            <a:schemeClr val="bg1"/>
                          </a:solidFill>
                          <a:latin typeface="Roboto Medium" panose="02000000000000000000" pitchFamily="2" charset="0"/>
                          <a:ea typeface="Roboto Medium" panose="02000000000000000000" pitchFamily="2" charset="0"/>
                        </a:rPr>
                        <a:t>Through</a:t>
                      </a:r>
                    </a:p>
                  </a:txBody>
                  <a:tcPr>
                    <a:solidFill>
                      <a:srgbClr val="955166"/>
                    </a:solidFill>
                  </a:tcPr>
                </a:tc>
                <a:tc>
                  <a:txBody>
                    <a:bodyPr/>
                    <a:lstStyle/>
                    <a:p>
                      <a:r>
                        <a:rPr lang="en-AU" b="0">
                          <a:solidFill>
                            <a:schemeClr val="bg1"/>
                          </a:solidFill>
                          <a:latin typeface="Roboto Medium" panose="02000000000000000000" pitchFamily="2" charset="0"/>
                          <a:ea typeface="Roboto Medium" panose="02000000000000000000" pitchFamily="2" charset="0"/>
                        </a:rPr>
                        <a:t>To</a:t>
                      </a:r>
                    </a:p>
                  </a:txBody>
                  <a:tcPr>
                    <a:solidFill>
                      <a:srgbClr val="955166"/>
                    </a:solidFill>
                  </a:tcPr>
                </a:tc>
                <a:extLst>
                  <a:ext uri="{0D108BD9-81ED-4DB2-BD59-A6C34878D82A}">
                    <a16:rowId xmlns:a16="http://schemas.microsoft.com/office/drawing/2014/main" val="144924588"/>
                  </a:ext>
                </a:extLst>
              </a:tr>
              <a:tr h="370840">
                <a:tc>
                  <a:txBody>
                    <a:bodyPr/>
                    <a:lstStyle/>
                    <a:p>
                      <a:r>
                        <a:rPr lang="en-US" sz="1800" b="0" i="0" u="none" strike="noStrike" kern="1200" baseline="0">
                          <a:solidFill>
                            <a:schemeClr val="dk1"/>
                          </a:solidFill>
                          <a:latin typeface="Roboto Light" panose="02000000000000000000" pitchFamily="2" charset="0"/>
                          <a:ea typeface="Roboto Light" panose="02000000000000000000" pitchFamily="2" charset="0"/>
                          <a:cs typeface="+mn-cs"/>
                        </a:rPr>
                        <a:t>Current structure is academic and rigid, lacking real-world </a:t>
                      </a:r>
                      <a:r>
                        <a:rPr lang="en-AU" sz="1800" b="0" i="0" u="none" strike="noStrike" kern="1200" baseline="0">
                          <a:solidFill>
                            <a:schemeClr val="tx1"/>
                          </a:solidFill>
                          <a:latin typeface="Roboto Light" panose="02000000000000000000" pitchFamily="2" charset="0"/>
                          <a:ea typeface="Roboto Light" panose="02000000000000000000" pitchFamily="2" charset="0"/>
                          <a:cs typeface="+mn-cs"/>
                        </a:rPr>
                        <a:t>relevance. 	</a:t>
                      </a:r>
                    </a:p>
                    <a:p>
                      <a:endParaRPr lang="en-AU">
                        <a:solidFill>
                          <a:schemeClr val="tx1"/>
                        </a:solidFill>
                        <a:latin typeface="Roboto Light" panose="02000000000000000000" pitchFamily="2" charset="0"/>
                        <a:ea typeface="Roboto Light" panose="02000000000000000000" pitchFamily="2" charset="0"/>
                      </a:endParaRPr>
                    </a:p>
                  </a:txBody>
                  <a:tcPr>
                    <a:lnR w="12700" cap="flat" cmpd="sng" algn="ctr">
                      <a:solidFill>
                        <a:schemeClr val="tx1"/>
                      </a:solidFill>
                      <a:prstDash val="solid"/>
                      <a:round/>
                      <a:headEnd type="none" w="med" len="med"/>
                      <a:tailEnd type="none" w="med" len="med"/>
                    </a:lnR>
                    <a:noFill/>
                  </a:tcPr>
                </a:tc>
                <a:tc>
                  <a:txBody>
                    <a:bodyPr/>
                    <a:lstStyle/>
                    <a:p>
                      <a:r>
                        <a:rPr lang="en-US" sz="1800" b="0" i="0" u="none" strike="noStrike" kern="1200" baseline="0">
                          <a:solidFill>
                            <a:schemeClr val="dk1"/>
                          </a:solidFill>
                          <a:latin typeface="Roboto Light" panose="02000000000000000000" pitchFamily="2" charset="0"/>
                          <a:ea typeface="Roboto Light" panose="02000000000000000000" pitchFamily="2" charset="0"/>
                          <a:cs typeface="+mn-cs"/>
                        </a:rPr>
                        <a:t>Students focus on appropriate communication skills for both real world and creative contexts. 	</a:t>
                      </a:r>
                    </a:p>
                    <a:p>
                      <a:endParaRPr lang="en-AU">
                        <a:solidFill>
                          <a:schemeClr val="tx1"/>
                        </a:solidFill>
                        <a:latin typeface="Roboto Light" panose="02000000000000000000" pitchFamily="2" charset="0"/>
                        <a:ea typeface="Roboto Light"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lang="en-US" sz="1800" b="0" i="0" u="none" strike="noStrike" kern="1200" baseline="0">
                          <a:solidFill>
                            <a:schemeClr val="dk1"/>
                          </a:solidFill>
                          <a:latin typeface="Roboto Light" panose="02000000000000000000" pitchFamily="2" charset="0"/>
                          <a:ea typeface="Roboto Light" panose="02000000000000000000" pitchFamily="2" charset="0"/>
                          <a:cs typeface="+mn-cs"/>
                        </a:rPr>
                        <a:t>Students will experiment with language use in personally relevant contexts to understand how they are empowered when they can adapt their oral, written and visual literacy beyond the classroom. Where appropriate, experiential learning will be incorporated into learning design. 	</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1831412955"/>
                  </a:ext>
                </a:extLst>
              </a:tr>
            </a:tbl>
          </a:graphicData>
        </a:graphic>
      </p:graphicFrame>
      <p:sp>
        <p:nvSpPr>
          <p:cNvPr id="8" name="TextBox 7">
            <a:extLst>
              <a:ext uri="{FF2B5EF4-FFF2-40B4-BE49-F238E27FC236}">
                <a16:creationId xmlns:a16="http://schemas.microsoft.com/office/drawing/2014/main" id="{1F5FD530-7877-7B01-BA26-DD65328EE153}"/>
              </a:ext>
            </a:extLst>
          </p:cNvPr>
          <p:cNvSpPr txBox="1"/>
          <p:nvPr/>
        </p:nvSpPr>
        <p:spPr>
          <a:xfrm>
            <a:off x="7918803" y="2109589"/>
            <a:ext cx="7242312" cy="369332"/>
          </a:xfrm>
          <a:prstGeom prst="rect">
            <a:avLst/>
          </a:prstGeom>
          <a:noFill/>
        </p:spPr>
        <p:txBody>
          <a:bodyPr wrap="square">
            <a:spAutoFit/>
          </a:bodyPr>
          <a:lstStyle/>
          <a:p>
            <a:r>
              <a:rPr kumimoji="0" lang="en-US" sz="1800" i="0" u="none" strike="noStrike" kern="1200" cap="none" spc="0" normalizeH="0" baseline="0" noProof="0">
                <a:ln>
                  <a:noFill/>
                </a:ln>
                <a:solidFill>
                  <a:srgbClr val="8A3158"/>
                </a:solidFill>
                <a:effectLst/>
                <a:uLnTx/>
                <a:uFillTx/>
                <a:latin typeface="Roboto Medium" panose="02000000000000000000" pitchFamily="2" charset="0"/>
                <a:ea typeface="Roboto Medium" panose="02000000000000000000" pitchFamily="2" charset="0"/>
                <a:cs typeface="Roboto"/>
              </a:rPr>
              <a:t>To: Language for connection</a:t>
            </a:r>
            <a:endParaRPr lang="en-AU">
              <a:solidFill>
                <a:srgbClr val="8A3158"/>
              </a:solidFill>
            </a:endParaRPr>
          </a:p>
        </p:txBody>
      </p:sp>
      <p:sp>
        <p:nvSpPr>
          <p:cNvPr id="10" name="TextBox 9">
            <a:extLst>
              <a:ext uri="{FF2B5EF4-FFF2-40B4-BE49-F238E27FC236}">
                <a16:creationId xmlns:a16="http://schemas.microsoft.com/office/drawing/2014/main" id="{C871A631-22FE-DD43-CC0B-96D73552C5B4}"/>
              </a:ext>
            </a:extLst>
          </p:cNvPr>
          <p:cNvSpPr txBox="1"/>
          <p:nvPr/>
        </p:nvSpPr>
        <p:spPr>
          <a:xfrm>
            <a:off x="-2296392" y="2109589"/>
            <a:ext cx="872655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a:ln>
                  <a:noFill/>
                </a:ln>
                <a:solidFill>
                  <a:srgbClr val="8A3158"/>
                </a:solidFill>
                <a:effectLst/>
                <a:uLnTx/>
                <a:uFillTx/>
                <a:latin typeface="Roboto Medium" panose="02000000000000000000" pitchFamily="2" charset="0"/>
                <a:ea typeface="Roboto Medium" panose="02000000000000000000" pitchFamily="2" charset="0"/>
              </a:rPr>
              <a:t>From: Responding to texts</a:t>
            </a:r>
          </a:p>
        </p:txBody>
      </p:sp>
      <p:cxnSp>
        <p:nvCxnSpPr>
          <p:cNvPr id="14" name="Straight Arrow Connector 13">
            <a:extLst>
              <a:ext uri="{FF2B5EF4-FFF2-40B4-BE49-F238E27FC236}">
                <a16:creationId xmlns:a16="http://schemas.microsoft.com/office/drawing/2014/main" id="{8C69EA1C-A6AD-EC22-9D52-54BFEAA3244C}"/>
              </a:ext>
            </a:extLst>
          </p:cNvPr>
          <p:cNvCxnSpPr/>
          <p:nvPr/>
        </p:nvCxnSpPr>
        <p:spPr>
          <a:xfrm>
            <a:off x="3949148" y="2294255"/>
            <a:ext cx="336605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6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F0FF0B-46DC-7B03-B971-992E82519697}"/>
              </a:ext>
            </a:extLst>
          </p:cNvPr>
          <p:cNvSpPr txBox="1">
            <a:spLocks/>
          </p:cNvSpPr>
          <p:nvPr/>
        </p:nvSpPr>
        <p:spPr>
          <a:xfrm>
            <a:off x="711048" y="447302"/>
            <a:ext cx="10743402" cy="1016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a:solidFill>
                  <a:srgbClr val="8A3158"/>
                </a:solidFill>
                <a:latin typeface="Roboto" panose="02000000000000000000" pitchFamily="2" charset="0"/>
                <a:ea typeface="Roboto" panose="02000000000000000000" pitchFamily="2" charset="0"/>
              </a:rPr>
              <a:t>Subject Prototype</a:t>
            </a:r>
          </a:p>
        </p:txBody>
      </p:sp>
      <p:sp>
        <p:nvSpPr>
          <p:cNvPr id="3" name="Rectangle 2">
            <a:extLst>
              <a:ext uri="{FF2B5EF4-FFF2-40B4-BE49-F238E27FC236}">
                <a16:creationId xmlns:a16="http://schemas.microsoft.com/office/drawing/2014/main" id="{826B3855-6CAC-3FE2-AF88-FD5E93291CFF}"/>
              </a:ext>
            </a:extLst>
          </p:cNvPr>
          <p:cNvSpPr/>
          <p:nvPr/>
        </p:nvSpPr>
        <p:spPr>
          <a:xfrm>
            <a:off x="5532041" y="37038"/>
            <a:ext cx="1101890" cy="435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4656D25-437F-7F0F-39EC-4FBDFF0010F0}"/>
              </a:ext>
            </a:extLst>
          </p:cNvPr>
          <p:cNvSpPr txBox="1"/>
          <p:nvPr/>
        </p:nvSpPr>
        <p:spPr>
          <a:xfrm>
            <a:off x="759486" y="1477009"/>
            <a:ext cx="4005823" cy="408623"/>
          </a:xfrm>
          <a:prstGeom prst="roundRect">
            <a:avLst/>
          </a:prstGeom>
          <a:noFill/>
          <a:ln w="19050">
            <a:solidFill>
              <a:schemeClr val="tx1"/>
            </a:solidFill>
          </a:ln>
        </p:spPr>
        <p:txBody>
          <a:bodyPr wrap="square" lIns="91440" tIns="45720" rIns="91440" bIns="45720" anchor="t">
            <a:spAutoFit/>
          </a:bodyPr>
          <a:lstStyle/>
          <a:p>
            <a:r>
              <a:rPr lang="en-AU" kern="100">
                <a:latin typeface="Roboto Medium"/>
                <a:ea typeface="Roboto Medium"/>
                <a:cs typeface="Times New Roman"/>
              </a:rPr>
              <a:t>Subject: Essential English</a:t>
            </a:r>
            <a:endParaRPr lang="en-AU" kern="100">
              <a:latin typeface="Roboto Medium" panose="02000000000000000000" pitchFamily="2" charset="0"/>
              <a:ea typeface="Roboto Medium" panose="02000000000000000000" pitchFamily="2"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3A9E8952-84F3-1CEA-C4DA-637786074B15}"/>
              </a:ext>
            </a:extLst>
          </p:cNvPr>
          <p:cNvGraphicFramePr>
            <a:graphicFrameLocks noGrp="1"/>
          </p:cNvGraphicFramePr>
          <p:nvPr>
            <p:extLst>
              <p:ext uri="{D42A27DB-BD31-4B8C-83A1-F6EECF244321}">
                <p14:modId xmlns:p14="http://schemas.microsoft.com/office/powerpoint/2010/main" val="1437906971"/>
              </p:ext>
            </p:extLst>
          </p:nvPr>
        </p:nvGraphicFramePr>
        <p:xfrm>
          <a:off x="724299" y="2160394"/>
          <a:ext cx="10743402" cy="3780928"/>
        </p:xfrm>
        <a:graphic>
          <a:graphicData uri="http://schemas.openxmlformats.org/drawingml/2006/table">
            <a:tbl>
              <a:tblPr/>
              <a:tblGrid>
                <a:gridCol w="5371701">
                  <a:extLst>
                    <a:ext uri="{9D8B030D-6E8A-4147-A177-3AD203B41FA5}">
                      <a16:colId xmlns:a16="http://schemas.microsoft.com/office/drawing/2014/main" val="2507918076"/>
                    </a:ext>
                  </a:extLst>
                </a:gridCol>
                <a:gridCol w="5371701">
                  <a:extLst>
                    <a:ext uri="{9D8B030D-6E8A-4147-A177-3AD203B41FA5}">
                      <a16:colId xmlns:a16="http://schemas.microsoft.com/office/drawing/2014/main" val="2273852695"/>
                    </a:ext>
                  </a:extLst>
                </a:gridCol>
              </a:tblGrid>
              <a:tr h="1256945">
                <a:tc>
                  <a:txBody>
                    <a:bodyPr/>
                    <a:lstStyle/>
                    <a:p>
                      <a:pPr algn="l" rtl="0" fontAlgn="base">
                        <a:spcAft>
                          <a:spcPts val="600"/>
                        </a:spcAft>
                      </a:pPr>
                      <a:r>
                        <a:rPr lang="en-US" sz="2000" b="0" i="0">
                          <a:solidFill>
                            <a:srgbClr val="000000"/>
                          </a:solidFill>
                          <a:effectLst/>
                          <a:latin typeface="Roboto Medium" panose="02000000000000000000" pitchFamily="2" charset="0"/>
                        </a:rPr>
                        <a:t>Key driver:</a:t>
                      </a:r>
                      <a:r>
                        <a:rPr lang="en-US" sz="2000" b="0" i="0">
                          <a:solidFill>
                            <a:srgbClr val="000000"/>
                          </a:solidFill>
                          <a:effectLst/>
                          <a:latin typeface="Roboto Light" panose="02000000000000000000" pitchFamily="2" charset="0"/>
                        </a:rPr>
                        <a:t>  </a:t>
                      </a:r>
                      <a:endParaRPr lang="en-US" sz="2000" b="0" i="0">
                        <a:effectLst/>
                      </a:endParaRPr>
                    </a:p>
                    <a:p>
                      <a:pPr algn="l" rtl="0" fontAlgn="base">
                        <a:spcAft>
                          <a:spcPts val="600"/>
                        </a:spcAft>
                      </a:pPr>
                      <a:r>
                        <a:rPr lang="en-US" sz="2000" b="0" i="0">
                          <a:solidFill>
                            <a:srgbClr val="000000"/>
                          </a:solidFill>
                          <a:effectLst/>
                          <a:latin typeface="Roboto Light" panose="02000000000000000000" pitchFamily="2" charset="0"/>
                        </a:rPr>
                        <a:t>Agency, Deep Authentic Learning, Natural Evidence of Learning, Metacognition </a:t>
                      </a:r>
                      <a:endParaRPr lang="en-US" sz="2000" b="0" i="0">
                        <a:effectLst/>
                      </a:endParaRPr>
                    </a:p>
                  </a:txBody>
                  <a:tcPr>
                    <a:lnL w="952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spcAft>
                          <a:spcPts val="600"/>
                        </a:spcAft>
                      </a:pPr>
                      <a:r>
                        <a:rPr lang="en-AU" sz="2000" b="0" i="0">
                          <a:solidFill>
                            <a:srgbClr val="000000"/>
                          </a:solidFill>
                          <a:effectLst/>
                          <a:latin typeface="Roboto Medium" panose="02000000000000000000" pitchFamily="2" charset="0"/>
                        </a:rPr>
                        <a:t>Principle/technique/method:</a:t>
                      </a:r>
                      <a:r>
                        <a:rPr lang="en-AU" sz="2000" b="0" i="0">
                          <a:solidFill>
                            <a:srgbClr val="000000"/>
                          </a:solidFill>
                          <a:effectLst/>
                          <a:latin typeface="Roboto Light" panose="02000000000000000000" pitchFamily="2" charset="0"/>
                        </a:rPr>
                        <a:t>  </a:t>
                      </a:r>
                      <a:endParaRPr lang="en-AU" sz="2000" b="0" i="0">
                        <a:effectLst/>
                      </a:endParaRPr>
                    </a:p>
                    <a:p>
                      <a:pPr algn="l" rtl="0" fontAlgn="base">
                        <a:spcAft>
                          <a:spcPts val="600"/>
                        </a:spcAft>
                      </a:pPr>
                      <a:r>
                        <a:rPr lang="en-AU" sz="2000" b="0" i="0">
                          <a:solidFill>
                            <a:srgbClr val="000000"/>
                          </a:solidFill>
                          <a:effectLst/>
                          <a:latin typeface="Roboto Light" panose="02000000000000000000" pitchFamily="2" charset="0"/>
                        </a:rPr>
                        <a:t>Communication skills in everyday situations </a:t>
                      </a:r>
                      <a:endParaRPr lang="en-AU" sz="2000" b="0" i="0">
                        <a:effectLst/>
                      </a:endParaRPr>
                    </a:p>
                  </a:txBody>
                  <a:tcPr>
                    <a:lnL w="12700"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9798239"/>
                  </a:ext>
                </a:extLst>
              </a:tr>
              <a:tr h="2523983">
                <a:tc gridSpan="2">
                  <a:txBody>
                    <a:bodyPr/>
                    <a:lstStyle/>
                    <a:p>
                      <a:pPr algn="l" rtl="0" fontAlgn="base">
                        <a:spcAft>
                          <a:spcPts val="600"/>
                        </a:spcAft>
                      </a:pPr>
                      <a:endParaRPr lang="en-US" sz="2000" b="0" i="0">
                        <a:solidFill>
                          <a:srgbClr val="000000"/>
                        </a:solidFill>
                        <a:effectLst/>
                        <a:latin typeface="Roboto Medium" panose="02000000000000000000" pitchFamily="2" charset="0"/>
                      </a:endParaRPr>
                    </a:p>
                    <a:p>
                      <a:pPr algn="l" rtl="0" fontAlgn="base">
                        <a:spcAft>
                          <a:spcPts val="600"/>
                        </a:spcAft>
                      </a:pPr>
                      <a:r>
                        <a:rPr lang="en-US" sz="2000" b="0" i="0">
                          <a:solidFill>
                            <a:srgbClr val="000000"/>
                          </a:solidFill>
                          <a:effectLst/>
                          <a:latin typeface="Roboto Medium" panose="02000000000000000000" pitchFamily="2" charset="0"/>
                        </a:rPr>
                        <a:t>Prototype description </a:t>
                      </a:r>
                      <a:endParaRPr lang="en-US" sz="2000" b="0" i="0">
                        <a:effectLst/>
                      </a:endParaRPr>
                    </a:p>
                    <a:p>
                      <a:pPr marL="342900" indent="-342900" algn="l" rtl="0" fontAlgn="base">
                        <a:spcAft>
                          <a:spcPts val="600"/>
                        </a:spcAft>
                        <a:buFont typeface="Arial" panose="020B0604020202020204" pitchFamily="34" charset="0"/>
                        <a:buChar char="•"/>
                      </a:pPr>
                      <a:r>
                        <a:rPr lang="en-US" sz="2000" b="0" i="0">
                          <a:solidFill>
                            <a:srgbClr val="000000"/>
                          </a:solidFill>
                          <a:effectLst/>
                          <a:latin typeface="Roboto Light" panose="02000000000000000000" pitchFamily="2" charset="0"/>
                        </a:rPr>
                        <a:t>The prototype was designed to test if moving away from traditional oral presentation modes to authentic communication in everyday situations would enhance the learning and application of oral language skills. </a:t>
                      </a:r>
                      <a:endParaRPr lang="en-US" sz="2000" b="0" i="0">
                        <a:effectLst/>
                        <a:latin typeface="Roboto Light" panose="02000000000000000000" pitchFamily="2" charset="0"/>
                      </a:endParaRPr>
                    </a:p>
                    <a:p>
                      <a:pPr marL="342900" indent="-342900" algn="l" rtl="0" fontAlgn="base">
                        <a:spcAft>
                          <a:spcPts val="600"/>
                        </a:spcAft>
                        <a:buFont typeface="Arial" panose="020B0604020202020204" pitchFamily="34" charset="0"/>
                        <a:buChar char="•"/>
                      </a:pPr>
                      <a:r>
                        <a:rPr lang="en-US" sz="2000" b="0" i="0">
                          <a:solidFill>
                            <a:srgbClr val="000000"/>
                          </a:solidFill>
                          <a:effectLst/>
                          <a:latin typeface="Roboto Light" panose="02000000000000000000" pitchFamily="2" charset="0"/>
                        </a:rPr>
                        <a:t>Teachers taught the linguistic features of effective oral communication and the students applied their learning in either real or simulated scenarios in different contexts. </a:t>
                      </a:r>
                      <a:endParaRPr lang="en-US" sz="2000" b="0" i="0">
                        <a:effectLst/>
                        <a:latin typeface="Roboto Light" panose="02000000000000000000" pitchFamily="2" charset="0"/>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hMerge="1">
                  <a:txBody>
                    <a:bodyPr/>
                    <a:lstStyle/>
                    <a:p>
                      <a:endParaRPr lang="en-AU"/>
                    </a:p>
                  </a:txBody>
                  <a:tcPr/>
                </a:tc>
                <a:extLst>
                  <a:ext uri="{0D108BD9-81ED-4DB2-BD59-A6C34878D82A}">
                    <a16:rowId xmlns:a16="http://schemas.microsoft.com/office/drawing/2014/main" val="4220543785"/>
                  </a:ext>
                </a:extLst>
              </a:tr>
            </a:tbl>
          </a:graphicData>
        </a:graphic>
      </p:graphicFrame>
    </p:spTree>
    <p:extLst>
      <p:ext uri="{BB962C8B-B14F-4D97-AF65-F5344CB8AC3E}">
        <p14:creationId xmlns:p14="http://schemas.microsoft.com/office/powerpoint/2010/main" val="337660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D0125-8478-8E0B-1D22-E9A96D469F3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67176" y="402064"/>
            <a:ext cx="10654983" cy="6462565"/>
          </a:xfrm>
          <a:prstGeom prst="rect">
            <a:avLst/>
          </a:prstGeom>
        </p:spPr>
      </p:pic>
      <p:sp>
        <p:nvSpPr>
          <p:cNvPr id="4" name="TextBox 3">
            <a:extLst>
              <a:ext uri="{FF2B5EF4-FFF2-40B4-BE49-F238E27FC236}">
                <a16:creationId xmlns:a16="http://schemas.microsoft.com/office/drawing/2014/main" id="{728C672B-26B5-5C36-1E0E-499A882AA3C6}"/>
              </a:ext>
            </a:extLst>
          </p:cNvPr>
          <p:cNvSpPr txBox="1"/>
          <p:nvPr/>
        </p:nvSpPr>
        <p:spPr>
          <a:xfrm>
            <a:off x="171806" y="2602965"/>
            <a:ext cx="2306351" cy="129266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a:ln>
                  <a:noFill/>
                </a:ln>
                <a:solidFill>
                  <a:srgbClr val="8A3158"/>
                </a:solidFill>
                <a:effectLst/>
                <a:uLnTx/>
                <a:uFillTx/>
                <a:latin typeface="Roboto Medium" panose="02000000000000000000" pitchFamily="2" charset="0"/>
                <a:ea typeface="Roboto Medium" panose="02000000000000000000" pitchFamily="2" charset="0"/>
              </a:rPr>
              <a:t>From: </a:t>
            </a:r>
            <a:r>
              <a:rPr kumimoji="0" lang="en-US" sz="2400" i="0" u="none" strike="noStrike" kern="1200" cap="none" spc="0" normalizeH="0" baseline="0" noProof="0">
                <a:ln>
                  <a:noFill/>
                </a:ln>
                <a:solidFill>
                  <a:srgbClr val="8A3158"/>
                </a:solidFill>
                <a:effectLst/>
                <a:uLnTx/>
                <a:uFillTx/>
                <a:latin typeface="Roboto Medium" panose="02000000000000000000" pitchFamily="2" charset="0"/>
                <a:ea typeface="Roboto Medium" panose="02000000000000000000" pitchFamily="2" charset="0"/>
              </a:rPr>
              <a:t>Responding to texts</a:t>
            </a:r>
          </a:p>
        </p:txBody>
      </p:sp>
      <p:sp>
        <p:nvSpPr>
          <p:cNvPr id="5" name="TextBox 4">
            <a:extLst>
              <a:ext uri="{FF2B5EF4-FFF2-40B4-BE49-F238E27FC236}">
                <a16:creationId xmlns:a16="http://schemas.microsoft.com/office/drawing/2014/main" id="{1A1F9D5A-7A43-0ED4-DCCD-16798BAEEA2F}"/>
              </a:ext>
            </a:extLst>
          </p:cNvPr>
          <p:cNvSpPr txBox="1"/>
          <p:nvPr/>
        </p:nvSpPr>
        <p:spPr>
          <a:xfrm>
            <a:off x="171806" y="4241361"/>
            <a:ext cx="3132107" cy="1292662"/>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a:ln>
                  <a:noFill/>
                </a:ln>
                <a:solidFill>
                  <a:srgbClr val="8A3158"/>
                </a:solidFill>
                <a:effectLst/>
                <a:uLnTx/>
                <a:uFillTx/>
                <a:latin typeface="Roboto Medium" panose="02000000000000000000" pitchFamily="2" charset="0"/>
                <a:ea typeface="Roboto Medium" panose="02000000000000000000" pitchFamily="2" charset="0"/>
                <a:cs typeface="Roboto"/>
              </a:rPr>
              <a:t>To: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rgbClr val="8A3158"/>
                </a:solidFill>
                <a:effectLst/>
                <a:uLnTx/>
                <a:uFillTx/>
                <a:latin typeface="Roboto Medium" panose="02000000000000000000" pitchFamily="2" charset="0"/>
                <a:ea typeface="Roboto Medium" panose="02000000000000000000" pitchFamily="2" charset="0"/>
                <a:cs typeface="Roboto"/>
              </a:rPr>
              <a:t>Language for connection</a:t>
            </a:r>
          </a:p>
        </p:txBody>
      </p:sp>
      <p:sp>
        <p:nvSpPr>
          <p:cNvPr id="2" name="Title 1">
            <a:extLst>
              <a:ext uri="{FF2B5EF4-FFF2-40B4-BE49-F238E27FC236}">
                <a16:creationId xmlns:a16="http://schemas.microsoft.com/office/drawing/2014/main" id="{6E50D6B2-D8B0-E2BE-3223-E701AE9E12B3}"/>
              </a:ext>
            </a:extLst>
          </p:cNvPr>
          <p:cNvSpPr txBox="1">
            <a:spLocks/>
          </p:cNvSpPr>
          <p:nvPr/>
        </p:nvSpPr>
        <p:spPr>
          <a:xfrm>
            <a:off x="171806" y="289325"/>
            <a:ext cx="5543175" cy="6383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rgbClr val="8A3158"/>
                </a:solidFill>
                <a:latin typeface="Roboto" panose="02000000000000000000" pitchFamily="2" charset="0"/>
                <a:ea typeface="Roboto" panose="02000000000000000000" pitchFamily="2" charset="0"/>
              </a:rPr>
              <a:t>Prototype Subject Outline </a:t>
            </a:r>
          </a:p>
        </p:txBody>
      </p:sp>
      <p:sp>
        <p:nvSpPr>
          <p:cNvPr id="6" name="TextBox 5">
            <a:extLst>
              <a:ext uri="{FF2B5EF4-FFF2-40B4-BE49-F238E27FC236}">
                <a16:creationId xmlns:a16="http://schemas.microsoft.com/office/drawing/2014/main" id="{2E5115E7-B459-A77D-43E6-546E19F53DB5}"/>
              </a:ext>
            </a:extLst>
          </p:cNvPr>
          <p:cNvSpPr txBox="1"/>
          <p:nvPr/>
        </p:nvSpPr>
        <p:spPr>
          <a:xfrm>
            <a:off x="8716260" y="404177"/>
            <a:ext cx="2932397" cy="408623"/>
          </a:xfrm>
          <a:prstGeom prst="roundRect">
            <a:avLst/>
          </a:prstGeom>
          <a:noFill/>
          <a:ln w="19050">
            <a:solidFill>
              <a:schemeClr val="tx1"/>
            </a:solidFill>
          </a:ln>
        </p:spPr>
        <p:txBody>
          <a:bodyPr wrap="square" lIns="91440" tIns="45720" rIns="91440" bIns="45720" anchor="t">
            <a:spAutoFit/>
          </a:bodyPr>
          <a:lstStyle/>
          <a:p>
            <a:r>
              <a:rPr lang="en-AU" kern="100">
                <a:latin typeface="Roboto Medium"/>
                <a:ea typeface="Roboto Medium"/>
                <a:cs typeface="Times New Roman"/>
              </a:rPr>
              <a:t>Subject: Essential English</a:t>
            </a:r>
            <a:endParaRPr lang="en-AU" kern="100">
              <a:latin typeface="Roboto Medium" panose="02000000000000000000" pitchFamily="2" charset="0"/>
              <a:ea typeface="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33509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6D903F-63CE-7DF9-AA21-009727CEEB3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3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endParaRPr>
          </a:p>
        </p:txBody>
      </p:sp>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8" name="Title 15">
            <a:extLst>
              <a:ext uri="{FF2B5EF4-FFF2-40B4-BE49-F238E27FC236}">
                <a16:creationId xmlns:a16="http://schemas.microsoft.com/office/drawing/2014/main" id="{2053552D-9895-E62A-FC04-20727ADD4E8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34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j-cs"/>
              </a:rPr>
              <a:t>Subject Renewal Implementation </a:t>
            </a:r>
          </a:p>
        </p:txBody>
      </p:sp>
      <p:pic>
        <p:nvPicPr>
          <p:cNvPr id="4" name="Picture 3" descr="A black background with white text&#10;&#10;Description automatically generated">
            <a:extLst>
              <a:ext uri="{FF2B5EF4-FFF2-40B4-BE49-F238E27FC236}">
                <a16:creationId xmlns:a16="http://schemas.microsoft.com/office/drawing/2014/main" id="{2DBF033D-DFE5-43F2-04DE-40BB2EB989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10" name="Rectangle: Rounded Corners 9">
            <a:extLst>
              <a:ext uri="{FF2B5EF4-FFF2-40B4-BE49-F238E27FC236}">
                <a16:creationId xmlns:a16="http://schemas.microsoft.com/office/drawing/2014/main" id="{E83A18B8-7CF0-9D6C-6108-7621582B8B10}"/>
              </a:ext>
            </a:extLst>
          </p:cNvPr>
          <p:cNvSpPr/>
          <p:nvPr/>
        </p:nvSpPr>
        <p:spPr>
          <a:xfrm>
            <a:off x="504679" y="1335531"/>
            <a:ext cx="10315721"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nSpc>
                <a:spcPct val="150000"/>
              </a:lnSpc>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What SACE will provide:</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Implementation timeline</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Professional learning (for Teachers and Leaders)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PLATO</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Other resources: example LAP, samples </a:t>
            </a:r>
            <a:r>
              <a:rPr lang="en-US" sz="2400" err="1">
                <a:solidFill>
                  <a:schemeClr val="tx1"/>
                </a:solidFill>
                <a:latin typeface="Roboto" panose="02000000000000000000" pitchFamily="2" charset="0"/>
                <a:ea typeface="Roboto" panose="02000000000000000000" pitchFamily="2" charset="0"/>
                <a:cs typeface="Roboto" panose="02000000000000000000" pitchFamily="2" charset="0"/>
              </a:rPr>
              <a:t>etc</a:t>
            </a:r>
            <a:endParaRPr lang="en-US" sz="240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9495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6D903F-63CE-7DF9-AA21-009727CEEB3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3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endParaRPr>
          </a:p>
        </p:txBody>
      </p:sp>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8" name="Title 15">
            <a:extLst>
              <a:ext uri="{FF2B5EF4-FFF2-40B4-BE49-F238E27FC236}">
                <a16:creationId xmlns:a16="http://schemas.microsoft.com/office/drawing/2014/main" id="{2053552D-9895-E62A-FC04-20727ADD4E8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34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j-cs"/>
              </a:rPr>
              <a:t>Preparing for Transition</a:t>
            </a:r>
          </a:p>
        </p:txBody>
      </p:sp>
      <p:pic>
        <p:nvPicPr>
          <p:cNvPr id="4" name="Picture 3" descr="A black background with white text&#10;&#10;Description automatically generated">
            <a:extLst>
              <a:ext uri="{FF2B5EF4-FFF2-40B4-BE49-F238E27FC236}">
                <a16:creationId xmlns:a16="http://schemas.microsoft.com/office/drawing/2014/main" id="{2DBF033D-DFE5-43F2-04DE-40BB2EB989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10" name="Rectangle: Rounded Corners 9">
            <a:extLst>
              <a:ext uri="{FF2B5EF4-FFF2-40B4-BE49-F238E27FC236}">
                <a16:creationId xmlns:a16="http://schemas.microsoft.com/office/drawing/2014/main" id="{E83A18B8-7CF0-9D6C-6108-7621582B8B10}"/>
              </a:ext>
            </a:extLst>
          </p:cNvPr>
          <p:cNvSpPr/>
          <p:nvPr/>
        </p:nvSpPr>
        <p:spPr>
          <a:xfrm>
            <a:off x="504679" y="1335531"/>
            <a:ext cx="10315721"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nSpc>
                <a:spcPct val="150000"/>
              </a:lnSpc>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What you can start now:</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Start conversations with your teams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Build understanding of the key drivers</a:t>
            </a:r>
          </a:p>
          <a:p>
            <a:pPr marL="342900" indent="-34290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panose="02000000000000000000" pitchFamily="2" charset="0"/>
              </a:rPr>
              <a:t>Try small changes in practice</a:t>
            </a:r>
          </a:p>
          <a:p>
            <a:pPr marL="342900" indent="-342900">
              <a:lnSpc>
                <a:spcPct val="150000"/>
              </a:lnSpc>
              <a:buFont typeface="Arial" panose="020B0604020202020204" pitchFamily="34" charset="0"/>
              <a:buChar char="•"/>
            </a:pPr>
            <a:endParaRPr lang="en-US" sz="2400">
              <a:solidFill>
                <a:schemeClr val="tx1"/>
              </a:solidFill>
              <a:latin typeface="Roboto" panose="02000000000000000000" pitchFamily="2" charset="0"/>
              <a:ea typeface="Roboto" panose="02000000000000000000" pitchFamily="2" charset="0"/>
              <a:cs typeface="Roboto" panose="02000000000000000000" pitchFamily="2" charset="0"/>
            </a:endParaRPr>
          </a:p>
          <a:p>
            <a:pPr marL="342900" indent="-342900">
              <a:lnSpc>
                <a:spcPct val="150000"/>
              </a:lnSpc>
              <a:buFont typeface="Arial" panose="020B0604020202020204" pitchFamily="34" charset="0"/>
              <a:buChar char="•"/>
            </a:pPr>
            <a:endParaRPr lang="en-US" sz="240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7459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11500-2EEB-55CC-BCF0-17A32B7CB44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806056-90F3-168B-7BD8-55B86F155A3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7291137" cy="6858000"/>
          </a:xfrm>
          <a:prstGeom prst="rect">
            <a:avLst/>
          </a:prstGeom>
        </p:spPr>
      </p:pic>
      <p:sp>
        <p:nvSpPr>
          <p:cNvPr id="2" name="Title 15">
            <a:extLst>
              <a:ext uri="{FF2B5EF4-FFF2-40B4-BE49-F238E27FC236}">
                <a16:creationId xmlns:a16="http://schemas.microsoft.com/office/drawing/2014/main" id="{77574FB7-15B5-E7D2-89F8-50316183475E}"/>
              </a:ext>
            </a:extLst>
          </p:cNvPr>
          <p:cNvSpPr txBox="1">
            <a:spLocks/>
          </p:cNvSpPr>
          <p:nvPr/>
        </p:nvSpPr>
        <p:spPr>
          <a:xfrm>
            <a:off x="7421023" y="348917"/>
            <a:ext cx="4631277" cy="4318334"/>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sz="3600">
                <a:latin typeface="Roboto" panose="02000000000000000000" pitchFamily="2" charset="0"/>
                <a:ea typeface="Roboto" panose="02000000000000000000" pitchFamily="2" charset="0"/>
              </a:rPr>
              <a:t>Highlights from Schools:</a:t>
            </a:r>
          </a:p>
          <a:p>
            <a:pPr>
              <a:lnSpc>
                <a:spcPct val="110000"/>
              </a:lnSpc>
            </a:pPr>
            <a:r>
              <a:rPr lang="en-US" sz="3600">
                <a:latin typeface="Roboto" panose="02000000000000000000" pitchFamily="2" charset="0"/>
                <a:ea typeface="Roboto" panose="02000000000000000000" pitchFamily="2" charset="0"/>
              </a:rPr>
              <a:t>Subject Renewal</a:t>
            </a:r>
          </a:p>
          <a:p>
            <a:pPr>
              <a:lnSpc>
                <a:spcPct val="110000"/>
              </a:lnSpc>
            </a:pPr>
            <a:endParaRPr lang="en-US" sz="3600" b="1">
              <a:solidFill>
                <a:schemeClr val="bg1"/>
              </a:solidFill>
              <a:latin typeface="Roboto" panose="02000000000000000000" pitchFamily="2" charset="0"/>
              <a:ea typeface="Roboto" panose="02000000000000000000" pitchFamily="2" charset="0"/>
            </a:endParaRPr>
          </a:p>
          <a:p>
            <a:pPr>
              <a:lnSpc>
                <a:spcPct val="110000"/>
              </a:lnSpc>
              <a:buNone/>
            </a:pPr>
            <a:r>
              <a:rPr lang="en-AU" sz="2400">
                <a:effectLst/>
                <a:latin typeface="Roboto" panose="02000000000000000000" pitchFamily="2" charset="0"/>
                <a:ea typeface="Roboto" panose="02000000000000000000" pitchFamily="2" charset="0"/>
              </a:rPr>
              <a:t>Mary Hodson</a:t>
            </a:r>
          </a:p>
          <a:p>
            <a:pPr>
              <a:lnSpc>
                <a:spcPct val="110000"/>
              </a:lnSpc>
              <a:buNone/>
            </a:pPr>
            <a:r>
              <a:rPr lang="en-AU" sz="2400">
                <a:latin typeface="Roboto" panose="02000000000000000000" pitchFamily="2" charset="0"/>
                <a:ea typeface="Roboto" panose="02000000000000000000" pitchFamily="2" charset="0"/>
              </a:rPr>
              <a:t>Northern Adelaide Senior College</a:t>
            </a:r>
          </a:p>
          <a:p>
            <a:pPr>
              <a:lnSpc>
                <a:spcPct val="110000"/>
              </a:lnSpc>
              <a:buNone/>
            </a:pPr>
            <a:endParaRPr lang="en-AU" sz="2400">
              <a:latin typeface="Roboto" panose="02000000000000000000" pitchFamily="2" charset="0"/>
              <a:ea typeface="Roboto" panose="02000000000000000000" pitchFamily="2" charset="0"/>
            </a:endParaRPr>
          </a:p>
          <a:p>
            <a:pPr>
              <a:lnSpc>
                <a:spcPct val="110000"/>
              </a:lnSpc>
              <a:buNone/>
            </a:pPr>
            <a:r>
              <a:rPr lang="en-AU" sz="2400">
                <a:latin typeface="Roboto" panose="02000000000000000000" pitchFamily="2" charset="0"/>
                <a:ea typeface="Roboto" panose="02000000000000000000" pitchFamily="2" charset="0"/>
              </a:rPr>
              <a:t>Kelly Scott</a:t>
            </a:r>
          </a:p>
          <a:p>
            <a:pPr>
              <a:lnSpc>
                <a:spcPct val="110000"/>
              </a:lnSpc>
              <a:buNone/>
            </a:pPr>
            <a:r>
              <a:rPr lang="en-AU" sz="2400">
                <a:latin typeface="Roboto" panose="02000000000000000000" pitchFamily="2" charset="0"/>
                <a:ea typeface="Roboto" panose="02000000000000000000" pitchFamily="2" charset="0"/>
              </a:rPr>
              <a:t>Walford Anglican School for Girls</a:t>
            </a:r>
          </a:p>
        </p:txBody>
      </p:sp>
      <p:pic>
        <p:nvPicPr>
          <p:cNvPr id="4" name="Picture 3" descr="A black background with white text&#10;&#10;Description automatically generated">
            <a:extLst>
              <a:ext uri="{FF2B5EF4-FFF2-40B4-BE49-F238E27FC236}">
                <a16:creationId xmlns:a16="http://schemas.microsoft.com/office/drawing/2014/main" id="{D2ADA82D-7568-16DA-CE1E-1FA67C7899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67929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AACD495-8E7E-0663-6B39-CE6CC479AE2A}"/>
              </a:ext>
            </a:extLst>
          </p:cNvPr>
          <p:cNvSpPr>
            <a:spLocks noGrp="1"/>
          </p:cNvSpPr>
          <p:nvPr>
            <p:ph type="title"/>
          </p:nvPr>
        </p:nvSpPr>
        <p:spPr>
          <a:xfrm>
            <a:off x="1637414" y="1694966"/>
            <a:ext cx="9911107" cy="2046759"/>
          </a:xfrm>
        </p:spPr>
        <p:txBody>
          <a:bodyPr vert="horz" lIns="91440" tIns="45720" rIns="91440" bIns="45720" rtlCol="0" anchor="b">
            <a:normAutofit fontScale="90000"/>
          </a:bodyPr>
          <a:lstStyle/>
          <a:p>
            <a:pPr algn="r">
              <a:lnSpc>
                <a:spcPct val="100000"/>
              </a:lnSpc>
            </a:pPr>
            <a:r>
              <a:rPr lang="en-US">
                <a:latin typeface="Inter" panose="020B0604020202020204" charset="0"/>
                <a:ea typeface="Inter" panose="020B0604020202020204" charset="0"/>
              </a:rPr>
              <a:t>M</a:t>
            </a:r>
            <a:r>
              <a:rPr lang="en-US" kern="1200">
                <a:solidFill>
                  <a:schemeClr val="tx1"/>
                </a:solidFill>
                <a:latin typeface="Inter" panose="020B0604020202020204" charset="0"/>
                <a:ea typeface="Inter" panose="020B0604020202020204" charset="0"/>
              </a:rPr>
              <a:t>ary Hodson: Deputy- Teaching and Learning and SACE</a:t>
            </a:r>
            <a:br>
              <a:rPr lang="en-US" sz="5600" kern="1200">
                <a:solidFill>
                  <a:schemeClr val="tx1"/>
                </a:solidFill>
                <a:latin typeface="+mj-lt"/>
                <a:ea typeface="+mj-ea"/>
                <a:cs typeface="+mj-cs"/>
              </a:rPr>
            </a:br>
            <a:br>
              <a:rPr lang="en-US" sz="5600" kern="1200">
                <a:solidFill>
                  <a:schemeClr val="tx1"/>
                </a:solidFill>
                <a:latin typeface="+mj-lt"/>
                <a:ea typeface="+mj-ea"/>
                <a:cs typeface="+mj-cs"/>
              </a:rPr>
            </a:br>
            <a:endParaRPr lang="en-US" sz="1600" kern="1200">
              <a:solidFill>
                <a:srgbClr val="002060"/>
              </a:solidFill>
              <a:latin typeface="Inter" panose="020B0604020202020204" charset="0"/>
              <a:ea typeface="Inter" panose="020B0604020202020204" charset="0"/>
            </a:endParaRPr>
          </a:p>
        </p:txBody>
      </p:sp>
      <p:pic>
        <p:nvPicPr>
          <p:cNvPr id="3" name="Picture 2" descr="A blue and black text&#10;&#10;Description automatically generated">
            <a:extLst>
              <a:ext uri="{FF2B5EF4-FFF2-40B4-BE49-F238E27FC236}">
                <a16:creationId xmlns:a16="http://schemas.microsoft.com/office/drawing/2014/main" id="{D956818D-8C6F-7504-DF57-D989D3033501}"/>
              </a:ext>
            </a:extLst>
          </p:cNvPr>
          <p:cNvPicPr>
            <a:picLocks noChangeAspect="1"/>
          </p:cNvPicPr>
          <p:nvPr/>
        </p:nvPicPr>
        <p:blipFill>
          <a:blip r:embed="rId2"/>
          <a:stretch>
            <a:fillRect/>
          </a:stretch>
        </p:blipFill>
        <p:spPr>
          <a:xfrm>
            <a:off x="155386" y="599908"/>
            <a:ext cx="4575553" cy="903672"/>
          </a:xfrm>
          <a:prstGeom prst="rect">
            <a:avLst/>
          </a:prstGeom>
        </p:spPr>
      </p:pic>
      <p:sp>
        <p:nvSpPr>
          <p:cNvPr id="22"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E639CFB0-8400-F781-3BF8-ADDAF7937BF5}"/>
              </a:ext>
            </a:extLst>
          </p:cNvPr>
          <p:cNvSpPr txBox="1"/>
          <p:nvPr/>
        </p:nvSpPr>
        <p:spPr>
          <a:xfrm>
            <a:off x="304999" y="3536565"/>
            <a:ext cx="6097772" cy="217764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mn-cs"/>
              </a:rPr>
              <a:t>Schools Vision and Values: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mn-cs"/>
              </a:rPr>
              <a:t>Growth – How can we support this?</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mn-cs"/>
              </a:rPr>
              <a:t>Success – What can this look like?</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mn-cs"/>
              </a:rPr>
              <a:t>Belonging – What connections can we build on?</a:t>
            </a:r>
            <a:br>
              <a:rPr kumimoji="0" lang="en-US" sz="2400" b="0"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mn-cs"/>
              </a:rPr>
            </a:br>
            <a:r>
              <a:rPr kumimoji="0" lang="en-US" sz="1800" b="0"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mn-cs"/>
              </a:rPr>
              <a:t>	</a:t>
            </a:r>
            <a:endParaRPr kumimoji="0" lang="en-A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95755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5" descr="image.png"/>
          <p:cNvPicPr preferRelativeResize="0"/>
          <p:nvPr/>
        </p:nvPicPr>
        <p:blipFill rotWithShape="1">
          <a:blip r:embed="rId3">
            <a:alphaModFix/>
          </a:blip>
          <a:srcRect/>
          <a:stretch/>
        </p:blipFill>
        <p:spPr>
          <a:xfrm>
            <a:off x="0" y="-701725"/>
            <a:ext cx="12192000" cy="6858000"/>
          </a:xfrm>
          <a:prstGeom prst="rect">
            <a:avLst/>
          </a:prstGeom>
          <a:noFill/>
          <a:ln>
            <a:noFill/>
          </a:ln>
        </p:spPr>
      </p:pic>
      <p:pic>
        <p:nvPicPr>
          <p:cNvPr id="116" name="Google Shape;116;p15" descr="image.png"/>
          <p:cNvPicPr preferRelativeResize="0"/>
          <p:nvPr/>
        </p:nvPicPr>
        <p:blipFill rotWithShape="1">
          <a:blip r:embed="rId4">
            <a:alphaModFix/>
          </a:blip>
          <a:srcRect/>
          <a:stretch/>
        </p:blipFill>
        <p:spPr>
          <a:xfrm>
            <a:off x="523875" y="2232570"/>
            <a:ext cx="11144250" cy="714375"/>
          </a:xfrm>
          <a:prstGeom prst="rect">
            <a:avLst/>
          </a:prstGeom>
          <a:noFill/>
          <a:ln>
            <a:noFill/>
          </a:ln>
        </p:spPr>
      </p:pic>
      <p:pic>
        <p:nvPicPr>
          <p:cNvPr id="117" name="Google Shape;117;p15" descr="image.png"/>
          <p:cNvPicPr preferRelativeResize="0"/>
          <p:nvPr/>
        </p:nvPicPr>
        <p:blipFill rotWithShape="1">
          <a:blip r:embed="rId5">
            <a:alphaModFix/>
          </a:blip>
          <a:srcRect/>
          <a:stretch/>
        </p:blipFill>
        <p:spPr>
          <a:xfrm>
            <a:off x="523875" y="3137445"/>
            <a:ext cx="2643187" cy="1809750"/>
          </a:xfrm>
          <a:prstGeom prst="rect">
            <a:avLst/>
          </a:prstGeom>
          <a:noFill/>
          <a:ln>
            <a:noFill/>
          </a:ln>
        </p:spPr>
      </p:pic>
      <p:pic>
        <p:nvPicPr>
          <p:cNvPr id="118" name="Google Shape;118;p15" descr="image.png"/>
          <p:cNvPicPr preferRelativeResize="0"/>
          <p:nvPr/>
        </p:nvPicPr>
        <p:blipFill rotWithShape="1">
          <a:blip r:embed="rId6">
            <a:alphaModFix/>
          </a:blip>
          <a:srcRect/>
          <a:stretch/>
        </p:blipFill>
        <p:spPr>
          <a:xfrm>
            <a:off x="3357562" y="3137445"/>
            <a:ext cx="2643187" cy="1809750"/>
          </a:xfrm>
          <a:prstGeom prst="rect">
            <a:avLst/>
          </a:prstGeom>
          <a:noFill/>
          <a:ln>
            <a:noFill/>
          </a:ln>
        </p:spPr>
      </p:pic>
      <p:pic>
        <p:nvPicPr>
          <p:cNvPr id="119" name="Google Shape;119;p15" descr="image.png"/>
          <p:cNvPicPr preferRelativeResize="0"/>
          <p:nvPr/>
        </p:nvPicPr>
        <p:blipFill rotWithShape="1">
          <a:blip r:embed="rId7">
            <a:alphaModFix/>
          </a:blip>
          <a:srcRect/>
          <a:stretch/>
        </p:blipFill>
        <p:spPr>
          <a:xfrm>
            <a:off x="6191250" y="3137445"/>
            <a:ext cx="2643187" cy="1809750"/>
          </a:xfrm>
          <a:prstGeom prst="rect">
            <a:avLst/>
          </a:prstGeom>
          <a:noFill/>
          <a:ln>
            <a:noFill/>
          </a:ln>
        </p:spPr>
      </p:pic>
      <p:pic>
        <p:nvPicPr>
          <p:cNvPr id="120" name="Google Shape;120;p15" descr="image.png"/>
          <p:cNvPicPr preferRelativeResize="0"/>
          <p:nvPr/>
        </p:nvPicPr>
        <p:blipFill rotWithShape="1">
          <a:blip r:embed="rId6">
            <a:alphaModFix/>
          </a:blip>
          <a:srcRect/>
          <a:stretch/>
        </p:blipFill>
        <p:spPr>
          <a:xfrm>
            <a:off x="9024937" y="3137445"/>
            <a:ext cx="2643187" cy="1809750"/>
          </a:xfrm>
          <a:prstGeom prst="rect">
            <a:avLst/>
          </a:prstGeom>
          <a:noFill/>
          <a:ln>
            <a:noFill/>
          </a:ln>
        </p:spPr>
      </p:pic>
      <p:sp>
        <p:nvSpPr>
          <p:cNvPr id="124" name="Google Shape;124;p15"/>
          <p:cNvSpPr txBox="1"/>
          <p:nvPr/>
        </p:nvSpPr>
        <p:spPr>
          <a:xfrm>
            <a:off x="733425" y="1803945"/>
            <a:ext cx="10620375"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9955"/>
              </a:lnSpc>
              <a:spcBef>
                <a:spcPts val="0"/>
              </a:spcBef>
              <a:spcAft>
                <a:spcPts val="0"/>
              </a:spcAft>
              <a:buClrTx/>
              <a:buSzTx/>
              <a:buFontTx/>
              <a:buNone/>
              <a:tabLst/>
              <a:defRPr/>
            </a:pPr>
            <a:r>
              <a:rPr kumimoji="0" lang="en-US" sz="2000" b="1" i="0" u="none" strike="noStrike" kern="1200" cap="none" spc="0" normalizeH="0" baseline="0" noProof="0">
                <a:ln>
                  <a:noFill/>
                </a:ln>
                <a:solidFill>
                  <a:srgbClr val="1B365D"/>
                </a:solidFill>
                <a:effectLst/>
                <a:uLnTx/>
                <a:uFillTx/>
                <a:latin typeface="Inter"/>
                <a:ea typeface="Inter"/>
                <a:cs typeface="Inter"/>
                <a:sym typeface="Inter"/>
              </a:rPr>
              <a:t>Category 1 Senior School</a:t>
            </a:r>
            <a:r>
              <a:rPr kumimoji="0" lang="en-US" sz="2000" b="0" i="0" u="none" strike="noStrike" kern="1200" cap="none" spc="0" normalizeH="0" baseline="0" noProof="0">
                <a:ln>
                  <a:noFill/>
                </a:ln>
                <a:solidFill>
                  <a:srgbClr val="1B365D"/>
                </a:solidFill>
                <a:effectLst/>
                <a:uLnTx/>
                <a:uFillTx/>
                <a:latin typeface="Inter Medium"/>
                <a:ea typeface="Inter Medium"/>
                <a:cs typeface="Inter Medium"/>
                <a:sym typeface="Inter Medium"/>
              </a:rPr>
              <a:t>: Serving adult re-entry students across a wide diversity of educational abilities, personal commitments, and cultural backgrounds</a:t>
            </a:r>
            <a:r>
              <a:rPr kumimoji="0" lang="en-US" sz="1125" b="0" i="0" u="none" strike="noStrike" kern="1200" cap="none" spc="0" normalizeH="0" baseline="0" noProof="0">
                <a:ln>
                  <a:noFill/>
                </a:ln>
                <a:solidFill>
                  <a:srgbClr val="1B365D"/>
                </a:solidFill>
                <a:effectLst/>
                <a:uLnTx/>
                <a:uFillTx/>
                <a:latin typeface="Inter Medium"/>
                <a:ea typeface="Inter Medium"/>
                <a:cs typeface="Inter Medium"/>
                <a:sym typeface="Inter Medium"/>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5" name="Google Shape;125;p15"/>
          <p:cNvSpPr txBox="1"/>
          <p:nvPr/>
        </p:nvSpPr>
        <p:spPr>
          <a:xfrm>
            <a:off x="733425" y="3385095"/>
            <a:ext cx="2224087" cy="5238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750" b="1" i="0" u="none" strike="noStrike" kern="1200" cap="none" spc="0" normalizeH="0" baseline="0" noProof="0">
                <a:ln>
                  <a:noFill/>
                </a:ln>
                <a:solidFill>
                  <a:srgbClr val="1B365D"/>
                </a:solidFill>
                <a:effectLst/>
                <a:uLnTx/>
                <a:uFillTx/>
                <a:latin typeface="Poppins"/>
                <a:ea typeface="Poppins"/>
                <a:cs typeface="Poppins"/>
                <a:sym typeface="Poppins"/>
              </a:rPr>
              <a:t>450</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6" name="Google Shape;126;p15"/>
          <p:cNvSpPr txBox="1"/>
          <p:nvPr/>
        </p:nvSpPr>
        <p:spPr>
          <a:xfrm>
            <a:off x="733425" y="3958679"/>
            <a:ext cx="2224087" cy="24622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A8CC"/>
                </a:solidFill>
                <a:effectLst/>
                <a:uLnTx/>
                <a:uFillTx/>
                <a:latin typeface="Inter"/>
                <a:ea typeface="Inter"/>
                <a:cs typeface="Inter"/>
                <a:sym typeface="Inter"/>
              </a:rPr>
              <a:t>TOTAL ENROLMENTS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7" name="Google Shape;127;p15"/>
          <p:cNvSpPr txBox="1"/>
          <p:nvPr/>
        </p:nvSpPr>
        <p:spPr>
          <a:xfrm>
            <a:off x="733425" y="4217937"/>
            <a:ext cx="2224087" cy="1378839"/>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39897"/>
              </a:lnSpc>
              <a:spcBef>
                <a:spcPts val="0"/>
              </a:spcBef>
              <a:spcAft>
                <a:spcPts val="0"/>
              </a:spcAft>
              <a:buClrTx/>
              <a:buSzTx/>
              <a:buFontTx/>
              <a:buNone/>
              <a:tabLst/>
              <a:defRPr/>
            </a:pPr>
            <a:r>
              <a:rPr kumimoji="0" lang="en-US" sz="1600" b="0" i="0" u="none" strike="noStrike" kern="1200" cap="none" spc="0" normalizeH="0" baseline="0" noProof="0">
                <a:ln>
                  <a:noFill/>
                </a:ln>
                <a:solidFill>
                  <a:srgbClr val="64748B"/>
                </a:solidFill>
                <a:effectLst/>
                <a:uLnTx/>
                <a:uFillTx/>
                <a:latin typeface="Inter"/>
                <a:ea typeface="Inter"/>
                <a:cs typeface="Inter"/>
                <a:sym typeface="Inter"/>
              </a:rPr>
              <a:t>Students aged between 15 to 69 pursuing Stage 1 and Stage 2 subjects in senior education.</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8" name="Google Shape;128;p15"/>
          <p:cNvSpPr txBox="1"/>
          <p:nvPr/>
        </p:nvSpPr>
        <p:spPr>
          <a:xfrm>
            <a:off x="3567112" y="3385095"/>
            <a:ext cx="2224087" cy="5238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750" b="1" i="0" u="none" strike="noStrike" kern="1200" cap="none" spc="0" normalizeH="0" baseline="0" noProof="0">
                <a:ln>
                  <a:noFill/>
                </a:ln>
                <a:solidFill>
                  <a:srgbClr val="1B365D"/>
                </a:solidFill>
                <a:effectLst/>
                <a:uLnTx/>
                <a:uFillTx/>
                <a:latin typeface="Poppins"/>
                <a:ea typeface="Poppins"/>
                <a:cs typeface="Poppins"/>
                <a:sym typeface="Poppins"/>
              </a:rPr>
              <a:t>177</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9" name="Google Shape;129;p15"/>
          <p:cNvSpPr txBox="1"/>
          <p:nvPr/>
        </p:nvSpPr>
        <p:spPr>
          <a:xfrm>
            <a:off x="3567112" y="3958679"/>
            <a:ext cx="2224087" cy="24622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A8CC"/>
                </a:solidFill>
                <a:effectLst/>
                <a:uLnTx/>
                <a:uFillTx/>
                <a:latin typeface="Inter"/>
                <a:ea typeface="Inter"/>
                <a:cs typeface="Inter"/>
                <a:sym typeface="Inter"/>
              </a:rPr>
              <a:t>TAILORED LEARNING</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0" name="Google Shape;130;p15"/>
          <p:cNvSpPr txBox="1"/>
          <p:nvPr/>
        </p:nvSpPr>
        <p:spPr>
          <a:xfrm>
            <a:off x="3567112" y="4217937"/>
            <a:ext cx="2224087" cy="68942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39897"/>
              </a:lnSpc>
              <a:spcBef>
                <a:spcPts val="0"/>
              </a:spcBef>
              <a:spcAft>
                <a:spcPts val="0"/>
              </a:spcAft>
              <a:buClrTx/>
              <a:buSzTx/>
              <a:buFontTx/>
              <a:buNone/>
              <a:tabLst/>
              <a:defRPr/>
            </a:pPr>
            <a:r>
              <a:rPr kumimoji="0" lang="en-US" sz="1600" b="0" i="0" u="none" strike="noStrike" kern="1200" cap="none" spc="0" normalizeH="0" baseline="0" noProof="0">
                <a:ln>
                  <a:noFill/>
                </a:ln>
                <a:solidFill>
                  <a:srgbClr val="64748B"/>
                </a:solidFill>
                <a:effectLst/>
                <a:uLnTx/>
                <a:uFillTx/>
                <a:latin typeface="Inter"/>
                <a:ea typeface="Inter"/>
                <a:cs typeface="Inter"/>
                <a:sym typeface="Inter"/>
              </a:rPr>
              <a:t>Targeted programs, fee-for-service</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1" name="Google Shape;131;p15"/>
          <p:cNvSpPr txBox="1"/>
          <p:nvPr/>
        </p:nvSpPr>
        <p:spPr>
          <a:xfrm>
            <a:off x="6400800" y="3385095"/>
            <a:ext cx="2224087" cy="5238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750" b="1" i="0" u="none" strike="noStrike" kern="1200" cap="none" spc="0" normalizeH="0" baseline="0" noProof="0">
                <a:ln>
                  <a:noFill/>
                </a:ln>
                <a:solidFill>
                  <a:srgbClr val="1B365D"/>
                </a:solidFill>
                <a:effectLst/>
                <a:uLnTx/>
                <a:uFillTx/>
                <a:latin typeface="Poppins"/>
                <a:ea typeface="Poppins"/>
                <a:cs typeface="Poppins"/>
                <a:sym typeface="Poppins"/>
              </a:rPr>
              <a:t>118</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2" name="Google Shape;132;p15"/>
          <p:cNvSpPr txBox="1"/>
          <p:nvPr/>
        </p:nvSpPr>
        <p:spPr>
          <a:xfrm>
            <a:off x="6400800" y="3958679"/>
            <a:ext cx="2224087" cy="24622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A8CC"/>
                </a:solidFill>
                <a:effectLst/>
                <a:uLnTx/>
                <a:uFillTx/>
                <a:latin typeface="Inter"/>
                <a:ea typeface="Inter"/>
                <a:cs typeface="Inter"/>
                <a:sym typeface="Inter"/>
              </a:rPr>
              <a:t>EALD LEARNERS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3" name="Google Shape;133;p15"/>
          <p:cNvSpPr txBox="1"/>
          <p:nvPr/>
        </p:nvSpPr>
        <p:spPr>
          <a:xfrm>
            <a:off x="6400800" y="4217937"/>
            <a:ext cx="2224087" cy="34471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39897"/>
              </a:lnSpc>
              <a:spcBef>
                <a:spcPts val="0"/>
              </a:spcBef>
              <a:spcAft>
                <a:spcPts val="0"/>
              </a:spcAft>
              <a:buClrTx/>
              <a:buSzTx/>
              <a:buFontTx/>
              <a:buNone/>
              <a:tabLst/>
              <a:defRPr/>
            </a:pPr>
            <a:r>
              <a:rPr kumimoji="0" lang="en-US" sz="1600" b="0" i="0" u="none" strike="noStrike" kern="1200" cap="none" spc="0" normalizeH="0" baseline="0" noProof="0" err="1">
                <a:ln>
                  <a:noFill/>
                </a:ln>
                <a:solidFill>
                  <a:srgbClr val="64748B"/>
                </a:solidFill>
                <a:effectLst/>
                <a:uLnTx/>
                <a:uFillTx/>
                <a:latin typeface="Inter"/>
                <a:ea typeface="Inter"/>
                <a:cs typeface="Inter"/>
                <a:sym typeface="Inter"/>
              </a:rPr>
              <a:t>Specialised</a:t>
            </a:r>
            <a:r>
              <a:rPr kumimoji="0" lang="en-US" sz="1600" b="0" i="0" u="none" strike="noStrike" kern="1200" cap="none" spc="0" normalizeH="0" baseline="0" noProof="0">
                <a:ln>
                  <a:noFill/>
                </a:ln>
                <a:solidFill>
                  <a:srgbClr val="64748B"/>
                </a:solidFill>
                <a:effectLst/>
                <a:uLnTx/>
                <a:uFillTx/>
                <a:latin typeface="Inter"/>
                <a:ea typeface="Inter"/>
                <a:cs typeface="Inter"/>
                <a:sym typeface="Inter"/>
              </a:rPr>
              <a:t> pathways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4" name="Google Shape;134;p15"/>
          <p:cNvSpPr txBox="1"/>
          <p:nvPr/>
        </p:nvSpPr>
        <p:spPr>
          <a:xfrm>
            <a:off x="9234487" y="3385095"/>
            <a:ext cx="2224087" cy="5238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3750" b="1" i="0" u="none" strike="noStrike" kern="1200" cap="none" spc="0" normalizeH="0" baseline="0" noProof="0">
                <a:ln>
                  <a:noFill/>
                </a:ln>
                <a:solidFill>
                  <a:srgbClr val="1B365D"/>
                </a:solidFill>
                <a:effectLst/>
                <a:uLnTx/>
                <a:uFillTx/>
                <a:latin typeface="Poppins"/>
                <a:ea typeface="Poppins"/>
                <a:cs typeface="Poppins"/>
                <a:sym typeface="Poppins"/>
              </a:rPr>
              <a:t>49</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5" name="Google Shape;135;p15"/>
          <p:cNvSpPr txBox="1"/>
          <p:nvPr/>
        </p:nvSpPr>
        <p:spPr>
          <a:xfrm>
            <a:off x="9234487" y="3958679"/>
            <a:ext cx="2224087" cy="492443"/>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A8CC"/>
                </a:solidFill>
                <a:effectLst/>
                <a:uLnTx/>
                <a:uFillTx/>
                <a:latin typeface="Inter"/>
                <a:ea typeface="Inter"/>
                <a:cs typeface="Inter"/>
                <a:sym typeface="Inter"/>
              </a:rPr>
              <a:t>ABORIGINAL LEARNERS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6" name="Google Shape;136;p15"/>
          <p:cNvSpPr txBox="1"/>
          <p:nvPr/>
        </p:nvSpPr>
        <p:spPr>
          <a:xfrm>
            <a:off x="9296400" y="4467920"/>
            <a:ext cx="2224087" cy="34471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39897"/>
              </a:lnSpc>
              <a:spcBef>
                <a:spcPts val="0"/>
              </a:spcBef>
              <a:spcAft>
                <a:spcPts val="0"/>
              </a:spcAft>
              <a:buClrTx/>
              <a:buSzTx/>
              <a:buFontTx/>
              <a:buNone/>
              <a:tabLst/>
              <a:defRPr/>
            </a:pPr>
            <a:r>
              <a:rPr kumimoji="0" lang="en-US" sz="1600" b="0" i="0" u="none" strike="noStrike" kern="1200" cap="none" spc="0" normalizeH="0" baseline="0" noProof="0">
                <a:ln>
                  <a:noFill/>
                </a:ln>
                <a:solidFill>
                  <a:srgbClr val="64748B"/>
                </a:solidFill>
                <a:effectLst/>
                <a:uLnTx/>
                <a:uFillTx/>
                <a:latin typeface="Inter"/>
                <a:ea typeface="Inter"/>
                <a:cs typeface="Inter"/>
                <a:sym typeface="Inter"/>
              </a:rPr>
              <a:t>Dedicated pathways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7" name="Google Shape;137;p15"/>
          <p:cNvSpPr txBox="1"/>
          <p:nvPr/>
        </p:nvSpPr>
        <p:spPr>
          <a:xfrm>
            <a:off x="733425" y="361279"/>
            <a:ext cx="11525250" cy="59093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Our Site Context</a:t>
            </a:r>
            <a:endParaRPr kumimoji="0" sz="32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138" name="Google Shape;138;p15"/>
          <p:cNvSpPr/>
          <p:nvPr/>
        </p:nvSpPr>
        <p:spPr>
          <a:xfrm>
            <a:off x="523875" y="428625"/>
            <a:ext cx="57150" cy="388590"/>
          </a:xfrm>
          <a:prstGeom prst="rect">
            <a:avLst/>
          </a:prstGeom>
          <a:solidFill>
            <a:srgbClr val="00A8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2" name="Picture 7" descr="A blue and black text&#10;&#10;Description automatically generated">
            <a:extLst>
              <a:ext uri="{FF2B5EF4-FFF2-40B4-BE49-F238E27FC236}">
                <a16:creationId xmlns:a16="http://schemas.microsoft.com/office/drawing/2014/main" id="{EB99DAF9-99BE-629E-B7FB-C2209432AA8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8200119" y="5649291"/>
            <a:ext cx="3744833" cy="9777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7D4A03-FDB1-FDC7-AB90-A8AE24E2D436}"/>
              </a:ext>
            </a:extLst>
          </p:cNvPr>
          <p:cNvSpPr txBox="1"/>
          <p:nvPr/>
        </p:nvSpPr>
        <p:spPr>
          <a:xfrm>
            <a:off x="1470731" y="1136972"/>
            <a:ext cx="6232796" cy="2862322"/>
          </a:xfrm>
          <a:prstGeom prst="rect">
            <a:avLst/>
          </a:prstGeom>
          <a:noFill/>
        </p:spPr>
        <p:txBody>
          <a:bodyPr wrap="none" lIns="91440" tIns="45720" rIns="91440" bIns="45720" rtlCol="0" anchor="t">
            <a:spAutoFit/>
          </a:bodyPr>
          <a:lstStyle/>
          <a:p>
            <a:pPr>
              <a:spcAft>
                <a:spcPts val="600"/>
              </a:spcAft>
            </a:pPr>
            <a:r>
              <a:rPr lang="en-AU" sz="4800" b="1">
                <a:solidFill>
                  <a:srgbClr val="955166"/>
                </a:solidFill>
                <a:latin typeface="Roboto"/>
                <a:ea typeface="Roboto"/>
                <a:cs typeface="Roboto"/>
              </a:rPr>
              <a:t>Our direction of travel</a:t>
            </a:r>
          </a:p>
          <a:p>
            <a:pPr>
              <a:spcAft>
                <a:spcPts val="600"/>
              </a:spcAft>
            </a:pPr>
            <a:endParaRPr lang="en-AU" sz="3200" b="1">
              <a:solidFill>
                <a:srgbClr val="955166"/>
              </a:solidFill>
              <a:latin typeface="Roboto"/>
              <a:ea typeface="Roboto"/>
              <a:cs typeface="Roboto"/>
            </a:endParaRPr>
          </a:p>
          <a:p>
            <a:pPr>
              <a:spcAft>
                <a:spcPts val="600"/>
              </a:spcAft>
            </a:pPr>
            <a:r>
              <a:rPr lang="en-AU" sz="3200" b="1">
                <a:solidFill>
                  <a:srgbClr val="955166"/>
                </a:solidFill>
                <a:latin typeface="Roboto"/>
                <a:ea typeface="Roboto"/>
                <a:cs typeface="Roboto"/>
              </a:rPr>
              <a:t>Hassan Mekawy</a:t>
            </a:r>
            <a:endParaRPr lang="en-AU" sz="3200" b="1">
              <a:solidFill>
                <a:srgbClr val="955166"/>
              </a:solidFill>
              <a:latin typeface="Roboto" panose="02000000000000000000" pitchFamily="2" charset="0"/>
              <a:ea typeface="Roboto" panose="02000000000000000000" pitchFamily="2" charset="0"/>
            </a:endParaRPr>
          </a:p>
          <a:p>
            <a:pPr>
              <a:spcAft>
                <a:spcPts val="600"/>
              </a:spcAft>
            </a:pPr>
            <a:r>
              <a:rPr lang="en-AU" sz="2400">
                <a:latin typeface="Roboto"/>
                <a:ea typeface="Roboto"/>
                <a:cs typeface="Roboto"/>
              </a:rPr>
              <a:t>Executive Director, Education Services</a:t>
            </a:r>
            <a:endParaRPr lang="en-AU" sz="2400">
              <a:latin typeface="Roboto" panose="02000000000000000000" pitchFamily="2" charset="0"/>
              <a:ea typeface="Roboto" panose="02000000000000000000" pitchFamily="2" charset="0"/>
              <a:cs typeface="Roboto"/>
            </a:endParaRPr>
          </a:p>
          <a:p>
            <a:pPr>
              <a:spcAft>
                <a:spcPts val="600"/>
              </a:spcAft>
            </a:pPr>
            <a:r>
              <a:rPr lang="en-AU" sz="2400">
                <a:latin typeface="Roboto"/>
                <a:ea typeface="Roboto"/>
                <a:cs typeface="Roboto"/>
              </a:rPr>
              <a:t>SACE Board of South Australia</a:t>
            </a:r>
          </a:p>
        </p:txBody>
      </p:sp>
      <p:pic>
        <p:nvPicPr>
          <p:cNvPr id="7" name="Picture 6">
            <a:extLst>
              <a:ext uri="{FF2B5EF4-FFF2-40B4-BE49-F238E27FC236}">
                <a16:creationId xmlns:a16="http://schemas.microsoft.com/office/drawing/2014/main" id="{3C898F0E-025C-E54B-907D-BA470E831535}"/>
              </a:ext>
            </a:extLst>
          </p:cNvPr>
          <p:cNvPicPr>
            <a:picLocks noChangeAspect="1"/>
          </p:cNvPicPr>
          <p:nvPr/>
        </p:nvPicPr>
        <p:blipFill>
          <a:blip r:embed="rId3"/>
          <a:stretch>
            <a:fillRect/>
          </a:stretch>
        </p:blipFill>
        <p:spPr>
          <a:xfrm>
            <a:off x="90533" y="5091078"/>
            <a:ext cx="3562847" cy="1428949"/>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DA70C9A6-2512-93AB-581A-BA479B9FFC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664535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16" descr="image.png"/>
          <p:cNvPicPr preferRelativeResize="0"/>
          <p:nvPr/>
        </p:nvPicPr>
        <p:blipFill rotWithShape="1">
          <a:blip r:embed="rId3">
            <a:alphaModFix/>
          </a:blip>
          <a:srcRect/>
          <a:stretch/>
        </p:blipFill>
        <p:spPr>
          <a:xfrm>
            <a:off x="333375" y="120475"/>
            <a:ext cx="12192000" cy="6858000"/>
          </a:xfrm>
          <a:prstGeom prst="rect">
            <a:avLst/>
          </a:prstGeom>
          <a:noFill/>
          <a:ln>
            <a:noFill/>
          </a:ln>
        </p:spPr>
      </p:pic>
      <p:pic>
        <p:nvPicPr>
          <p:cNvPr id="145" name="Google Shape;145;p16" descr="image.png"/>
          <p:cNvPicPr preferRelativeResize="0"/>
          <p:nvPr/>
        </p:nvPicPr>
        <p:blipFill rotWithShape="1">
          <a:blip r:embed="rId4">
            <a:alphaModFix/>
          </a:blip>
          <a:srcRect/>
          <a:stretch/>
        </p:blipFill>
        <p:spPr>
          <a:xfrm>
            <a:off x="6286500" y="1970633"/>
            <a:ext cx="5381625" cy="3238500"/>
          </a:xfrm>
          <a:prstGeom prst="rect">
            <a:avLst/>
          </a:prstGeom>
          <a:noFill/>
          <a:ln>
            <a:noFill/>
          </a:ln>
        </p:spPr>
      </p:pic>
      <p:sp>
        <p:nvSpPr>
          <p:cNvPr id="148" name="Google Shape;148;p16"/>
          <p:cNvSpPr txBox="1"/>
          <p:nvPr/>
        </p:nvSpPr>
        <p:spPr>
          <a:xfrm>
            <a:off x="445294" y="1188987"/>
            <a:ext cx="5650706"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SemiBold"/>
                <a:sym typeface="Poppins SemiBold"/>
              </a:rPr>
              <a:t>Our challenge for consideration:</a:t>
            </a:r>
            <a:endParaRPr kumimoji="0" sz="24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149" name="Google Shape;149;p16"/>
          <p:cNvSpPr txBox="1"/>
          <p:nvPr/>
        </p:nvSpPr>
        <p:spPr>
          <a:xfrm>
            <a:off x="752475" y="1918715"/>
            <a:ext cx="5114925" cy="738664"/>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293B"/>
                </a:solidFill>
                <a:effectLst/>
                <a:uLnTx/>
                <a:uFillTx/>
                <a:latin typeface="Inter"/>
                <a:ea typeface="Inter"/>
                <a:cs typeface="Inter"/>
                <a:sym typeface="Inter"/>
              </a:rPr>
              <a:t>Developing learning opportunities</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that build systematically upon the core elements of the capability descriptors</a:t>
            </a:r>
            <a:r>
              <a:rPr kumimoji="0" lang="en-US" sz="1087" b="0" i="0" u="none" strike="noStrike" kern="1200" cap="none" spc="0" normalizeH="0" baseline="0" noProof="0">
                <a:ln>
                  <a:noFill/>
                </a:ln>
                <a:solidFill>
                  <a:srgbClr val="1E293B"/>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0" name="Google Shape;150;p16"/>
          <p:cNvSpPr txBox="1"/>
          <p:nvPr/>
        </p:nvSpPr>
        <p:spPr>
          <a:xfrm>
            <a:off x="732649" y="2675065"/>
            <a:ext cx="5114925"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293B"/>
                </a:solidFill>
                <a:effectLst/>
                <a:uLnTx/>
                <a:uFillTx/>
                <a:latin typeface="Inter"/>
                <a:ea typeface="Inter"/>
                <a:cs typeface="Inter"/>
                <a:sym typeface="Inter"/>
              </a:rPr>
              <a:t>Engaging students</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through collaborative, dialogic teaching, and interactive instruction.</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1" name="Google Shape;151;p16"/>
          <p:cNvSpPr txBox="1"/>
          <p:nvPr/>
        </p:nvSpPr>
        <p:spPr>
          <a:xfrm>
            <a:off x="732648" y="3303254"/>
            <a:ext cx="5114925"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293B"/>
                </a:solidFill>
                <a:effectLst/>
                <a:uLnTx/>
                <a:uFillTx/>
                <a:latin typeface="Inter"/>
                <a:ea typeface="Inter"/>
                <a:cs typeface="Inter"/>
                <a:sym typeface="Inter"/>
              </a:rPr>
              <a:t>Encouraging school attendance</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by making learning deeply contextual and rewarding.</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2" name="Google Shape;152;p16"/>
          <p:cNvSpPr txBox="1"/>
          <p:nvPr/>
        </p:nvSpPr>
        <p:spPr>
          <a:xfrm>
            <a:off x="713184" y="3941544"/>
            <a:ext cx="5114925"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293B"/>
                </a:solidFill>
                <a:effectLst/>
                <a:uLnTx/>
                <a:uFillTx/>
                <a:latin typeface="Inter"/>
                <a:ea typeface="Inter"/>
                <a:cs typeface="Inter"/>
                <a:sym typeface="Inter"/>
              </a:rPr>
              <a:t>Fostering meaningful, real-world learning</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that resonates with adult lifepaths.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3" name="Google Shape;153;p16"/>
          <p:cNvSpPr txBox="1"/>
          <p:nvPr/>
        </p:nvSpPr>
        <p:spPr>
          <a:xfrm>
            <a:off x="688237" y="4573705"/>
            <a:ext cx="5114925"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293B"/>
                </a:solidFill>
                <a:effectLst/>
                <a:uLnTx/>
                <a:uFillTx/>
                <a:latin typeface="Inter"/>
                <a:ea typeface="Inter"/>
                <a:cs typeface="Inter"/>
                <a:sym typeface="Inter"/>
              </a:rPr>
              <a:t>Promoting a strong sense of belonging</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within a highly diverse learning community.</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54" name="Google Shape;154;p16" descr="image.png"/>
          <p:cNvPicPr preferRelativeResize="0"/>
          <p:nvPr/>
        </p:nvPicPr>
        <p:blipFill rotWithShape="1">
          <a:blip r:embed="rId5">
            <a:alphaModFix/>
          </a:blip>
          <a:srcRect/>
          <a:stretch/>
        </p:blipFill>
        <p:spPr>
          <a:xfrm>
            <a:off x="6296025" y="1980158"/>
            <a:ext cx="5362575" cy="3219450"/>
          </a:xfrm>
          <a:prstGeom prst="rect">
            <a:avLst/>
          </a:prstGeom>
          <a:noFill/>
          <a:ln>
            <a:noFill/>
          </a:ln>
        </p:spPr>
      </p:pic>
      <p:sp>
        <p:nvSpPr>
          <p:cNvPr id="155" name="Google Shape;155;p16"/>
          <p:cNvSpPr txBox="1"/>
          <p:nvPr/>
        </p:nvSpPr>
        <p:spPr>
          <a:xfrm>
            <a:off x="666750" y="428625"/>
            <a:ext cx="11525250" cy="4708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55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Learning Design &amp; Intentional Pedagogy</a:t>
            </a:r>
            <a:endParaRPr kumimoji="0" sz="18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156" name="Google Shape;156;p16"/>
          <p:cNvSpPr/>
          <p:nvPr/>
        </p:nvSpPr>
        <p:spPr>
          <a:xfrm>
            <a:off x="523875" y="428625"/>
            <a:ext cx="57150" cy="388590"/>
          </a:xfrm>
          <a:prstGeom prst="rect">
            <a:avLst/>
          </a:prstGeom>
          <a:solidFill>
            <a:srgbClr val="00A8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157" name="Google Shape;157;p16" descr="image.png"/>
          <p:cNvPicPr preferRelativeResize="0"/>
          <p:nvPr/>
        </p:nvPicPr>
        <p:blipFill rotWithShape="1">
          <a:blip r:embed="rId6">
            <a:alphaModFix/>
          </a:blip>
          <a:srcRect/>
          <a:stretch/>
        </p:blipFill>
        <p:spPr>
          <a:xfrm>
            <a:off x="533400" y="1972359"/>
            <a:ext cx="123825" cy="142875"/>
          </a:xfrm>
          <a:prstGeom prst="rect">
            <a:avLst/>
          </a:prstGeom>
          <a:noFill/>
          <a:ln>
            <a:noFill/>
          </a:ln>
        </p:spPr>
      </p:pic>
      <p:pic>
        <p:nvPicPr>
          <p:cNvPr id="158" name="Google Shape;158;p16" descr="image.png"/>
          <p:cNvPicPr preferRelativeResize="0"/>
          <p:nvPr/>
        </p:nvPicPr>
        <p:blipFill rotWithShape="1">
          <a:blip r:embed="rId6">
            <a:alphaModFix/>
          </a:blip>
          <a:srcRect/>
          <a:stretch/>
        </p:blipFill>
        <p:spPr>
          <a:xfrm>
            <a:off x="542149" y="2723916"/>
            <a:ext cx="123825" cy="142875"/>
          </a:xfrm>
          <a:prstGeom prst="rect">
            <a:avLst/>
          </a:prstGeom>
          <a:noFill/>
          <a:ln>
            <a:noFill/>
          </a:ln>
        </p:spPr>
      </p:pic>
      <p:pic>
        <p:nvPicPr>
          <p:cNvPr id="159" name="Google Shape;159;p16" descr="image.png"/>
          <p:cNvPicPr preferRelativeResize="0"/>
          <p:nvPr/>
        </p:nvPicPr>
        <p:blipFill rotWithShape="1">
          <a:blip r:embed="rId6">
            <a:alphaModFix/>
          </a:blip>
          <a:srcRect/>
          <a:stretch/>
        </p:blipFill>
        <p:spPr>
          <a:xfrm>
            <a:off x="552450" y="3346744"/>
            <a:ext cx="123825" cy="142875"/>
          </a:xfrm>
          <a:prstGeom prst="rect">
            <a:avLst/>
          </a:prstGeom>
          <a:noFill/>
          <a:ln>
            <a:noFill/>
          </a:ln>
        </p:spPr>
      </p:pic>
      <p:pic>
        <p:nvPicPr>
          <p:cNvPr id="160" name="Google Shape;160;p16" descr="image.png"/>
          <p:cNvPicPr preferRelativeResize="0"/>
          <p:nvPr/>
        </p:nvPicPr>
        <p:blipFill rotWithShape="1">
          <a:blip r:embed="rId6">
            <a:alphaModFix/>
          </a:blip>
          <a:srcRect/>
          <a:stretch/>
        </p:blipFill>
        <p:spPr>
          <a:xfrm>
            <a:off x="523875" y="4032388"/>
            <a:ext cx="123825" cy="142875"/>
          </a:xfrm>
          <a:prstGeom prst="rect">
            <a:avLst/>
          </a:prstGeom>
          <a:noFill/>
          <a:ln>
            <a:noFill/>
          </a:ln>
        </p:spPr>
      </p:pic>
      <p:pic>
        <p:nvPicPr>
          <p:cNvPr id="161" name="Google Shape;161;p16" descr="image.png"/>
          <p:cNvPicPr preferRelativeResize="0"/>
          <p:nvPr/>
        </p:nvPicPr>
        <p:blipFill rotWithShape="1">
          <a:blip r:embed="rId6">
            <a:alphaModFix/>
          </a:blip>
          <a:srcRect/>
          <a:stretch/>
        </p:blipFill>
        <p:spPr>
          <a:xfrm>
            <a:off x="497737" y="4655216"/>
            <a:ext cx="123825" cy="142875"/>
          </a:xfrm>
          <a:prstGeom prst="rect">
            <a:avLst/>
          </a:prstGeom>
          <a:noFill/>
          <a:ln>
            <a:noFill/>
          </a:ln>
        </p:spPr>
      </p:pic>
      <p:pic>
        <p:nvPicPr>
          <p:cNvPr id="2" name="Picture 1">
            <a:extLst>
              <a:ext uri="{FF2B5EF4-FFF2-40B4-BE49-F238E27FC236}">
                <a16:creationId xmlns:a16="http://schemas.microsoft.com/office/drawing/2014/main" id="{7FC5785F-475C-8271-8C2C-7FDD6181626B}"/>
              </a:ext>
            </a:extLst>
          </p:cNvPr>
          <p:cNvPicPr>
            <a:picLocks noChangeAspect="1"/>
          </p:cNvPicPr>
          <p:nvPr/>
        </p:nvPicPr>
        <p:blipFill>
          <a:blip r:embed="rId7"/>
          <a:stretch>
            <a:fillRect/>
          </a:stretch>
        </p:blipFill>
        <p:spPr>
          <a:xfrm>
            <a:off x="6174581" y="2014285"/>
            <a:ext cx="6017419" cy="3201724"/>
          </a:xfrm>
          <a:prstGeom prst="rect">
            <a:avLst/>
          </a:prstGeom>
        </p:spPr>
      </p:pic>
      <p:sp>
        <p:nvSpPr>
          <p:cNvPr id="4" name="TextBox 3">
            <a:extLst>
              <a:ext uri="{FF2B5EF4-FFF2-40B4-BE49-F238E27FC236}">
                <a16:creationId xmlns:a16="http://schemas.microsoft.com/office/drawing/2014/main" id="{1DB09FC1-E1EA-6A29-7D7E-7DAC9A9994BE}"/>
              </a:ext>
            </a:extLst>
          </p:cNvPr>
          <p:cNvSpPr txBox="1"/>
          <p:nvPr/>
        </p:nvSpPr>
        <p:spPr>
          <a:xfrm>
            <a:off x="6081241" y="5766748"/>
            <a:ext cx="6204098"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rPr>
              <a:t>The world is shifting and those who adapt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rPr>
              <a:t>and innovate will be the ones to lead the way.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7" name="Google Shape;167;p17" descr="image.png"/>
          <p:cNvPicPr preferRelativeResize="0"/>
          <p:nvPr/>
        </p:nvPicPr>
        <p:blipFill rotWithShape="1">
          <a:blip r:embed="rId3">
            <a:alphaModFix/>
          </a:blip>
          <a:srcRect/>
          <a:stretch/>
        </p:blipFill>
        <p:spPr>
          <a:xfrm>
            <a:off x="533400" y="723900"/>
            <a:ext cx="5381625" cy="4416383"/>
          </a:xfrm>
          <a:prstGeom prst="rect">
            <a:avLst/>
          </a:prstGeom>
          <a:noFill/>
          <a:ln>
            <a:noFill/>
          </a:ln>
        </p:spPr>
      </p:pic>
      <p:pic>
        <p:nvPicPr>
          <p:cNvPr id="168" name="Google Shape;168;p17" descr="image.png"/>
          <p:cNvPicPr preferRelativeResize="0"/>
          <p:nvPr/>
        </p:nvPicPr>
        <p:blipFill rotWithShape="1">
          <a:blip r:embed="rId3">
            <a:alphaModFix/>
          </a:blip>
          <a:srcRect/>
          <a:stretch/>
        </p:blipFill>
        <p:spPr>
          <a:xfrm>
            <a:off x="6082320" y="590622"/>
            <a:ext cx="5381625" cy="4201164"/>
          </a:xfrm>
          <a:prstGeom prst="rect">
            <a:avLst/>
          </a:prstGeom>
          <a:noFill/>
          <a:ln>
            <a:noFill/>
          </a:ln>
        </p:spPr>
      </p:pic>
      <p:sp>
        <p:nvSpPr>
          <p:cNvPr id="172" name="Google Shape;172;p17"/>
          <p:cNvSpPr txBox="1"/>
          <p:nvPr/>
        </p:nvSpPr>
        <p:spPr>
          <a:xfrm>
            <a:off x="1141227" y="833760"/>
            <a:ext cx="4750593" cy="492443"/>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SemiBold"/>
                <a:sym typeface="Poppins SemiBold"/>
              </a:rPr>
              <a:t>Our "Why"</a:t>
            </a:r>
            <a:endParaRPr kumimoji="0" sz="3200" b="1"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173" name="Google Shape;173;p17"/>
          <p:cNvSpPr txBox="1"/>
          <p:nvPr/>
        </p:nvSpPr>
        <p:spPr>
          <a:xfrm>
            <a:off x="6919913" y="840485"/>
            <a:ext cx="4700587" cy="492443"/>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SemiBold"/>
                <a:sym typeface="Poppins SemiBold"/>
              </a:rPr>
              <a:t>Our Challenges</a:t>
            </a:r>
            <a:endParaRPr kumimoji="0" sz="3200" b="1"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pic>
        <p:nvPicPr>
          <p:cNvPr id="174" name="Google Shape;174;p17" descr="image.png"/>
          <p:cNvPicPr preferRelativeResize="0"/>
          <p:nvPr/>
        </p:nvPicPr>
        <p:blipFill rotWithShape="1">
          <a:blip r:embed="rId4">
            <a:alphaModFix/>
          </a:blip>
          <a:srcRect/>
          <a:stretch/>
        </p:blipFill>
        <p:spPr>
          <a:xfrm>
            <a:off x="804213" y="984731"/>
            <a:ext cx="142875" cy="190500"/>
          </a:xfrm>
          <a:prstGeom prst="rect">
            <a:avLst/>
          </a:prstGeom>
          <a:noFill/>
          <a:ln>
            <a:noFill/>
          </a:ln>
        </p:spPr>
      </p:pic>
      <p:sp>
        <p:nvSpPr>
          <p:cNvPr id="175" name="Google Shape;175;p17"/>
          <p:cNvSpPr txBox="1"/>
          <p:nvPr/>
        </p:nvSpPr>
        <p:spPr>
          <a:xfrm>
            <a:off x="1123950" y="1489509"/>
            <a:ext cx="4495800" cy="132497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Re-imagine a comprehensive, robust education model centered entirely around learner agency.</a:t>
            </a:r>
          </a:p>
          <a:p>
            <a:pPr marL="0" marR="0" lvl="0" indent="0" algn="l" defTabSz="914400" rtl="0" eaLnBrk="1" fontAlgn="auto" latinLnBrk="0" hangingPunct="1">
              <a:lnSpc>
                <a:spcPct val="14498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6" name="Google Shape;176;p17"/>
          <p:cNvSpPr txBox="1"/>
          <p:nvPr/>
        </p:nvSpPr>
        <p:spPr>
          <a:xfrm>
            <a:off x="1123950" y="2604400"/>
            <a:ext cx="4495800" cy="123572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Providing a transformative second opportunity for adult students who haven't had previous academic pathways</a:t>
            </a:r>
          </a:p>
          <a:p>
            <a:pPr marL="0" marR="0" lvl="0" indent="0" algn="l" defTabSz="914400" rtl="0" eaLnBrk="1" fontAlgn="auto" latinLnBrk="0" hangingPunct="1">
              <a:lnSpc>
                <a:spcPct val="144986"/>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7" name="Google Shape;177;p17"/>
          <p:cNvSpPr txBox="1"/>
          <p:nvPr/>
        </p:nvSpPr>
        <p:spPr>
          <a:xfrm>
            <a:off x="1104230" y="3739953"/>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Inviting deep curiosity to foster experimentation, creative pedagogical practice, and critical thinking.</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78" name="Google Shape;178;p17" descr="image.png"/>
          <p:cNvPicPr preferRelativeResize="0"/>
          <p:nvPr/>
        </p:nvPicPr>
        <p:blipFill rotWithShape="1">
          <a:blip r:embed="rId5">
            <a:alphaModFix/>
          </a:blip>
          <a:srcRect/>
          <a:stretch/>
        </p:blipFill>
        <p:spPr>
          <a:xfrm>
            <a:off x="6538913" y="952805"/>
            <a:ext cx="190500" cy="190500"/>
          </a:xfrm>
          <a:prstGeom prst="rect">
            <a:avLst/>
          </a:prstGeom>
          <a:noFill/>
          <a:ln>
            <a:noFill/>
          </a:ln>
        </p:spPr>
      </p:pic>
      <p:sp>
        <p:nvSpPr>
          <p:cNvPr id="179" name="Google Shape;179;p17"/>
          <p:cNvSpPr txBox="1"/>
          <p:nvPr/>
        </p:nvSpPr>
        <p:spPr>
          <a:xfrm>
            <a:off x="6844930" y="1511323"/>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How do we effectively enact curiosity to produce highly motivated, self-focused, and engaged learners?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0" name="Google Shape;180;p17"/>
          <p:cNvSpPr txBox="1"/>
          <p:nvPr/>
        </p:nvSpPr>
        <p:spPr>
          <a:xfrm>
            <a:off x="6844930" y="2613048"/>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Ongoing structural ambiguity regarding SACE Renewal groups and curriculum bounds.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1" name="Google Shape;181;p17"/>
          <p:cNvSpPr txBox="1"/>
          <p:nvPr/>
        </p:nvSpPr>
        <p:spPr>
          <a:xfrm>
            <a:off x="6844930" y="3739953"/>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Hesitancy and uncertainty around what "natural evidence of learning" metrics look like in practice.</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2" name="Google Shape;182;p17"/>
          <p:cNvSpPr txBox="1"/>
          <p:nvPr/>
        </p:nvSpPr>
        <p:spPr>
          <a:xfrm>
            <a:off x="6895451" y="4760191"/>
            <a:ext cx="4495800"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Managing staff pressure regarding SACE moderation guidelines.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85" name="Google Shape;185;p17" descr="image.png"/>
          <p:cNvPicPr preferRelativeResize="0"/>
          <p:nvPr/>
        </p:nvPicPr>
        <p:blipFill rotWithShape="1">
          <a:blip r:embed="rId6">
            <a:alphaModFix/>
          </a:blip>
          <a:srcRect/>
          <a:stretch/>
        </p:blipFill>
        <p:spPr>
          <a:xfrm>
            <a:off x="742300" y="1616674"/>
            <a:ext cx="123825" cy="142875"/>
          </a:xfrm>
          <a:prstGeom prst="rect">
            <a:avLst/>
          </a:prstGeom>
          <a:noFill/>
          <a:ln>
            <a:noFill/>
          </a:ln>
        </p:spPr>
      </p:pic>
      <p:pic>
        <p:nvPicPr>
          <p:cNvPr id="186" name="Google Shape;186;p17" descr="image.png"/>
          <p:cNvPicPr preferRelativeResize="0"/>
          <p:nvPr/>
        </p:nvPicPr>
        <p:blipFill rotWithShape="1">
          <a:blip r:embed="rId6">
            <a:alphaModFix/>
          </a:blip>
          <a:srcRect/>
          <a:stretch/>
        </p:blipFill>
        <p:spPr>
          <a:xfrm>
            <a:off x="742300" y="2693710"/>
            <a:ext cx="123825" cy="142875"/>
          </a:xfrm>
          <a:prstGeom prst="rect">
            <a:avLst/>
          </a:prstGeom>
          <a:noFill/>
          <a:ln>
            <a:noFill/>
          </a:ln>
        </p:spPr>
      </p:pic>
      <p:pic>
        <p:nvPicPr>
          <p:cNvPr id="187" name="Google Shape;187;p17" descr="image.png"/>
          <p:cNvPicPr preferRelativeResize="0"/>
          <p:nvPr/>
        </p:nvPicPr>
        <p:blipFill rotWithShape="1">
          <a:blip r:embed="rId6">
            <a:alphaModFix/>
          </a:blip>
          <a:srcRect/>
          <a:stretch/>
        </p:blipFill>
        <p:spPr>
          <a:xfrm>
            <a:off x="728055" y="3824865"/>
            <a:ext cx="123825" cy="142875"/>
          </a:xfrm>
          <a:prstGeom prst="rect">
            <a:avLst/>
          </a:prstGeom>
          <a:noFill/>
          <a:ln>
            <a:noFill/>
          </a:ln>
        </p:spPr>
      </p:pic>
      <p:pic>
        <p:nvPicPr>
          <p:cNvPr id="188" name="Google Shape;188;p17" descr="image.png"/>
          <p:cNvPicPr preferRelativeResize="0"/>
          <p:nvPr/>
        </p:nvPicPr>
        <p:blipFill rotWithShape="1">
          <a:blip r:embed="rId6">
            <a:alphaModFix/>
          </a:blip>
          <a:srcRect/>
          <a:stretch/>
        </p:blipFill>
        <p:spPr>
          <a:xfrm>
            <a:off x="6483896" y="1616674"/>
            <a:ext cx="123825" cy="142875"/>
          </a:xfrm>
          <a:prstGeom prst="rect">
            <a:avLst/>
          </a:prstGeom>
          <a:noFill/>
          <a:ln>
            <a:noFill/>
          </a:ln>
        </p:spPr>
      </p:pic>
      <p:pic>
        <p:nvPicPr>
          <p:cNvPr id="189" name="Google Shape;189;p17" descr="image.png"/>
          <p:cNvPicPr preferRelativeResize="0"/>
          <p:nvPr/>
        </p:nvPicPr>
        <p:blipFill rotWithShape="1">
          <a:blip r:embed="rId6">
            <a:alphaModFix/>
          </a:blip>
          <a:srcRect/>
          <a:stretch/>
        </p:blipFill>
        <p:spPr>
          <a:xfrm>
            <a:off x="6483896" y="2693710"/>
            <a:ext cx="123825" cy="142875"/>
          </a:xfrm>
          <a:prstGeom prst="rect">
            <a:avLst/>
          </a:prstGeom>
          <a:noFill/>
          <a:ln>
            <a:noFill/>
          </a:ln>
        </p:spPr>
      </p:pic>
      <p:pic>
        <p:nvPicPr>
          <p:cNvPr id="190" name="Google Shape;190;p17" descr="image.png"/>
          <p:cNvPicPr preferRelativeResize="0"/>
          <p:nvPr/>
        </p:nvPicPr>
        <p:blipFill rotWithShape="1">
          <a:blip r:embed="rId6">
            <a:alphaModFix/>
          </a:blip>
          <a:srcRect/>
          <a:stretch/>
        </p:blipFill>
        <p:spPr>
          <a:xfrm>
            <a:off x="6510338" y="3793504"/>
            <a:ext cx="123825" cy="142875"/>
          </a:xfrm>
          <a:prstGeom prst="rect">
            <a:avLst/>
          </a:prstGeom>
          <a:noFill/>
          <a:ln>
            <a:noFill/>
          </a:ln>
        </p:spPr>
      </p:pic>
      <p:pic>
        <p:nvPicPr>
          <p:cNvPr id="191" name="Google Shape;191;p17" descr="image.png"/>
          <p:cNvPicPr preferRelativeResize="0"/>
          <p:nvPr/>
        </p:nvPicPr>
        <p:blipFill rotWithShape="1">
          <a:blip r:embed="rId6">
            <a:alphaModFix/>
          </a:blip>
          <a:srcRect/>
          <a:stretch/>
        </p:blipFill>
        <p:spPr>
          <a:xfrm>
            <a:off x="6538493" y="4836300"/>
            <a:ext cx="123825" cy="1428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69E975B-6E97-2DB0-D3DC-057D0FB1A34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Inter" panose="020B0604020202020204" charset="0"/>
                <a:ea typeface="Inter" panose="020B0604020202020204" charset="0"/>
              </a:rPr>
              <a:t>My approach</a:t>
            </a:r>
          </a:p>
        </p:txBody>
      </p:sp>
      <p:pic>
        <p:nvPicPr>
          <p:cNvPr id="8" name="Picture 7">
            <a:extLst>
              <a:ext uri="{FF2B5EF4-FFF2-40B4-BE49-F238E27FC236}">
                <a16:creationId xmlns:a16="http://schemas.microsoft.com/office/drawing/2014/main" id="{0A7D3A3C-449E-0285-A8C0-D234769743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56709" y="687793"/>
            <a:ext cx="5106202" cy="5106202"/>
          </a:xfrm>
          <a:prstGeom prst="rect">
            <a:avLst/>
          </a:prstGeom>
        </p:spPr>
      </p:pic>
    </p:spTree>
    <p:extLst>
      <p:ext uri="{BB962C8B-B14F-4D97-AF65-F5344CB8AC3E}">
        <p14:creationId xmlns:p14="http://schemas.microsoft.com/office/powerpoint/2010/main" val="12765793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5B7B052-FD57-984C-4549-2A6E39BE425F}"/>
              </a:ext>
            </a:extLst>
          </p:cNvPr>
          <p:cNvSpPr>
            <a:spLocks noGrp="1"/>
          </p:cNvSpPr>
          <p:nvPr>
            <p:ph type="title"/>
          </p:nvPr>
        </p:nvSpPr>
        <p:spPr>
          <a:xfrm>
            <a:off x="804672" y="283069"/>
            <a:ext cx="5822101" cy="1293230"/>
          </a:xfrm>
        </p:spPr>
        <p:txBody>
          <a:bodyPr>
            <a:normAutofit/>
          </a:bodyPr>
          <a:lstStyle/>
          <a:p>
            <a:r>
              <a:rPr lang="en-AU" sz="3600" b="1">
                <a:solidFill>
                  <a:srgbClr val="002060"/>
                </a:solidFill>
                <a:latin typeface="Inter" panose="020B0604020202020204" charset="0"/>
                <a:ea typeface="Inter" panose="020B0604020202020204" charset="0"/>
              </a:rPr>
              <a:t>Setting up the conditions </a:t>
            </a:r>
          </a:p>
        </p:txBody>
      </p:sp>
      <p:sp>
        <p:nvSpPr>
          <p:cNvPr id="3" name="Content Placeholder 2">
            <a:extLst>
              <a:ext uri="{FF2B5EF4-FFF2-40B4-BE49-F238E27FC236}">
                <a16:creationId xmlns:a16="http://schemas.microsoft.com/office/drawing/2014/main" id="{166EE9B7-91D8-BE08-BF9B-E5FB1C383FF3}"/>
              </a:ext>
            </a:extLst>
          </p:cNvPr>
          <p:cNvSpPr>
            <a:spLocks noGrp="1"/>
          </p:cNvSpPr>
          <p:nvPr>
            <p:ph idx="1"/>
          </p:nvPr>
        </p:nvSpPr>
        <p:spPr>
          <a:xfrm>
            <a:off x="616687" y="1576299"/>
            <a:ext cx="5667155" cy="5108967"/>
          </a:xfrm>
        </p:spPr>
        <p:txBody>
          <a:bodyPr anchor="ctr">
            <a:normAutofit fontScale="55000" lnSpcReduction="20000"/>
          </a:bodyPr>
          <a:lstStyle/>
          <a:p>
            <a:endParaRPr lang="en-AU" sz="1700">
              <a:solidFill>
                <a:schemeClr val="tx2"/>
              </a:solidFill>
            </a:endParaRPr>
          </a:p>
          <a:p>
            <a:pPr>
              <a:buFont typeface="Wingdings" panose="05000000000000000000" pitchFamily="2" charset="2"/>
              <a:buChar char="ü"/>
            </a:pPr>
            <a:r>
              <a:rPr lang="en-AU" sz="5100" kern="100">
                <a:solidFill>
                  <a:schemeClr val="tx2"/>
                </a:solidFill>
                <a:latin typeface="Inter" panose="020B0604020202020204" charset="0"/>
                <a:ea typeface="Inter" panose="020B0604020202020204" charset="0"/>
                <a:cs typeface="Times New Roman" panose="02020603050405020304" pitchFamily="18" charset="0"/>
              </a:rPr>
              <a:t>I</a:t>
            </a:r>
            <a:r>
              <a:rPr lang="en-AU" sz="5100" kern="100">
                <a:solidFill>
                  <a:schemeClr val="tx2"/>
                </a:solidFill>
                <a:effectLst/>
                <a:latin typeface="Inter" panose="020B0604020202020204" charset="0"/>
                <a:ea typeface="Inter" panose="020B0604020202020204" charset="0"/>
                <a:cs typeface="Times New Roman" panose="02020603050405020304" pitchFamily="18" charset="0"/>
              </a:rPr>
              <a:t>dentify the need for change to spark student curiosity</a:t>
            </a:r>
          </a:p>
          <a:p>
            <a:pPr marL="0" indent="0">
              <a:buNone/>
            </a:pPr>
            <a:endParaRPr lang="en-AU" sz="5100">
              <a:solidFill>
                <a:schemeClr val="tx2"/>
              </a:solidFill>
              <a:latin typeface="Inter" panose="020B0604020202020204" charset="0"/>
              <a:ea typeface="Inter" panose="020B0604020202020204" charset="0"/>
            </a:endParaRPr>
          </a:p>
          <a:p>
            <a:pPr>
              <a:buFont typeface="Wingdings" panose="05000000000000000000" pitchFamily="2" charset="2"/>
              <a:buChar char="ü"/>
            </a:pPr>
            <a:r>
              <a:rPr lang="en-AU" sz="5100">
                <a:solidFill>
                  <a:schemeClr val="tx2"/>
                </a:solidFill>
                <a:latin typeface="Inter" panose="020B0604020202020204" charset="0"/>
                <a:ea typeface="Inter" panose="020B0604020202020204" charset="0"/>
              </a:rPr>
              <a:t>Acknowledge what learning experiences staff are proud of</a:t>
            </a:r>
          </a:p>
          <a:p>
            <a:pPr marL="0" indent="0">
              <a:buNone/>
            </a:pPr>
            <a:endParaRPr lang="en-AU" sz="5100">
              <a:solidFill>
                <a:schemeClr val="tx2"/>
              </a:solidFill>
              <a:latin typeface="Inter" panose="020B0604020202020204" charset="0"/>
              <a:ea typeface="Inter" panose="020B0604020202020204" charset="0"/>
            </a:endParaRPr>
          </a:p>
          <a:p>
            <a:pPr>
              <a:buFont typeface="Wingdings" panose="05000000000000000000" pitchFamily="2" charset="2"/>
              <a:buChar char="ü"/>
            </a:pPr>
            <a:r>
              <a:rPr lang="en-US" sz="5100">
                <a:solidFill>
                  <a:schemeClr val="tx2"/>
                </a:solidFill>
                <a:latin typeface="Inter" panose="020B0604020202020204" charset="0"/>
                <a:ea typeface="Inter" panose="020B0604020202020204" charset="0"/>
              </a:rPr>
              <a:t>Explore what we want our learners to be like as adults?</a:t>
            </a:r>
          </a:p>
          <a:p>
            <a:pPr marL="0" indent="0">
              <a:buNone/>
            </a:pPr>
            <a:endParaRPr lang="en-US" sz="5100">
              <a:solidFill>
                <a:schemeClr val="tx2"/>
              </a:solidFill>
              <a:latin typeface="Inter" panose="020B0604020202020204" charset="0"/>
              <a:ea typeface="Inter" panose="020B0604020202020204" charset="0"/>
            </a:endParaRPr>
          </a:p>
          <a:p>
            <a:pPr>
              <a:buFont typeface="Wingdings" panose="05000000000000000000" pitchFamily="2" charset="2"/>
              <a:buChar char="ü"/>
            </a:pPr>
            <a:r>
              <a:rPr lang="en-US" sz="5100">
                <a:solidFill>
                  <a:schemeClr val="tx2"/>
                </a:solidFill>
                <a:latin typeface="Inter" panose="020B0604020202020204" charset="0"/>
                <a:ea typeface="Inter" panose="020B0604020202020204" charset="0"/>
              </a:rPr>
              <a:t>Explore what learning experience we want to change?</a:t>
            </a:r>
            <a:br>
              <a:rPr lang="en-US" sz="5100">
                <a:solidFill>
                  <a:schemeClr val="tx2"/>
                </a:solidFill>
                <a:latin typeface="Inter" panose="020B0604020202020204" charset="0"/>
                <a:ea typeface="Inter" panose="020B0604020202020204" charset="0"/>
              </a:rPr>
            </a:br>
            <a:endParaRPr lang="en-US" sz="5100">
              <a:solidFill>
                <a:schemeClr val="tx2"/>
              </a:solidFill>
              <a:latin typeface="Inter" panose="020B0604020202020204" charset="0"/>
              <a:ea typeface="Inter" panose="020B0604020202020204" charset="0"/>
            </a:endParaRPr>
          </a:p>
          <a:p>
            <a:pPr marL="0" indent="0">
              <a:buNone/>
            </a:pPr>
            <a:br>
              <a:rPr lang="en-US" sz="2400">
                <a:solidFill>
                  <a:schemeClr val="tx2"/>
                </a:solidFill>
                <a:latin typeface="+mn-lt"/>
              </a:rPr>
            </a:br>
            <a:endParaRPr lang="en-AU" sz="2400">
              <a:solidFill>
                <a:schemeClr val="tx2"/>
              </a:solidFill>
            </a:endParaRPr>
          </a:p>
          <a:p>
            <a:endParaRPr lang="en-AU" sz="1700">
              <a:solidFill>
                <a:schemeClr val="tx2"/>
              </a:solidFill>
            </a:endParaRPr>
          </a:p>
        </p:txBody>
      </p:sp>
      <p:grpSp>
        <p:nvGrpSpPr>
          <p:cNvPr id="24" name="Group 2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25" name="Freeform: Shape 2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Freeform: Shape 2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Freeform: Shape 2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17" name="Graphic 16" descr="Classroom">
            <a:extLst>
              <a:ext uri="{FF2B5EF4-FFF2-40B4-BE49-F238E27FC236}">
                <a16:creationId xmlns:a16="http://schemas.microsoft.com/office/drawing/2014/main" id="{529D0AC8-64EC-4FA2-C32E-5C108DB03A7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9202908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649725E-3047-3637-3AE9-D9E66B1213C5}"/>
              </a:ext>
            </a:extLst>
          </p:cNvPr>
          <p:cNvSpPr>
            <a:spLocks noGrp="1"/>
          </p:cNvSpPr>
          <p:nvPr>
            <p:ph type="title"/>
          </p:nvPr>
        </p:nvSpPr>
        <p:spPr>
          <a:xfrm>
            <a:off x="347313" y="461302"/>
            <a:ext cx="5981278" cy="1684638"/>
          </a:xfrm>
        </p:spPr>
        <p:txBody>
          <a:bodyPr>
            <a:normAutofit/>
          </a:bodyPr>
          <a:lstStyle/>
          <a:p>
            <a:r>
              <a:rPr lang="en-AU" sz="4000"/>
              <a:t>Capabilities Matrix</a:t>
            </a:r>
          </a:p>
        </p:txBody>
      </p:sp>
      <p:sp>
        <p:nvSpPr>
          <p:cNvPr id="3" name="Content Placeholder 2">
            <a:extLst>
              <a:ext uri="{FF2B5EF4-FFF2-40B4-BE49-F238E27FC236}">
                <a16:creationId xmlns:a16="http://schemas.microsoft.com/office/drawing/2014/main" id="{152C0486-4FCB-E3A1-ED04-61A54D1BD07F}"/>
              </a:ext>
            </a:extLst>
          </p:cNvPr>
          <p:cNvSpPr>
            <a:spLocks noGrp="1"/>
          </p:cNvSpPr>
          <p:nvPr>
            <p:ph idx="1"/>
          </p:nvPr>
        </p:nvSpPr>
        <p:spPr>
          <a:xfrm>
            <a:off x="-141712" y="2211485"/>
            <a:ext cx="5574793" cy="3690551"/>
          </a:xfrm>
        </p:spPr>
        <p:txBody>
          <a:bodyPr>
            <a:normAutofit/>
          </a:bodyPr>
          <a:lstStyle/>
          <a:p>
            <a:pPr marL="457200" lvl="1" indent="0">
              <a:lnSpc>
                <a:spcPct val="100000"/>
              </a:lnSpc>
              <a:buNone/>
            </a:pPr>
            <a:r>
              <a:rPr lang="en-US" sz="2800"/>
              <a:t>Unpacking what growth looks like within each of the capabilities and elements and what evidence would we see</a:t>
            </a:r>
          </a:p>
          <a:p>
            <a:endParaRPr lang="en-US" sz="2000"/>
          </a:p>
          <a:p>
            <a:pPr marL="0" indent="0">
              <a:buNone/>
            </a:pPr>
            <a:endParaRPr lang="en-US" sz="2000"/>
          </a:p>
        </p:txBody>
      </p:sp>
      <p:graphicFrame>
        <p:nvGraphicFramePr>
          <p:cNvPr id="11" name="Table 10">
            <a:extLst>
              <a:ext uri="{FF2B5EF4-FFF2-40B4-BE49-F238E27FC236}">
                <a16:creationId xmlns:a16="http://schemas.microsoft.com/office/drawing/2014/main" id="{752B113B-5BF6-FDDD-F385-810882A02377}"/>
              </a:ext>
            </a:extLst>
          </p:cNvPr>
          <p:cNvGraphicFramePr>
            <a:graphicFrameLocks noGrp="1"/>
          </p:cNvGraphicFramePr>
          <p:nvPr/>
        </p:nvGraphicFramePr>
        <p:xfrm>
          <a:off x="5251450" y="730250"/>
          <a:ext cx="6593236" cy="5374784"/>
        </p:xfrm>
        <a:graphic>
          <a:graphicData uri="http://schemas.openxmlformats.org/drawingml/2006/table">
            <a:tbl>
              <a:tblPr firstRow="1" firstCol="1" bandRow="1">
                <a:tableStyleId>{5C22544A-7EE6-4342-B048-85BDC9FD1C3A}</a:tableStyleId>
              </a:tblPr>
              <a:tblGrid>
                <a:gridCol w="1170241">
                  <a:extLst>
                    <a:ext uri="{9D8B030D-6E8A-4147-A177-3AD203B41FA5}">
                      <a16:colId xmlns:a16="http://schemas.microsoft.com/office/drawing/2014/main" val="1717314133"/>
                    </a:ext>
                  </a:extLst>
                </a:gridCol>
                <a:gridCol w="1731330">
                  <a:extLst>
                    <a:ext uri="{9D8B030D-6E8A-4147-A177-3AD203B41FA5}">
                      <a16:colId xmlns:a16="http://schemas.microsoft.com/office/drawing/2014/main" val="2412766184"/>
                    </a:ext>
                  </a:extLst>
                </a:gridCol>
                <a:gridCol w="1791895">
                  <a:extLst>
                    <a:ext uri="{9D8B030D-6E8A-4147-A177-3AD203B41FA5}">
                      <a16:colId xmlns:a16="http://schemas.microsoft.com/office/drawing/2014/main" val="3707027024"/>
                    </a:ext>
                  </a:extLst>
                </a:gridCol>
                <a:gridCol w="1899770">
                  <a:extLst>
                    <a:ext uri="{9D8B030D-6E8A-4147-A177-3AD203B41FA5}">
                      <a16:colId xmlns:a16="http://schemas.microsoft.com/office/drawing/2014/main" val="289287003"/>
                    </a:ext>
                  </a:extLst>
                </a:gridCol>
              </a:tblGrid>
              <a:tr h="219914">
                <a:tc>
                  <a:txBody>
                    <a:bodyPr/>
                    <a:lstStyle/>
                    <a:p>
                      <a:pPr>
                        <a:lnSpc>
                          <a:spcPct val="107000"/>
                        </a:lnSpc>
                        <a:spcAft>
                          <a:spcPts val="800"/>
                        </a:spcAft>
                      </a:pPr>
                      <a:r>
                        <a:rPr lang="en-AU" sz="1400" kern="100">
                          <a:effectLst/>
                        </a:rPr>
                        <a:t>CAPABILITY </a:t>
                      </a: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gridSpan="3">
                  <a:txBody>
                    <a:bodyPr/>
                    <a:lstStyle/>
                    <a:p>
                      <a:pPr>
                        <a:lnSpc>
                          <a:spcPct val="107000"/>
                        </a:lnSpc>
                        <a:spcAft>
                          <a:spcPts val="800"/>
                        </a:spcAft>
                      </a:pPr>
                      <a:r>
                        <a:rPr lang="en-AU" sz="500" kern="100">
                          <a:effectLst/>
                        </a:rPr>
                        <a:t>CAPABILITY DESCRIPTOR</a:t>
                      </a:r>
                      <a:endParaRPr lang="en-AU" sz="60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820363323"/>
                  </a:ext>
                </a:extLst>
              </a:tr>
              <a:tr h="1849200">
                <a:tc>
                  <a:txBody>
                    <a:bodyPr/>
                    <a:lstStyle/>
                    <a:p>
                      <a:pPr>
                        <a:lnSpc>
                          <a:spcPct val="107000"/>
                        </a:lnSpc>
                        <a:spcAft>
                          <a:spcPts val="800"/>
                        </a:spcAft>
                      </a:pPr>
                      <a:r>
                        <a:rPr lang="en-AU" sz="1050" kern="100">
                          <a:effectLst/>
                        </a:rPr>
                        <a:t>Personal enterprise</a:t>
                      </a:r>
                    </a:p>
                    <a:p>
                      <a:pPr>
                        <a:lnSpc>
                          <a:spcPct val="107000"/>
                        </a:lnSpc>
                        <a:spcAft>
                          <a:spcPts val="800"/>
                        </a:spcAft>
                      </a:pPr>
                      <a:r>
                        <a:rPr lang="en-AU" sz="1050" kern="100">
                          <a:effectLst/>
                        </a:rPr>
                        <a:t>Open doors: find opportunities </a:t>
                      </a:r>
                      <a:br>
                        <a:rPr lang="en-AU" sz="1050" kern="100">
                          <a:effectLst/>
                        </a:rPr>
                      </a:br>
                      <a:r>
                        <a:rPr lang="en-AU" sz="1050" kern="100">
                          <a:effectLst/>
                        </a:rPr>
                        <a:t>By pursuing ideas and creating new paths, getting things done and setting the pace.</a:t>
                      </a:r>
                    </a:p>
                    <a:p>
                      <a:pPr marL="457200" algn="r">
                        <a:lnSpc>
                          <a:spcPct val="107000"/>
                        </a:lnSpc>
                        <a:spcAft>
                          <a:spcPts val="800"/>
                        </a:spcAft>
                      </a:pPr>
                      <a:r>
                        <a:rPr lang="en-AU" sz="500" kern="100">
                          <a:effectLst/>
                        </a:rPr>
                        <a:t> </a:t>
                      </a:r>
                      <a:endParaRPr lang="en-AU" sz="60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a:txBody>
                    <a:bodyPr/>
                    <a:lstStyle/>
                    <a:p>
                      <a:pPr>
                        <a:lnSpc>
                          <a:spcPct val="107000"/>
                        </a:lnSpc>
                        <a:spcAft>
                          <a:spcPts val="800"/>
                        </a:spcAft>
                      </a:pPr>
                      <a:r>
                        <a:rPr lang="en-AU" sz="1050" kern="100">
                          <a:effectLst/>
                        </a:rPr>
                        <a:t>Developing</a:t>
                      </a:r>
                    </a:p>
                    <a:p>
                      <a:pPr>
                        <a:lnSpc>
                          <a:spcPct val="107000"/>
                        </a:lnSpc>
                        <a:spcAft>
                          <a:spcPts val="800"/>
                        </a:spcAft>
                      </a:pPr>
                      <a:r>
                        <a:rPr lang="en-AU" sz="1050" kern="100">
                          <a:effectLst/>
                        </a:rPr>
                        <a:t> </a:t>
                      </a:r>
                    </a:p>
                    <a:p>
                      <a:pPr>
                        <a:lnSpc>
                          <a:spcPct val="107000"/>
                        </a:lnSpc>
                        <a:spcAft>
                          <a:spcPts val="800"/>
                        </a:spcAft>
                      </a:pPr>
                      <a:r>
                        <a:rPr lang="en-AU" sz="1050" kern="100">
                          <a:effectLst/>
                        </a:rPr>
                        <a:t>Attempts to explore and identify opportunities. Shows curiosity and works under guidance and support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a:txBody>
                    <a:bodyPr/>
                    <a:lstStyle/>
                    <a:p>
                      <a:pPr>
                        <a:lnSpc>
                          <a:spcPct val="107000"/>
                        </a:lnSpc>
                        <a:spcAft>
                          <a:spcPts val="800"/>
                        </a:spcAft>
                      </a:pPr>
                      <a:r>
                        <a:rPr lang="en-AU" sz="1050" kern="100">
                          <a:effectLst/>
                        </a:rPr>
                        <a:t>Well developed</a:t>
                      </a:r>
                    </a:p>
                    <a:p>
                      <a:pPr>
                        <a:lnSpc>
                          <a:spcPct val="107000"/>
                        </a:lnSpc>
                        <a:spcAft>
                          <a:spcPts val="800"/>
                        </a:spcAft>
                      </a:pPr>
                      <a:r>
                        <a:rPr lang="en-AU" sz="1050" kern="100">
                          <a:effectLst/>
                        </a:rPr>
                        <a:t> </a:t>
                      </a:r>
                    </a:p>
                    <a:p>
                      <a:pPr>
                        <a:lnSpc>
                          <a:spcPct val="107000"/>
                        </a:lnSpc>
                        <a:spcAft>
                          <a:spcPts val="800"/>
                        </a:spcAft>
                      </a:pPr>
                      <a:r>
                        <a:rPr lang="en-AU" sz="1050" kern="100">
                          <a:effectLst/>
                        </a:rPr>
                        <a:t>Demonstrates growing confidence, and independence in seeking and acting on opportunities. Is proactive in generating and pursuing ideas</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a:txBody>
                    <a:bodyPr/>
                    <a:lstStyle/>
                    <a:p>
                      <a:pPr>
                        <a:lnSpc>
                          <a:spcPct val="107000"/>
                        </a:lnSpc>
                        <a:spcAft>
                          <a:spcPts val="800"/>
                        </a:spcAft>
                      </a:pPr>
                      <a:r>
                        <a:rPr lang="en-AU" sz="1050" kern="100">
                          <a:effectLst/>
                        </a:rPr>
                        <a:t>Established </a:t>
                      </a:r>
                    </a:p>
                    <a:p>
                      <a:pPr>
                        <a:lnSpc>
                          <a:spcPct val="107000"/>
                        </a:lnSpc>
                        <a:spcAft>
                          <a:spcPts val="800"/>
                        </a:spcAft>
                      </a:pPr>
                      <a:r>
                        <a:rPr lang="en-AU" sz="1050" kern="100">
                          <a:effectLst/>
                        </a:rPr>
                        <a:t> </a:t>
                      </a:r>
                    </a:p>
                    <a:p>
                      <a:pPr>
                        <a:lnSpc>
                          <a:spcPct val="107000"/>
                        </a:lnSpc>
                        <a:spcAft>
                          <a:spcPts val="800"/>
                        </a:spcAft>
                      </a:pPr>
                      <a:r>
                        <a:rPr lang="en-AU" sz="1050" kern="100">
                          <a:effectLst/>
                        </a:rPr>
                        <a:t>Identifies and pursues opportunities with autonomy. Creates and executes innovative ideas to support and motivate others.</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extLst>
                  <a:ext uri="{0D108BD9-81ED-4DB2-BD59-A6C34878D82A}">
                    <a16:rowId xmlns:a16="http://schemas.microsoft.com/office/drawing/2014/main" val="2336795428"/>
                  </a:ext>
                </a:extLst>
              </a:tr>
              <a:tr h="607627">
                <a:tc>
                  <a:txBody>
                    <a:bodyPr/>
                    <a:lstStyle/>
                    <a:p>
                      <a:pPr>
                        <a:lnSpc>
                          <a:spcPct val="107000"/>
                        </a:lnSpc>
                        <a:spcAft>
                          <a:spcPts val="800"/>
                        </a:spcAft>
                      </a:pPr>
                      <a:r>
                        <a:rPr lang="en-AU" sz="1050" kern="100">
                          <a:effectLst/>
                        </a:rPr>
                        <a:t>Elements of a capability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gridSpan="3">
                  <a:txBody>
                    <a:bodyPr/>
                    <a:lstStyle/>
                    <a:p>
                      <a:pPr>
                        <a:lnSpc>
                          <a:spcPct val="107000"/>
                        </a:lnSpc>
                        <a:spcAft>
                          <a:spcPts val="800"/>
                        </a:spcAft>
                      </a:pPr>
                      <a:r>
                        <a:rPr lang="en-AU" sz="1050" kern="100">
                          <a:effectLst/>
                        </a:rPr>
                        <a:t>Managing time, designing and planning, perseverance, contributing, seeking feedback, self-directed, showing initiative</a:t>
                      </a:r>
                    </a:p>
                    <a:p>
                      <a:pPr>
                        <a:lnSpc>
                          <a:spcPct val="107000"/>
                        </a:lnSpc>
                        <a:spcAft>
                          <a:spcPts val="800"/>
                        </a:spcAft>
                      </a:pPr>
                      <a:r>
                        <a:rPr lang="en-AU" sz="1050" kern="100">
                          <a:effectLst/>
                        </a:rPr>
                        <a:t>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40266647"/>
                  </a:ext>
                </a:extLst>
              </a:tr>
              <a:tr h="2688098">
                <a:tc>
                  <a:txBody>
                    <a:bodyPr/>
                    <a:lstStyle/>
                    <a:p>
                      <a:pPr>
                        <a:lnSpc>
                          <a:spcPct val="107000"/>
                        </a:lnSpc>
                        <a:spcAft>
                          <a:spcPts val="800"/>
                        </a:spcAft>
                      </a:pPr>
                      <a:r>
                        <a:rPr lang="en-AU" sz="1050" kern="100">
                          <a:effectLst/>
                        </a:rPr>
                        <a:t>Evidence of growth</a:t>
                      </a:r>
                    </a:p>
                    <a:p>
                      <a:pPr>
                        <a:lnSpc>
                          <a:spcPct val="107000"/>
                        </a:lnSpc>
                        <a:spcAft>
                          <a:spcPts val="800"/>
                        </a:spcAft>
                      </a:pPr>
                      <a:r>
                        <a:rPr lang="en-AU" sz="1050" kern="100">
                          <a:effectLst/>
                        </a:rPr>
                        <a:t>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a:txBody>
                    <a:bodyPr/>
                    <a:lstStyle/>
                    <a:p>
                      <a:pPr>
                        <a:lnSpc>
                          <a:spcPct val="107000"/>
                        </a:lnSpc>
                        <a:spcAft>
                          <a:spcPts val="800"/>
                        </a:spcAft>
                      </a:pPr>
                      <a:r>
                        <a:rPr lang="en-AU" sz="1050" kern="100">
                          <a:effectLst/>
                        </a:rPr>
                        <a:t>Responds to presented opportunities to produce an outcome, using relevant knowledge and available resources under guidance.</a:t>
                      </a:r>
                    </a:p>
                    <a:p>
                      <a:pPr>
                        <a:lnSpc>
                          <a:spcPct val="107000"/>
                        </a:lnSpc>
                        <a:spcAft>
                          <a:spcPts val="800"/>
                        </a:spcAft>
                      </a:pPr>
                      <a:r>
                        <a:rPr lang="en-AU" sz="1050" kern="100">
                          <a:effectLst/>
                        </a:rPr>
                        <a:t> </a:t>
                      </a:r>
                    </a:p>
                    <a:p>
                      <a:pPr>
                        <a:lnSpc>
                          <a:spcPct val="107000"/>
                        </a:lnSpc>
                        <a:spcAft>
                          <a:spcPts val="800"/>
                        </a:spcAft>
                      </a:pPr>
                      <a:r>
                        <a:rPr lang="en-AU" sz="1050" kern="100">
                          <a:effectLst/>
                        </a:rPr>
                        <a:t>Manages and fulfills caring responsibilities with support, demonstrating empathy, organisation, and commitment.</a:t>
                      </a:r>
                    </a:p>
                    <a:p>
                      <a:pPr>
                        <a:lnSpc>
                          <a:spcPct val="107000"/>
                        </a:lnSpc>
                        <a:spcAft>
                          <a:spcPts val="800"/>
                        </a:spcAft>
                      </a:pPr>
                      <a:r>
                        <a:rPr lang="en-AU" sz="1050" kern="100">
                          <a:effectLst/>
                        </a:rPr>
                        <a:t>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a:txBody>
                    <a:bodyPr/>
                    <a:lstStyle/>
                    <a:p>
                      <a:pPr>
                        <a:lnSpc>
                          <a:spcPct val="107000"/>
                        </a:lnSpc>
                        <a:spcAft>
                          <a:spcPts val="800"/>
                        </a:spcAft>
                      </a:pPr>
                      <a:r>
                        <a:rPr lang="en-AU" sz="1050" kern="100">
                          <a:effectLst/>
                        </a:rPr>
                        <a:t>Develops plans and seeks support with minimal assistance and accesses opportunities to produce an outcome, using relevant knowledge and available resources </a:t>
                      </a:r>
                    </a:p>
                    <a:p>
                      <a:pPr>
                        <a:lnSpc>
                          <a:spcPct val="107000"/>
                        </a:lnSpc>
                        <a:spcAft>
                          <a:spcPts val="800"/>
                        </a:spcAft>
                      </a:pPr>
                      <a:r>
                        <a:rPr lang="en-AU" sz="1050" kern="100">
                          <a:effectLst/>
                        </a:rPr>
                        <a:t> </a:t>
                      </a:r>
                    </a:p>
                    <a:p>
                      <a:pPr>
                        <a:lnSpc>
                          <a:spcPct val="107000"/>
                        </a:lnSpc>
                        <a:spcAft>
                          <a:spcPts val="800"/>
                        </a:spcAft>
                      </a:pPr>
                      <a:r>
                        <a:rPr lang="en-AU" sz="1050" kern="100">
                          <a:effectLst/>
                        </a:rPr>
                        <a:t>Supports in fulfilling caring responsibilities, demonstrating empathy, organisation, and commitment.</a:t>
                      </a:r>
                    </a:p>
                    <a:p>
                      <a:pPr>
                        <a:lnSpc>
                          <a:spcPct val="107000"/>
                        </a:lnSpc>
                        <a:spcAft>
                          <a:spcPts val="800"/>
                        </a:spcAft>
                      </a:pPr>
                      <a:r>
                        <a:rPr lang="en-AU" sz="1050" kern="100">
                          <a:effectLst/>
                        </a:rPr>
                        <a:t>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tc>
                  <a:txBody>
                    <a:bodyPr/>
                    <a:lstStyle/>
                    <a:p>
                      <a:pPr>
                        <a:lnSpc>
                          <a:spcPct val="107000"/>
                        </a:lnSpc>
                        <a:spcAft>
                          <a:spcPts val="800"/>
                        </a:spcAft>
                      </a:pPr>
                      <a:r>
                        <a:rPr lang="en-AU" sz="1050" kern="100">
                          <a:effectLst/>
                        </a:rPr>
                        <a:t>Capitalises on presented opportunities to produce an outcome, using relevant knowledge and available resources </a:t>
                      </a:r>
                    </a:p>
                    <a:p>
                      <a:pPr>
                        <a:lnSpc>
                          <a:spcPct val="107000"/>
                        </a:lnSpc>
                        <a:spcAft>
                          <a:spcPts val="800"/>
                        </a:spcAft>
                      </a:pPr>
                      <a:r>
                        <a:rPr lang="en-AU" sz="1050" kern="100">
                          <a:effectLst/>
                        </a:rPr>
                        <a:t>Consistently and effectively manages and fulfills caring responsibilities, demonstrating empathy, organisation, and commitment e.g. develops and drives a project plan.</a:t>
                      </a:r>
                    </a:p>
                    <a:p>
                      <a:pPr>
                        <a:lnSpc>
                          <a:spcPct val="107000"/>
                        </a:lnSpc>
                        <a:spcAft>
                          <a:spcPts val="800"/>
                        </a:spcAft>
                      </a:pPr>
                      <a:r>
                        <a:rPr lang="en-AU" sz="1050" kern="100">
                          <a:effectLst/>
                        </a:rPr>
                        <a:t> </a:t>
                      </a:r>
                      <a:endParaRPr lang="en-AU" sz="1050" kern="100">
                        <a:effectLst/>
                        <a:latin typeface="Aptos" panose="020B0004020202020204" pitchFamily="34" charset="0"/>
                        <a:ea typeface="Aptos" panose="020B0004020202020204" pitchFamily="34" charset="0"/>
                        <a:cs typeface="Times New Roman" panose="02020603050405020304" pitchFamily="18" charset="0"/>
                      </a:endParaRPr>
                    </a:p>
                  </a:txBody>
                  <a:tcPr marL="26232" marR="26232" marT="0" marB="0"/>
                </a:tc>
                <a:extLst>
                  <a:ext uri="{0D108BD9-81ED-4DB2-BD59-A6C34878D82A}">
                    <a16:rowId xmlns:a16="http://schemas.microsoft.com/office/drawing/2014/main" val="1852271954"/>
                  </a:ext>
                </a:extLst>
              </a:tr>
            </a:tbl>
          </a:graphicData>
        </a:graphic>
      </p:graphicFrame>
    </p:spTree>
    <p:extLst>
      <p:ext uri="{BB962C8B-B14F-4D97-AF65-F5344CB8AC3E}">
        <p14:creationId xmlns:p14="http://schemas.microsoft.com/office/powerpoint/2010/main" val="33959618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1" descr="image.png"/>
          <p:cNvPicPr preferRelativeResize="0"/>
          <p:nvPr/>
        </p:nvPicPr>
        <p:blipFill rotWithShape="1">
          <a:blip r:embed="rId3">
            <a:alphaModFix/>
          </a:blip>
          <a:srcRect/>
          <a:stretch/>
        </p:blipFill>
        <p:spPr>
          <a:xfrm>
            <a:off x="-63610" y="230588"/>
            <a:ext cx="12192000" cy="6858000"/>
          </a:xfrm>
          <a:prstGeom prst="rect">
            <a:avLst/>
          </a:prstGeom>
          <a:noFill/>
          <a:ln>
            <a:noFill/>
          </a:ln>
        </p:spPr>
      </p:pic>
      <p:pic>
        <p:nvPicPr>
          <p:cNvPr id="269" name="Google Shape;269;p21" descr="image.png"/>
          <p:cNvPicPr preferRelativeResize="0"/>
          <p:nvPr/>
        </p:nvPicPr>
        <p:blipFill rotWithShape="1">
          <a:blip r:embed="rId4">
            <a:alphaModFix/>
          </a:blip>
          <a:srcRect/>
          <a:stretch/>
        </p:blipFill>
        <p:spPr>
          <a:xfrm>
            <a:off x="453970" y="1391321"/>
            <a:ext cx="3587650" cy="5156475"/>
          </a:xfrm>
          <a:prstGeom prst="rect">
            <a:avLst/>
          </a:prstGeom>
          <a:noFill/>
          <a:ln>
            <a:noFill/>
          </a:ln>
        </p:spPr>
      </p:pic>
      <p:pic>
        <p:nvPicPr>
          <p:cNvPr id="270" name="Google Shape;270;p21" descr="image.png"/>
          <p:cNvPicPr preferRelativeResize="0"/>
          <p:nvPr/>
        </p:nvPicPr>
        <p:blipFill rotWithShape="1">
          <a:blip r:embed="rId5">
            <a:alphaModFix/>
          </a:blip>
          <a:srcRect/>
          <a:stretch/>
        </p:blipFill>
        <p:spPr>
          <a:xfrm>
            <a:off x="4213070" y="928004"/>
            <a:ext cx="3587799" cy="5156475"/>
          </a:xfrm>
          <a:prstGeom prst="rect">
            <a:avLst/>
          </a:prstGeom>
          <a:noFill/>
          <a:ln>
            <a:noFill/>
          </a:ln>
        </p:spPr>
      </p:pic>
      <p:pic>
        <p:nvPicPr>
          <p:cNvPr id="271" name="Google Shape;271;p21" descr="image.png"/>
          <p:cNvPicPr preferRelativeResize="0"/>
          <p:nvPr/>
        </p:nvPicPr>
        <p:blipFill rotWithShape="1">
          <a:blip r:embed="rId4">
            <a:alphaModFix/>
          </a:blip>
          <a:srcRect/>
          <a:stretch/>
        </p:blipFill>
        <p:spPr>
          <a:xfrm>
            <a:off x="8070800" y="949076"/>
            <a:ext cx="3587650" cy="5135017"/>
          </a:xfrm>
          <a:prstGeom prst="rect">
            <a:avLst/>
          </a:prstGeom>
          <a:noFill/>
          <a:ln>
            <a:noFill/>
          </a:ln>
        </p:spPr>
      </p:pic>
      <p:pic>
        <p:nvPicPr>
          <p:cNvPr id="273" name="Google Shape;273;p21" descr="image.png"/>
          <p:cNvPicPr preferRelativeResize="0"/>
          <p:nvPr/>
        </p:nvPicPr>
        <p:blipFill rotWithShape="1">
          <a:blip r:embed="rId6">
            <a:alphaModFix/>
          </a:blip>
          <a:srcRect/>
          <a:stretch/>
        </p:blipFill>
        <p:spPr>
          <a:xfrm>
            <a:off x="507905" y="937893"/>
            <a:ext cx="3568600" cy="523875"/>
          </a:xfrm>
          <a:prstGeom prst="rect">
            <a:avLst/>
          </a:prstGeom>
          <a:noFill/>
          <a:ln>
            <a:noFill/>
          </a:ln>
        </p:spPr>
      </p:pic>
      <p:pic>
        <p:nvPicPr>
          <p:cNvPr id="274" name="Google Shape;274;p21" descr="image.png"/>
          <p:cNvPicPr preferRelativeResize="0"/>
          <p:nvPr/>
        </p:nvPicPr>
        <p:blipFill rotWithShape="1">
          <a:blip r:embed="rId7">
            <a:alphaModFix/>
          </a:blip>
          <a:srcRect/>
          <a:stretch/>
        </p:blipFill>
        <p:spPr>
          <a:xfrm>
            <a:off x="4454576" y="961111"/>
            <a:ext cx="3568749" cy="523875"/>
          </a:xfrm>
          <a:prstGeom prst="rect">
            <a:avLst/>
          </a:prstGeom>
          <a:noFill/>
          <a:ln>
            <a:noFill/>
          </a:ln>
        </p:spPr>
      </p:pic>
      <p:pic>
        <p:nvPicPr>
          <p:cNvPr id="275" name="Google Shape;275;p21" descr="image.png"/>
          <p:cNvPicPr preferRelativeResize="0"/>
          <p:nvPr/>
        </p:nvPicPr>
        <p:blipFill rotWithShape="1">
          <a:blip r:embed="rId8">
            <a:alphaModFix/>
          </a:blip>
          <a:srcRect/>
          <a:stretch/>
        </p:blipFill>
        <p:spPr>
          <a:xfrm>
            <a:off x="8180329" y="964114"/>
            <a:ext cx="3568600" cy="523875"/>
          </a:xfrm>
          <a:prstGeom prst="rect">
            <a:avLst/>
          </a:prstGeom>
          <a:noFill/>
          <a:ln>
            <a:noFill/>
          </a:ln>
        </p:spPr>
      </p:pic>
      <p:sp>
        <p:nvSpPr>
          <p:cNvPr id="278" name="Google Shape;278;p21"/>
          <p:cNvSpPr txBox="1"/>
          <p:nvPr/>
        </p:nvSpPr>
        <p:spPr>
          <a:xfrm>
            <a:off x="581025" y="1531983"/>
            <a:ext cx="3330475"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64748B"/>
                </a:solidFill>
                <a:effectLst/>
                <a:uLnTx/>
                <a:uFillTx/>
                <a:latin typeface="Inter SemiBold"/>
                <a:ea typeface="Inter SemiBold"/>
                <a:cs typeface="Inter SemiBold"/>
                <a:sym typeface="Inter SemiBold"/>
              </a:rPr>
              <a:t> </a:t>
            </a:r>
            <a:r>
              <a:rPr kumimoji="0" lang="en-US" sz="1800" b="0" i="1" u="none" strike="noStrike" kern="1200" cap="none" spc="0" normalizeH="0" baseline="0" noProof="0">
                <a:ln>
                  <a:noFill/>
                </a:ln>
                <a:solidFill>
                  <a:srgbClr val="64748B"/>
                </a:solidFill>
                <a:effectLst/>
                <a:uLnTx/>
                <a:uFillTx/>
                <a:latin typeface="Inter SemiBold"/>
                <a:ea typeface="Inter SemiBold"/>
                <a:cs typeface="Inter SemiBold"/>
                <a:sym typeface="Inter SemiBold"/>
              </a:rPr>
              <a:t>"</a:t>
            </a:r>
            <a:r>
              <a:rPr kumimoji="0" lang="en-US" sz="1800" b="0" i="1" u="none" strike="noStrike" kern="1200" cap="none" spc="0" normalizeH="0" baseline="0" noProof="0">
                <a:ln>
                  <a:noFill/>
                </a:ln>
                <a:solidFill>
                  <a:srgbClr val="64748B"/>
                </a:solidFill>
                <a:effectLst/>
                <a:uLnTx/>
                <a:uFillTx/>
                <a:latin typeface="Inter" panose="020B0604020202020204"/>
                <a:ea typeface="Inter SemiBold"/>
                <a:cs typeface="Inter SemiBold"/>
                <a:sym typeface="Inter SemiBold"/>
              </a:rPr>
              <a:t>If learners were living out the capabilities, what would we see?" </a:t>
            </a:r>
            <a:endParaRPr kumimoji="0" sz="1800" b="0" i="0" u="none" strike="noStrike" kern="1200" cap="none" spc="0" normalizeH="0" baseline="0" noProof="0">
              <a:ln>
                <a:noFill/>
              </a:ln>
              <a:solidFill>
                <a:prstClr val="black"/>
              </a:solidFill>
              <a:effectLst/>
              <a:uLnTx/>
              <a:uFillTx/>
              <a:latin typeface="Inter" panose="020B0604020202020204"/>
              <a:ea typeface="+mn-ea"/>
              <a:cs typeface="+mn-cs"/>
            </a:endParaRPr>
          </a:p>
        </p:txBody>
      </p:sp>
      <p:sp>
        <p:nvSpPr>
          <p:cNvPr id="279" name="Google Shape;279;p21"/>
          <p:cNvSpPr/>
          <p:nvPr/>
        </p:nvSpPr>
        <p:spPr>
          <a:xfrm>
            <a:off x="533400" y="2070645"/>
            <a:ext cx="3568600" cy="9525"/>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80" name="Google Shape;280;p21"/>
          <p:cNvSpPr txBox="1"/>
          <p:nvPr/>
        </p:nvSpPr>
        <p:spPr>
          <a:xfrm>
            <a:off x="4382712" y="1497478"/>
            <a:ext cx="3337485"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64748B"/>
                </a:solidFill>
                <a:effectLst/>
                <a:uLnTx/>
                <a:uFillTx/>
                <a:latin typeface="Inter SemiBold"/>
                <a:ea typeface="Inter SemiBold"/>
                <a:cs typeface="Inter SemiBold"/>
                <a:sym typeface="Inter SemiBold"/>
              </a:rPr>
              <a:t> </a:t>
            </a:r>
            <a:r>
              <a:rPr kumimoji="0" lang="en-US" sz="1800" b="0" i="1" u="none" strike="noStrike" kern="1200" cap="none" spc="0" normalizeH="0" baseline="0" noProof="0">
                <a:ln>
                  <a:noFill/>
                </a:ln>
                <a:solidFill>
                  <a:srgbClr val="64748B"/>
                </a:solidFill>
                <a:effectLst/>
                <a:uLnTx/>
                <a:uFillTx/>
                <a:latin typeface="Inter SemiBold"/>
                <a:ea typeface="Inter SemiBold"/>
                <a:cs typeface="Inter SemiBold"/>
                <a:sym typeface="Inter SemiBold"/>
              </a:rPr>
              <a:t>"</a:t>
            </a:r>
            <a:r>
              <a:rPr kumimoji="0" lang="en-US" sz="1800" b="0" i="1" u="none" strike="noStrike" kern="1200" cap="none" spc="0" normalizeH="0" baseline="0" noProof="0">
                <a:ln>
                  <a:noFill/>
                </a:ln>
                <a:solidFill>
                  <a:srgbClr val="64748B"/>
                </a:solidFill>
                <a:effectLst/>
                <a:uLnTx/>
                <a:uFillTx/>
                <a:latin typeface="Inter" panose="020B0604020202020204"/>
                <a:ea typeface="Inter SemiBold"/>
                <a:cs typeface="Inter SemiBold"/>
                <a:sym typeface="Inter SemiBold"/>
              </a:rPr>
              <a:t>What actions would a teacher need to do to bring this to life?" </a:t>
            </a:r>
            <a:endParaRPr kumimoji="0" sz="1800" b="0" i="0" u="none" strike="noStrike" kern="1200" cap="none" spc="0" normalizeH="0" baseline="0" noProof="0">
              <a:ln>
                <a:noFill/>
              </a:ln>
              <a:solidFill>
                <a:prstClr val="black"/>
              </a:solidFill>
              <a:effectLst/>
              <a:uLnTx/>
              <a:uFillTx/>
              <a:latin typeface="Inter" panose="020B0604020202020204"/>
              <a:ea typeface="+mn-ea"/>
              <a:cs typeface="+mn-cs"/>
            </a:endParaRPr>
          </a:p>
        </p:txBody>
      </p:sp>
      <p:sp>
        <p:nvSpPr>
          <p:cNvPr id="281" name="Google Shape;281;p21"/>
          <p:cNvSpPr/>
          <p:nvPr/>
        </p:nvSpPr>
        <p:spPr>
          <a:xfrm>
            <a:off x="4311550" y="2070645"/>
            <a:ext cx="3568749" cy="9525"/>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282" name="Google Shape;282;p21"/>
          <p:cNvSpPr txBox="1"/>
          <p:nvPr/>
        </p:nvSpPr>
        <p:spPr>
          <a:xfrm>
            <a:off x="8150229" y="1498253"/>
            <a:ext cx="3460746"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64748B"/>
                </a:solidFill>
                <a:effectLst/>
                <a:uLnTx/>
                <a:uFillTx/>
                <a:latin typeface="Inter SemiBold"/>
                <a:ea typeface="Inter SemiBold"/>
                <a:cs typeface="Inter SemiBold"/>
                <a:sym typeface="Inter SemiBold"/>
              </a:rPr>
              <a:t> </a:t>
            </a:r>
            <a:r>
              <a:rPr kumimoji="0" lang="en-US" sz="1800" b="0" i="1" u="none" strike="noStrike" kern="1200" cap="none" spc="0" normalizeH="0" baseline="0" noProof="0">
                <a:ln>
                  <a:noFill/>
                </a:ln>
                <a:solidFill>
                  <a:srgbClr val="64748B"/>
                </a:solidFill>
                <a:effectLst/>
                <a:uLnTx/>
                <a:uFillTx/>
                <a:latin typeface="Inter SemiBold"/>
                <a:ea typeface="Inter SemiBold"/>
                <a:cs typeface="Inter SemiBold"/>
                <a:sym typeface="Inter SemiBold"/>
              </a:rPr>
              <a:t>"</a:t>
            </a:r>
            <a:r>
              <a:rPr kumimoji="0" lang="en-US" sz="1800" b="0" i="1" u="none" strike="noStrike" kern="1200" cap="none" spc="0" normalizeH="0" baseline="0" noProof="0">
                <a:ln>
                  <a:noFill/>
                </a:ln>
                <a:solidFill>
                  <a:srgbClr val="64748B"/>
                </a:solidFill>
                <a:effectLst/>
                <a:uLnTx/>
                <a:uFillTx/>
                <a:latin typeface="Inter" panose="020B0604020202020204"/>
                <a:ea typeface="Inter SemiBold"/>
                <a:cs typeface="Inter SemiBold"/>
                <a:sym typeface="Inter SemiBold"/>
              </a:rPr>
              <a:t>What messages about learning do we send to our teams &amp; students?" </a:t>
            </a:r>
            <a:endParaRPr kumimoji="0" sz="1800" b="0" i="0" u="none" strike="noStrike" kern="1200" cap="none" spc="0" normalizeH="0" baseline="0" noProof="0">
              <a:ln>
                <a:noFill/>
              </a:ln>
              <a:solidFill>
                <a:prstClr val="black"/>
              </a:solidFill>
              <a:effectLst/>
              <a:uLnTx/>
              <a:uFillTx/>
              <a:latin typeface="Inter" panose="020B0604020202020204"/>
              <a:ea typeface="+mn-ea"/>
              <a:cs typeface="+mn-cs"/>
            </a:endParaRPr>
          </a:p>
        </p:txBody>
      </p:sp>
      <p:sp>
        <p:nvSpPr>
          <p:cNvPr id="283" name="Google Shape;283;p21"/>
          <p:cNvSpPr/>
          <p:nvPr/>
        </p:nvSpPr>
        <p:spPr>
          <a:xfrm>
            <a:off x="8089850" y="2070645"/>
            <a:ext cx="3568600" cy="9525"/>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284" name="Google Shape;284;p21" descr="image.png"/>
          <p:cNvPicPr preferRelativeResize="0"/>
          <p:nvPr/>
        </p:nvPicPr>
        <p:blipFill rotWithShape="1">
          <a:blip r:embed="rId9">
            <a:alphaModFix/>
          </a:blip>
          <a:srcRect/>
          <a:stretch/>
        </p:blipFill>
        <p:spPr>
          <a:xfrm>
            <a:off x="588169" y="1104308"/>
            <a:ext cx="157162" cy="152400"/>
          </a:xfrm>
          <a:prstGeom prst="rect">
            <a:avLst/>
          </a:prstGeom>
          <a:noFill/>
          <a:ln>
            <a:noFill/>
          </a:ln>
        </p:spPr>
      </p:pic>
      <p:sp>
        <p:nvSpPr>
          <p:cNvPr id="285" name="Google Shape;285;p21"/>
          <p:cNvSpPr txBox="1"/>
          <p:nvPr/>
        </p:nvSpPr>
        <p:spPr>
          <a:xfrm>
            <a:off x="881062" y="2204726"/>
            <a:ext cx="3016150" cy="2462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Student Agency actively researching</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6" name="Google Shape;286;p21"/>
          <p:cNvSpPr txBox="1"/>
          <p:nvPr/>
        </p:nvSpPr>
        <p:spPr>
          <a:xfrm>
            <a:off x="895350" y="2712948"/>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Exploring </a:t>
            </a:r>
            <a:r>
              <a:rPr kumimoji="0" lang="en-US" sz="1600" b="0" i="0" u="none" strike="noStrike" kern="1200" cap="none" spc="0" normalizeH="0" baseline="0" noProof="0" err="1">
                <a:ln>
                  <a:noFill/>
                </a:ln>
                <a:solidFill>
                  <a:srgbClr val="1E293B"/>
                </a:solidFill>
                <a:effectLst/>
                <a:uLnTx/>
                <a:uFillTx/>
                <a:latin typeface="Inter"/>
                <a:ea typeface="Inter"/>
                <a:cs typeface="Inter"/>
                <a:sym typeface="Inter"/>
              </a:rPr>
              <a:t>individualised</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personal pathways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7" name="Google Shape;287;p21"/>
          <p:cNvSpPr txBox="1"/>
          <p:nvPr/>
        </p:nvSpPr>
        <p:spPr>
          <a:xfrm>
            <a:off x="917167" y="3257102"/>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Attending site immersions &amp; school events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8" name="Google Shape;288;p21"/>
          <p:cNvSpPr txBox="1"/>
          <p:nvPr/>
        </p:nvSpPr>
        <p:spPr>
          <a:xfrm>
            <a:off x="881062" y="3801256"/>
            <a:ext cx="3016150" cy="2462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Connecting learning with life</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9" name="Google Shape;289;p21"/>
          <p:cNvSpPr txBox="1"/>
          <p:nvPr/>
        </p:nvSpPr>
        <p:spPr>
          <a:xfrm>
            <a:off x="881062" y="4149410"/>
            <a:ext cx="3016150" cy="2462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Work experience placement</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0" name="Google Shape;290;p21"/>
          <p:cNvSpPr txBox="1"/>
          <p:nvPr/>
        </p:nvSpPr>
        <p:spPr>
          <a:xfrm>
            <a:off x="881062" y="4469539"/>
            <a:ext cx="3016150" cy="2462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Targeted industry learning</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1" name="Google Shape;291;p21"/>
          <p:cNvSpPr txBox="1"/>
          <p:nvPr/>
        </p:nvSpPr>
        <p:spPr>
          <a:xfrm>
            <a:off x="860687" y="4797555"/>
            <a:ext cx="3016150" cy="2462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Enrolling in courses &amp; qualifications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2" name="Google Shape;292;p21"/>
          <p:cNvSpPr txBox="1"/>
          <p:nvPr/>
        </p:nvSpPr>
        <p:spPr>
          <a:xfrm>
            <a:off x="875714" y="5065584"/>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Building long-term employability skills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93" name="Google Shape;293;p21" descr="image.png"/>
          <p:cNvPicPr preferRelativeResize="0"/>
          <p:nvPr/>
        </p:nvPicPr>
        <p:blipFill rotWithShape="1">
          <a:blip r:embed="rId10">
            <a:alphaModFix/>
          </a:blip>
          <a:srcRect/>
          <a:stretch/>
        </p:blipFill>
        <p:spPr>
          <a:xfrm>
            <a:off x="4502050" y="1157658"/>
            <a:ext cx="195262" cy="152400"/>
          </a:xfrm>
          <a:prstGeom prst="rect">
            <a:avLst/>
          </a:prstGeom>
          <a:noFill/>
          <a:ln>
            <a:noFill/>
          </a:ln>
        </p:spPr>
      </p:pic>
      <p:sp>
        <p:nvSpPr>
          <p:cNvPr id="294" name="Google Shape;294;p21"/>
          <p:cNvSpPr txBox="1"/>
          <p:nvPr/>
        </p:nvSpPr>
        <p:spPr>
          <a:xfrm>
            <a:off x="4673500" y="2223045"/>
            <a:ext cx="3016299"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Designing engaging, flexible learning tasks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5" name="Google Shape;295;p21"/>
          <p:cNvSpPr txBox="1"/>
          <p:nvPr/>
        </p:nvSpPr>
        <p:spPr>
          <a:xfrm>
            <a:off x="4649794" y="2746052"/>
            <a:ext cx="3016299"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Providing opportunities to ‘do’ hands-on, authentic activities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6" name="Google Shape;296;p21"/>
          <p:cNvSpPr txBox="1"/>
          <p:nvPr/>
        </p:nvSpPr>
        <p:spPr>
          <a:xfrm>
            <a:off x="4656854" y="3238495"/>
            <a:ext cx="3016299"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Targeted </a:t>
            </a:r>
            <a:r>
              <a:rPr kumimoji="0" lang="en-US" sz="1600" b="0" i="0" u="none" strike="noStrike" kern="1200" cap="none" spc="0" normalizeH="0" baseline="0" noProof="0" err="1">
                <a:ln>
                  <a:noFill/>
                </a:ln>
                <a:solidFill>
                  <a:srgbClr val="1E293B"/>
                </a:solidFill>
                <a:effectLst/>
                <a:uLnTx/>
                <a:uFillTx/>
                <a:latin typeface="Inter"/>
                <a:ea typeface="Inter"/>
                <a:cs typeface="Inter"/>
                <a:sym typeface="Inter"/>
              </a:rPr>
              <a:t>individualised</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 learning activities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7" name="Google Shape;297;p21"/>
          <p:cNvSpPr txBox="1"/>
          <p:nvPr/>
        </p:nvSpPr>
        <p:spPr>
          <a:xfrm>
            <a:off x="4673499" y="3792525"/>
            <a:ext cx="3016299"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Forging tight connections with employability skills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98" name="Google Shape;298;p21" descr="image.png"/>
          <p:cNvPicPr preferRelativeResize="0"/>
          <p:nvPr/>
        </p:nvPicPr>
        <p:blipFill rotWithShape="1">
          <a:blip r:embed="rId11">
            <a:alphaModFix/>
          </a:blip>
          <a:srcRect/>
          <a:stretch/>
        </p:blipFill>
        <p:spPr>
          <a:xfrm>
            <a:off x="8264831" y="1153185"/>
            <a:ext cx="157162" cy="152400"/>
          </a:xfrm>
          <a:prstGeom prst="rect">
            <a:avLst/>
          </a:prstGeom>
          <a:noFill/>
          <a:ln>
            <a:noFill/>
          </a:ln>
        </p:spPr>
      </p:pic>
      <p:sp>
        <p:nvSpPr>
          <p:cNvPr id="299" name="Google Shape;299;p21"/>
          <p:cNvSpPr txBox="1"/>
          <p:nvPr/>
        </p:nvSpPr>
        <p:spPr>
          <a:xfrm>
            <a:off x="8451800" y="2223045"/>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Staff feel deeply passionate and connected to subject matter</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0" name="Google Shape;300;p21"/>
          <p:cNvSpPr txBox="1"/>
          <p:nvPr/>
        </p:nvSpPr>
        <p:spPr>
          <a:xfrm>
            <a:off x="8451800" y="2765164"/>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Value structured teamwork and shared problem solving</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1" name="Google Shape;301;p21"/>
          <p:cNvSpPr txBox="1"/>
          <p:nvPr/>
        </p:nvSpPr>
        <p:spPr>
          <a:xfrm>
            <a:off x="8476579" y="3257102"/>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Provide platforms to showcase student skillsets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2" name="Google Shape;302;p21"/>
          <p:cNvSpPr txBox="1"/>
          <p:nvPr/>
        </p:nvSpPr>
        <p:spPr>
          <a:xfrm>
            <a:off x="8477101" y="3816697"/>
            <a:ext cx="3016150" cy="4924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Foster agency &amp; support students to connect learning with pathway goals</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3" name="Google Shape;303;p21"/>
          <p:cNvSpPr txBox="1"/>
          <p:nvPr/>
        </p:nvSpPr>
        <p:spPr>
          <a:xfrm>
            <a:off x="8476579" y="4336764"/>
            <a:ext cx="3016150" cy="738664"/>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Empower students to take calculated risks and develop resilience</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4" name="Google Shape;304;p21"/>
          <p:cNvSpPr txBox="1"/>
          <p:nvPr/>
        </p:nvSpPr>
        <p:spPr>
          <a:xfrm>
            <a:off x="723900" y="2223045"/>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5" name="Google Shape;305;p21"/>
          <p:cNvSpPr txBox="1"/>
          <p:nvPr/>
        </p:nvSpPr>
        <p:spPr>
          <a:xfrm>
            <a:off x="733097" y="2750285"/>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6" name="Google Shape;306;p21"/>
          <p:cNvSpPr txBox="1"/>
          <p:nvPr/>
        </p:nvSpPr>
        <p:spPr>
          <a:xfrm>
            <a:off x="716756" y="3290027"/>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7" name="Google Shape;307;p21"/>
          <p:cNvSpPr txBox="1"/>
          <p:nvPr/>
        </p:nvSpPr>
        <p:spPr>
          <a:xfrm>
            <a:off x="698749" y="3810279"/>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8" name="Google Shape;308;p21"/>
          <p:cNvSpPr txBox="1"/>
          <p:nvPr/>
        </p:nvSpPr>
        <p:spPr>
          <a:xfrm>
            <a:off x="698749" y="4191159"/>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9" name="Google Shape;309;p21"/>
          <p:cNvSpPr txBox="1"/>
          <p:nvPr/>
        </p:nvSpPr>
        <p:spPr>
          <a:xfrm>
            <a:off x="709611" y="4479009"/>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0" name="Google Shape;310;p21"/>
          <p:cNvSpPr txBox="1"/>
          <p:nvPr/>
        </p:nvSpPr>
        <p:spPr>
          <a:xfrm>
            <a:off x="695904" y="4847527"/>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1" name="Google Shape;311;p21"/>
          <p:cNvSpPr txBox="1"/>
          <p:nvPr/>
        </p:nvSpPr>
        <p:spPr>
          <a:xfrm>
            <a:off x="709611" y="5130252"/>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03131"/>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2" name="Google Shape;312;p21"/>
          <p:cNvSpPr txBox="1"/>
          <p:nvPr/>
        </p:nvSpPr>
        <p:spPr>
          <a:xfrm>
            <a:off x="4502050" y="2223045"/>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C7ED6"/>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3" name="Google Shape;313;p21"/>
          <p:cNvSpPr txBox="1"/>
          <p:nvPr/>
        </p:nvSpPr>
        <p:spPr>
          <a:xfrm>
            <a:off x="4494990" y="2750285"/>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C7ED6"/>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4" name="Google Shape;314;p21"/>
          <p:cNvSpPr txBox="1"/>
          <p:nvPr/>
        </p:nvSpPr>
        <p:spPr>
          <a:xfrm>
            <a:off x="4502050" y="3276600"/>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C7ED6"/>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5" name="Google Shape;315;p21"/>
          <p:cNvSpPr txBox="1"/>
          <p:nvPr/>
        </p:nvSpPr>
        <p:spPr>
          <a:xfrm>
            <a:off x="4505868" y="3816697"/>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C7ED6"/>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6" name="Google Shape;316;p21"/>
          <p:cNvSpPr txBox="1"/>
          <p:nvPr/>
        </p:nvSpPr>
        <p:spPr>
          <a:xfrm>
            <a:off x="8280350" y="2223045"/>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048E8"/>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7" name="Google Shape;317;p21"/>
          <p:cNvSpPr txBox="1"/>
          <p:nvPr/>
        </p:nvSpPr>
        <p:spPr>
          <a:xfrm>
            <a:off x="8316068" y="2783295"/>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048E8"/>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8" name="Google Shape;318;p21"/>
          <p:cNvSpPr txBox="1"/>
          <p:nvPr/>
        </p:nvSpPr>
        <p:spPr>
          <a:xfrm>
            <a:off x="8323212" y="3312500"/>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048E8"/>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9" name="Google Shape;319;p21"/>
          <p:cNvSpPr txBox="1"/>
          <p:nvPr/>
        </p:nvSpPr>
        <p:spPr>
          <a:xfrm>
            <a:off x="8323212" y="3821913"/>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048E8"/>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0" name="Google Shape;320;p21"/>
          <p:cNvSpPr txBox="1"/>
          <p:nvPr/>
        </p:nvSpPr>
        <p:spPr>
          <a:xfrm>
            <a:off x="8316067" y="4349344"/>
            <a:ext cx="85725" cy="15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048E8"/>
                </a:solidFill>
                <a:effectLst/>
                <a:uLnTx/>
                <a:uFillTx/>
                <a:latin typeface="Inter"/>
                <a:ea typeface="Inter"/>
                <a:cs typeface="Inter"/>
                <a:sym typeface="Inter"/>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1" name="Google Shape;321;p21"/>
          <p:cNvSpPr txBox="1"/>
          <p:nvPr/>
        </p:nvSpPr>
        <p:spPr>
          <a:xfrm>
            <a:off x="666750" y="428626"/>
            <a:ext cx="11363573" cy="4708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550" b="1" i="0" u="none" strike="noStrike" kern="1200" cap="none" spc="0" normalizeH="0" baseline="0" noProof="0">
                <a:ln>
                  <a:noFill/>
                </a:ln>
                <a:solidFill>
                  <a:srgbClr val="1B365D"/>
                </a:solidFill>
                <a:effectLst/>
                <a:uLnTx/>
                <a:uFillTx/>
                <a:latin typeface="Poppins"/>
                <a:ea typeface="Poppins"/>
                <a:cs typeface="Poppins"/>
                <a:sym typeface="Poppins"/>
              </a:rPr>
              <a:t>Exploring What We Notice About Learners:</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Connections the SA curriculum and SACE</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2" name="Google Shape;322;p21"/>
          <p:cNvSpPr/>
          <p:nvPr/>
        </p:nvSpPr>
        <p:spPr>
          <a:xfrm>
            <a:off x="523875" y="428625"/>
            <a:ext cx="57150" cy="388590"/>
          </a:xfrm>
          <a:prstGeom prst="rect">
            <a:avLst/>
          </a:prstGeom>
          <a:solidFill>
            <a:srgbClr val="00A8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22" descr="image.png"/>
          <p:cNvPicPr preferRelativeResize="0"/>
          <p:nvPr/>
        </p:nvPicPr>
        <p:blipFill rotWithShape="1">
          <a:blip r:embed="rId3">
            <a:alphaModFix/>
          </a:blip>
          <a:srcRect/>
          <a:stretch/>
        </p:blipFill>
        <p:spPr>
          <a:xfrm>
            <a:off x="-190500" y="257325"/>
            <a:ext cx="12192000" cy="6858000"/>
          </a:xfrm>
          <a:prstGeom prst="rect">
            <a:avLst/>
          </a:prstGeom>
          <a:noFill/>
          <a:ln>
            <a:noFill/>
          </a:ln>
        </p:spPr>
      </p:pic>
      <p:pic>
        <p:nvPicPr>
          <p:cNvPr id="328" name="Google Shape;328;p22" descr="image.png"/>
          <p:cNvPicPr preferRelativeResize="0"/>
          <p:nvPr/>
        </p:nvPicPr>
        <p:blipFill rotWithShape="1">
          <a:blip r:embed="rId4">
            <a:alphaModFix/>
          </a:blip>
          <a:srcRect/>
          <a:stretch/>
        </p:blipFill>
        <p:spPr>
          <a:xfrm>
            <a:off x="549840" y="969615"/>
            <a:ext cx="5381625" cy="3755260"/>
          </a:xfrm>
          <a:prstGeom prst="rect">
            <a:avLst/>
          </a:prstGeom>
          <a:noFill/>
          <a:ln>
            <a:noFill/>
          </a:ln>
        </p:spPr>
      </p:pic>
      <p:pic>
        <p:nvPicPr>
          <p:cNvPr id="329" name="Google Shape;329;p22" descr="image.png"/>
          <p:cNvPicPr preferRelativeResize="0"/>
          <p:nvPr/>
        </p:nvPicPr>
        <p:blipFill rotWithShape="1">
          <a:blip r:embed="rId5">
            <a:alphaModFix/>
          </a:blip>
          <a:srcRect/>
          <a:stretch/>
        </p:blipFill>
        <p:spPr>
          <a:xfrm>
            <a:off x="6310590" y="1334559"/>
            <a:ext cx="5381625" cy="3874322"/>
          </a:xfrm>
          <a:prstGeom prst="rect">
            <a:avLst/>
          </a:prstGeom>
          <a:noFill/>
          <a:ln>
            <a:noFill/>
          </a:ln>
        </p:spPr>
      </p:pic>
      <p:sp>
        <p:nvSpPr>
          <p:cNvPr id="333" name="Google Shape;333;p22"/>
          <p:cNvSpPr txBox="1"/>
          <p:nvPr/>
        </p:nvSpPr>
        <p:spPr>
          <a:xfrm>
            <a:off x="1204913" y="1305740"/>
            <a:ext cx="4700587" cy="430887"/>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2F9E44"/>
                </a:solidFill>
                <a:effectLst/>
                <a:uLnTx/>
                <a:uFillTx/>
                <a:latin typeface="Inter" panose="020B0604020202020204" charset="0"/>
                <a:ea typeface="Inter" panose="020B0604020202020204" charset="0"/>
                <a:cs typeface="Poppins SemiBold"/>
                <a:sym typeface="Poppins SemiBold"/>
              </a:rPr>
              <a:t>What's Working Well</a:t>
            </a:r>
            <a:endParaRPr kumimoji="0" sz="2800" b="1"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334" name="Google Shape;334;p22"/>
          <p:cNvSpPr txBox="1"/>
          <p:nvPr/>
        </p:nvSpPr>
        <p:spPr>
          <a:xfrm>
            <a:off x="6886575" y="1360782"/>
            <a:ext cx="4700587" cy="430887"/>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03131"/>
                </a:solidFill>
                <a:effectLst/>
                <a:uLnTx/>
                <a:uFillTx/>
                <a:latin typeface="Inter" panose="020B0604020202020204" charset="0"/>
                <a:ea typeface="Inter" panose="020B0604020202020204" charset="0"/>
                <a:cs typeface="Poppins SemiBold"/>
                <a:sym typeface="Poppins SemiBold"/>
              </a:rPr>
              <a:t>Identified Hesitations</a:t>
            </a:r>
            <a:endParaRPr kumimoji="0" sz="2800" b="1"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pic>
        <p:nvPicPr>
          <p:cNvPr id="335" name="Google Shape;335;p22" descr="image.png"/>
          <p:cNvPicPr preferRelativeResize="0"/>
          <p:nvPr/>
        </p:nvPicPr>
        <p:blipFill rotWithShape="1">
          <a:blip r:embed="rId6">
            <a:alphaModFix/>
          </a:blip>
          <a:srcRect/>
          <a:stretch/>
        </p:blipFill>
        <p:spPr>
          <a:xfrm>
            <a:off x="795336" y="1415825"/>
            <a:ext cx="219075" cy="320802"/>
          </a:xfrm>
          <a:prstGeom prst="rect">
            <a:avLst/>
          </a:prstGeom>
          <a:noFill/>
          <a:ln>
            <a:noFill/>
          </a:ln>
        </p:spPr>
      </p:pic>
      <p:sp>
        <p:nvSpPr>
          <p:cNvPr id="336" name="Google Shape;336;p22"/>
          <p:cNvSpPr txBox="1"/>
          <p:nvPr/>
        </p:nvSpPr>
        <p:spPr>
          <a:xfrm>
            <a:off x="1123950" y="1936638"/>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E293B"/>
                </a:solidFill>
                <a:effectLst/>
                <a:uLnTx/>
                <a:uFillTx/>
                <a:latin typeface="Inter"/>
                <a:ea typeface="Inter"/>
                <a:cs typeface="Inter"/>
                <a:sym typeface="Inter"/>
              </a:rPr>
              <a:t>Industry Partnerships:</a:t>
            </a: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 Successfully translating into professional collaborations and authentic curriculum design.</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7" name="Google Shape;337;p22"/>
          <p:cNvSpPr txBox="1"/>
          <p:nvPr/>
        </p:nvSpPr>
        <p:spPr>
          <a:xfrm>
            <a:off x="1123950" y="2855080"/>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Creating targeted pathway, capability development, and authentic learning experiences.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8" name="Google Shape;338;p22"/>
          <p:cNvSpPr txBox="1"/>
          <p:nvPr/>
        </p:nvSpPr>
        <p:spPr>
          <a:xfrm>
            <a:off x="1133350" y="3774131"/>
            <a:ext cx="4495800"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Staff willingness to be highly flexible and collaborate</a:t>
            </a:r>
            <a:r>
              <a:rPr kumimoji="0" lang="en-US" sz="1400" b="0" i="0" u="none" strike="noStrike" kern="1200" cap="none" spc="0" normalizeH="0" baseline="0" noProof="0">
                <a:ln>
                  <a:noFill/>
                </a:ln>
                <a:solidFill>
                  <a:srgbClr val="1E293B"/>
                </a:solidFill>
                <a:effectLst/>
                <a:uLnTx/>
                <a:uFillTx/>
                <a:latin typeface="Inter"/>
                <a:ea typeface="Inter"/>
                <a:cs typeface="Inter"/>
                <a:sym typeface="Inter"/>
              </a:rPr>
              <a:t>.</a:t>
            </a:r>
            <a:endParaRPr kumimoji="0"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9" name="Google Shape;339;p22"/>
          <p:cNvSpPr txBox="1"/>
          <p:nvPr/>
        </p:nvSpPr>
        <p:spPr>
          <a:xfrm>
            <a:off x="1133350" y="4446923"/>
            <a:ext cx="4495800" cy="30777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Valuing of the pedagogical shift.</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40" name="Google Shape;340;p22" descr="image.png"/>
          <p:cNvPicPr preferRelativeResize="0"/>
          <p:nvPr/>
        </p:nvPicPr>
        <p:blipFill rotWithShape="1">
          <a:blip r:embed="rId7">
            <a:alphaModFix/>
          </a:blip>
          <a:srcRect/>
          <a:stretch/>
        </p:blipFill>
        <p:spPr>
          <a:xfrm>
            <a:off x="6563003" y="1504914"/>
            <a:ext cx="190500" cy="190500"/>
          </a:xfrm>
          <a:prstGeom prst="rect">
            <a:avLst/>
          </a:prstGeom>
          <a:noFill/>
          <a:ln>
            <a:noFill/>
          </a:ln>
        </p:spPr>
      </p:pic>
      <p:sp>
        <p:nvSpPr>
          <p:cNvPr id="341" name="Google Shape;341;p22"/>
          <p:cNvSpPr txBox="1"/>
          <p:nvPr/>
        </p:nvSpPr>
        <p:spPr>
          <a:xfrm>
            <a:off x="6853240" y="1958879"/>
            <a:ext cx="4495800"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Stage 2 teachers feeling boundary uncertainty regarding SACE criteria.</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2" name="Google Shape;342;p22"/>
          <p:cNvSpPr txBox="1"/>
          <p:nvPr/>
        </p:nvSpPr>
        <p:spPr>
          <a:xfrm>
            <a:off x="6822295" y="2879961"/>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Maintaining cross-continuity between Australian Curriculum descriptors, SACE elements, and site-level targets.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3" name="Google Shape;343;p22"/>
          <p:cNvSpPr txBox="1"/>
          <p:nvPr/>
        </p:nvSpPr>
        <p:spPr>
          <a:xfrm>
            <a:off x="6826355" y="3799473"/>
            <a:ext cx="44958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Navigating general change-management hesitation ("What will this look like in the long term?").</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4" name="Google Shape;344;p22"/>
          <p:cNvSpPr txBox="1"/>
          <p:nvPr/>
        </p:nvSpPr>
        <p:spPr>
          <a:xfrm>
            <a:off x="666750" y="428625"/>
            <a:ext cx="11525250" cy="38859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550" b="1" i="0" u="none" strike="noStrike" kern="1200" cap="none" spc="0" normalizeH="0" baseline="0" noProof="0">
                <a:ln>
                  <a:noFill/>
                </a:ln>
                <a:solidFill>
                  <a:srgbClr val="1B365D"/>
                </a:solidFill>
                <a:effectLst/>
                <a:uLnTx/>
                <a:uFillTx/>
                <a:latin typeface="Poppins"/>
                <a:ea typeface="Poppins"/>
                <a:cs typeface="Poppins"/>
                <a:sym typeface="Poppins"/>
              </a:rPr>
              <a:t>What We Are Seeing &amp; Learning</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5" name="Google Shape;345;p22"/>
          <p:cNvSpPr/>
          <p:nvPr/>
        </p:nvSpPr>
        <p:spPr>
          <a:xfrm>
            <a:off x="523875" y="428625"/>
            <a:ext cx="57150" cy="388590"/>
          </a:xfrm>
          <a:prstGeom prst="rect">
            <a:avLst/>
          </a:prstGeom>
          <a:solidFill>
            <a:srgbClr val="00A8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346" name="Google Shape;346;p22" descr="image.png"/>
          <p:cNvPicPr preferRelativeResize="0"/>
          <p:nvPr/>
        </p:nvPicPr>
        <p:blipFill rotWithShape="1">
          <a:blip r:embed="rId8">
            <a:alphaModFix/>
          </a:blip>
          <a:srcRect/>
          <a:stretch/>
        </p:blipFill>
        <p:spPr>
          <a:xfrm>
            <a:off x="842960" y="1958879"/>
            <a:ext cx="123825" cy="142875"/>
          </a:xfrm>
          <a:prstGeom prst="rect">
            <a:avLst/>
          </a:prstGeom>
          <a:noFill/>
          <a:ln>
            <a:noFill/>
          </a:ln>
        </p:spPr>
      </p:pic>
      <p:pic>
        <p:nvPicPr>
          <p:cNvPr id="347" name="Google Shape;347;p22" descr="image.png"/>
          <p:cNvPicPr preferRelativeResize="0"/>
          <p:nvPr/>
        </p:nvPicPr>
        <p:blipFill rotWithShape="1">
          <a:blip r:embed="rId8">
            <a:alphaModFix/>
          </a:blip>
          <a:srcRect/>
          <a:stretch/>
        </p:blipFill>
        <p:spPr>
          <a:xfrm>
            <a:off x="842960" y="2963004"/>
            <a:ext cx="123825" cy="142875"/>
          </a:xfrm>
          <a:prstGeom prst="rect">
            <a:avLst/>
          </a:prstGeom>
          <a:noFill/>
          <a:ln>
            <a:noFill/>
          </a:ln>
        </p:spPr>
      </p:pic>
      <p:pic>
        <p:nvPicPr>
          <p:cNvPr id="348" name="Google Shape;348;p22" descr="image.png"/>
          <p:cNvPicPr preferRelativeResize="0"/>
          <p:nvPr/>
        </p:nvPicPr>
        <p:blipFill rotWithShape="1">
          <a:blip r:embed="rId8">
            <a:alphaModFix/>
          </a:blip>
          <a:srcRect/>
          <a:stretch/>
        </p:blipFill>
        <p:spPr>
          <a:xfrm>
            <a:off x="842960" y="3824254"/>
            <a:ext cx="123825" cy="142875"/>
          </a:xfrm>
          <a:prstGeom prst="rect">
            <a:avLst/>
          </a:prstGeom>
          <a:noFill/>
          <a:ln>
            <a:noFill/>
          </a:ln>
        </p:spPr>
      </p:pic>
      <p:pic>
        <p:nvPicPr>
          <p:cNvPr id="349" name="Google Shape;349;p22" descr="image.png"/>
          <p:cNvPicPr preferRelativeResize="0"/>
          <p:nvPr/>
        </p:nvPicPr>
        <p:blipFill rotWithShape="1">
          <a:blip r:embed="rId8">
            <a:alphaModFix/>
          </a:blip>
          <a:srcRect/>
          <a:stretch/>
        </p:blipFill>
        <p:spPr>
          <a:xfrm>
            <a:off x="828672" y="4529143"/>
            <a:ext cx="123825" cy="142875"/>
          </a:xfrm>
          <a:prstGeom prst="rect">
            <a:avLst/>
          </a:prstGeom>
          <a:noFill/>
          <a:ln>
            <a:noFill/>
          </a:ln>
        </p:spPr>
      </p:pic>
      <p:pic>
        <p:nvPicPr>
          <p:cNvPr id="350" name="Google Shape;350;p22" descr="image.png"/>
          <p:cNvPicPr preferRelativeResize="0"/>
          <p:nvPr/>
        </p:nvPicPr>
        <p:blipFill rotWithShape="1">
          <a:blip r:embed="rId8">
            <a:alphaModFix/>
          </a:blip>
          <a:srcRect/>
          <a:stretch/>
        </p:blipFill>
        <p:spPr>
          <a:xfrm>
            <a:off x="6568311" y="2069883"/>
            <a:ext cx="123825" cy="142875"/>
          </a:xfrm>
          <a:prstGeom prst="rect">
            <a:avLst/>
          </a:prstGeom>
          <a:noFill/>
          <a:ln>
            <a:noFill/>
          </a:ln>
        </p:spPr>
      </p:pic>
      <p:pic>
        <p:nvPicPr>
          <p:cNvPr id="351" name="Google Shape;351;p22" descr="image.png"/>
          <p:cNvPicPr preferRelativeResize="0"/>
          <p:nvPr/>
        </p:nvPicPr>
        <p:blipFill rotWithShape="1">
          <a:blip r:embed="rId8">
            <a:alphaModFix/>
          </a:blip>
          <a:srcRect/>
          <a:stretch/>
        </p:blipFill>
        <p:spPr>
          <a:xfrm>
            <a:off x="6541706" y="2981612"/>
            <a:ext cx="123825" cy="142875"/>
          </a:xfrm>
          <a:prstGeom prst="rect">
            <a:avLst/>
          </a:prstGeom>
          <a:noFill/>
          <a:ln>
            <a:noFill/>
          </a:ln>
        </p:spPr>
      </p:pic>
      <p:pic>
        <p:nvPicPr>
          <p:cNvPr id="352" name="Google Shape;352;p22" descr="image.png"/>
          <p:cNvPicPr preferRelativeResize="0"/>
          <p:nvPr/>
        </p:nvPicPr>
        <p:blipFill rotWithShape="1">
          <a:blip r:embed="rId8">
            <a:alphaModFix/>
          </a:blip>
          <a:srcRect/>
          <a:stretch/>
        </p:blipFill>
        <p:spPr>
          <a:xfrm>
            <a:off x="6550992" y="3905716"/>
            <a:ext cx="123825" cy="1428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23" descr="image.png"/>
          <p:cNvPicPr preferRelativeResize="0"/>
          <p:nvPr/>
        </p:nvPicPr>
        <p:blipFill rotWithShape="1">
          <a:blip r:embed="rId3">
            <a:alphaModFix/>
          </a:blip>
          <a:srcRect/>
          <a:stretch/>
        </p:blipFill>
        <p:spPr>
          <a:xfrm>
            <a:off x="0" y="-59776"/>
            <a:ext cx="12192000" cy="6858000"/>
          </a:xfrm>
          <a:prstGeom prst="rect">
            <a:avLst/>
          </a:prstGeom>
          <a:noFill/>
          <a:ln>
            <a:noFill/>
          </a:ln>
        </p:spPr>
      </p:pic>
      <p:pic>
        <p:nvPicPr>
          <p:cNvPr id="358" name="Google Shape;358;p23" descr="image.png"/>
          <p:cNvPicPr preferRelativeResize="0"/>
          <p:nvPr/>
        </p:nvPicPr>
        <p:blipFill rotWithShape="1">
          <a:blip r:embed="rId4">
            <a:alphaModFix/>
          </a:blip>
          <a:srcRect/>
          <a:stretch/>
        </p:blipFill>
        <p:spPr>
          <a:xfrm>
            <a:off x="452438" y="1573509"/>
            <a:ext cx="2643187" cy="3658393"/>
          </a:xfrm>
          <a:prstGeom prst="rect">
            <a:avLst/>
          </a:prstGeom>
          <a:noFill/>
          <a:ln>
            <a:noFill/>
          </a:ln>
        </p:spPr>
      </p:pic>
      <p:pic>
        <p:nvPicPr>
          <p:cNvPr id="359" name="Google Shape;359;p23" descr="image.png"/>
          <p:cNvPicPr preferRelativeResize="0"/>
          <p:nvPr/>
        </p:nvPicPr>
        <p:blipFill rotWithShape="1">
          <a:blip r:embed="rId5">
            <a:alphaModFix/>
          </a:blip>
          <a:srcRect/>
          <a:stretch/>
        </p:blipFill>
        <p:spPr>
          <a:xfrm>
            <a:off x="3357562" y="1945758"/>
            <a:ext cx="2643187" cy="3413051"/>
          </a:xfrm>
          <a:prstGeom prst="rect">
            <a:avLst/>
          </a:prstGeom>
          <a:noFill/>
          <a:ln>
            <a:noFill/>
          </a:ln>
        </p:spPr>
      </p:pic>
      <p:pic>
        <p:nvPicPr>
          <p:cNvPr id="360" name="Google Shape;360;p23" descr="image.png"/>
          <p:cNvPicPr preferRelativeResize="0"/>
          <p:nvPr/>
        </p:nvPicPr>
        <p:blipFill rotWithShape="1">
          <a:blip r:embed="rId6">
            <a:alphaModFix/>
          </a:blip>
          <a:srcRect/>
          <a:stretch/>
        </p:blipFill>
        <p:spPr>
          <a:xfrm>
            <a:off x="6191250" y="1945757"/>
            <a:ext cx="2643187" cy="3286145"/>
          </a:xfrm>
          <a:prstGeom prst="rect">
            <a:avLst/>
          </a:prstGeom>
          <a:noFill/>
          <a:ln>
            <a:noFill/>
          </a:ln>
        </p:spPr>
      </p:pic>
      <p:pic>
        <p:nvPicPr>
          <p:cNvPr id="361" name="Google Shape;361;p23" descr="image.png"/>
          <p:cNvPicPr preferRelativeResize="0"/>
          <p:nvPr/>
        </p:nvPicPr>
        <p:blipFill rotWithShape="1">
          <a:blip r:embed="rId5">
            <a:alphaModFix/>
          </a:blip>
          <a:srcRect/>
          <a:stretch/>
        </p:blipFill>
        <p:spPr>
          <a:xfrm>
            <a:off x="8958262" y="1633515"/>
            <a:ext cx="2643187" cy="3179135"/>
          </a:xfrm>
          <a:prstGeom prst="rect">
            <a:avLst/>
          </a:prstGeom>
          <a:noFill/>
          <a:ln>
            <a:noFill/>
          </a:ln>
        </p:spPr>
      </p:pic>
      <p:sp>
        <p:nvSpPr>
          <p:cNvPr id="365" name="Google Shape;365;p23"/>
          <p:cNvSpPr txBox="1"/>
          <p:nvPr/>
        </p:nvSpPr>
        <p:spPr>
          <a:xfrm>
            <a:off x="763528" y="2517684"/>
            <a:ext cx="2255281"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Structured Time</a:t>
            </a:r>
            <a:endParaRPr kumimoji="0" sz="2400" b="1"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366" name="Google Shape;366;p23"/>
          <p:cNvSpPr txBox="1"/>
          <p:nvPr/>
        </p:nvSpPr>
        <p:spPr>
          <a:xfrm>
            <a:off x="663893" y="3216686"/>
            <a:ext cx="2147887" cy="215443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Provide formal, scheduled time for staff to </a:t>
            </a: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collaborate to create learning opportunities that meets the need of cohorts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7" name="Google Shape;367;p23"/>
          <p:cNvSpPr txBox="1"/>
          <p:nvPr/>
        </p:nvSpPr>
        <p:spPr>
          <a:xfrm>
            <a:off x="3475674" y="2528653"/>
            <a:ext cx="2384820" cy="738664"/>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Cross curriculum collaboration</a:t>
            </a:r>
            <a:endParaRPr kumimoji="0" sz="24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368" name="Google Shape;368;p23"/>
          <p:cNvSpPr txBox="1"/>
          <p:nvPr/>
        </p:nvSpPr>
        <p:spPr>
          <a:xfrm>
            <a:off x="3519487" y="3257068"/>
            <a:ext cx="2147887"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Create cross-subject planning time to co-design.</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9" name="Google Shape;369;p23"/>
          <p:cNvSpPr txBox="1"/>
          <p:nvPr/>
        </p:nvSpPr>
        <p:spPr>
          <a:xfrm>
            <a:off x="6245780" y="2537490"/>
            <a:ext cx="2255281" cy="738664"/>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Demystify Natural Evidence</a:t>
            </a:r>
            <a:endParaRPr kumimoji="0" sz="24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370" name="Google Shape;370;p23"/>
          <p:cNvSpPr txBox="1"/>
          <p:nvPr/>
        </p:nvSpPr>
        <p:spPr>
          <a:xfrm>
            <a:off x="6266212" y="3276154"/>
            <a:ext cx="2234849" cy="153888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Establish clear rubrics and exemplars to highlight, authentic progress.</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1" name="Google Shape;371;p23"/>
          <p:cNvSpPr txBox="1"/>
          <p:nvPr/>
        </p:nvSpPr>
        <p:spPr>
          <a:xfrm>
            <a:off x="9170029" y="2597231"/>
            <a:ext cx="2255281"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Learner Agency</a:t>
            </a:r>
            <a:endParaRPr kumimoji="0" sz="24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372" name="Google Shape;372;p23"/>
          <p:cNvSpPr txBox="1"/>
          <p:nvPr/>
        </p:nvSpPr>
        <p:spPr>
          <a:xfrm>
            <a:off x="9218889" y="3276154"/>
            <a:ext cx="2147887" cy="246221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293B"/>
                </a:solidFill>
                <a:effectLst/>
                <a:uLnTx/>
                <a:uFillTx/>
                <a:latin typeface="Inter"/>
                <a:ea typeface="Inter"/>
                <a:cs typeface="Inter"/>
                <a:sym typeface="Inter"/>
              </a:rPr>
              <a:t>Shift mindsets towards agency, fostering environments that encourage risk-taking and community connections</a:t>
            </a:r>
            <a:r>
              <a:rPr kumimoji="0" lang="en-US" sz="1600" b="0" i="0" u="none" strike="noStrike" kern="1200" cap="none" spc="0" normalizeH="0" baseline="0" noProof="0">
                <a:ln>
                  <a:noFill/>
                </a:ln>
                <a:solidFill>
                  <a:srgbClr val="1E293B"/>
                </a:solidFill>
                <a:effectLst/>
                <a:uLnTx/>
                <a:uFillTx/>
                <a:latin typeface="Inter"/>
                <a:ea typeface="Inter"/>
                <a:cs typeface="Inter"/>
                <a:sym typeface="Inter"/>
              </a:rPr>
              <a:t>.</a:t>
            </a:r>
            <a:endParaRPr kumimoji="0"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73" name="Google Shape;373;p23" descr="image.png"/>
          <p:cNvPicPr preferRelativeResize="0"/>
          <p:nvPr/>
        </p:nvPicPr>
        <p:blipFill rotWithShape="1">
          <a:blip r:embed="rId7">
            <a:alphaModFix/>
          </a:blip>
          <a:srcRect/>
          <a:stretch/>
        </p:blipFill>
        <p:spPr>
          <a:xfrm>
            <a:off x="757237" y="2092802"/>
            <a:ext cx="304800" cy="304800"/>
          </a:xfrm>
          <a:prstGeom prst="rect">
            <a:avLst/>
          </a:prstGeom>
          <a:noFill/>
          <a:ln>
            <a:noFill/>
          </a:ln>
        </p:spPr>
      </p:pic>
      <p:pic>
        <p:nvPicPr>
          <p:cNvPr id="374" name="Google Shape;374;p23" descr="image.png"/>
          <p:cNvPicPr preferRelativeResize="0"/>
          <p:nvPr/>
        </p:nvPicPr>
        <p:blipFill rotWithShape="1">
          <a:blip r:embed="rId8">
            <a:alphaModFix/>
          </a:blip>
          <a:srcRect/>
          <a:stretch/>
        </p:blipFill>
        <p:spPr>
          <a:xfrm>
            <a:off x="3605212" y="2131390"/>
            <a:ext cx="342900" cy="304800"/>
          </a:xfrm>
          <a:prstGeom prst="rect">
            <a:avLst/>
          </a:prstGeom>
          <a:noFill/>
          <a:ln>
            <a:noFill/>
          </a:ln>
        </p:spPr>
      </p:pic>
      <p:pic>
        <p:nvPicPr>
          <p:cNvPr id="375" name="Google Shape;375;p23" descr="image.png"/>
          <p:cNvPicPr preferRelativeResize="0"/>
          <p:nvPr/>
        </p:nvPicPr>
        <p:blipFill rotWithShape="1">
          <a:blip r:embed="rId9">
            <a:alphaModFix/>
          </a:blip>
          <a:srcRect/>
          <a:stretch/>
        </p:blipFill>
        <p:spPr>
          <a:xfrm>
            <a:off x="6438900" y="2141633"/>
            <a:ext cx="304800" cy="304800"/>
          </a:xfrm>
          <a:prstGeom prst="rect">
            <a:avLst/>
          </a:prstGeom>
          <a:noFill/>
          <a:ln>
            <a:noFill/>
          </a:ln>
        </p:spPr>
      </p:pic>
      <p:pic>
        <p:nvPicPr>
          <p:cNvPr id="376" name="Google Shape;376;p23" descr="image.png"/>
          <p:cNvPicPr preferRelativeResize="0"/>
          <p:nvPr/>
        </p:nvPicPr>
        <p:blipFill rotWithShape="1">
          <a:blip r:embed="rId10">
            <a:alphaModFix/>
          </a:blip>
          <a:srcRect/>
          <a:stretch/>
        </p:blipFill>
        <p:spPr>
          <a:xfrm>
            <a:off x="9218889" y="2143357"/>
            <a:ext cx="381000" cy="304800"/>
          </a:xfrm>
          <a:prstGeom prst="rect">
            <a:avLst/>
          </a:prstGeom>
          <a:noFill/>
          <a:ln>
            <a:noFill/>
          </a:ln>
        </p:spPr>
      </p:pic>
      <p:sp>
        <p:nvSpPr>
          <p:cNvPr id="377" name="Google Shape;377;p23"/>
          <p:cNvSpPr txBox="1"/>
          <p:nvPr/>
        </p:nvSpPr>
        <p:spPr>
          <a:xfrm>
            <a:off x="666750" y="428625"/>
            <a:ext cx="11525250" cy="59093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B365D"/>
                </a:solidFill>
                <a:effectLst/>
                <a:uLnTx/>
                <a:uFillTx/>
                <a:latin typeface="Inter" panose="020B0604020202020204" charset="0"/>
                <a:ea typeface="Inter" panose="020B0604020202020204" charset="0"/>
                <a:cs typeface="Poppins"/>
                <a:sym typeface="Poppins"/>
              </a:rPr>
              <a:t>Implications for Consideration</a:t>
            </a:r>
            <a:endParaRPr kumimoji="0" sz="3200" b="0" i="0" u="none" strike="noStrike" kern="1200" cap="none" spc="0" normalizeH="0" baseline="0" noProof="0">
              <a:ln>
                <a:noFill/>
              </a:ln>
              <a:solidFill>
                <a:prstClr val="black"/>
              </a:solidFill>
              <a:effectLst/>
              <a:uLnTx/>
              <a:uFillTx/>
              <a:latin typeface="Inter" panose="020B0604020202020204" charset="0"/>
              <a:ea typeface="Inter" panose="020B0604020202020204" charset="0"/>
              <a:cs typeface="+mn-cs"/>
            </a:endParaRPr>
          </a:p>
        </p:txBody>
      </p:sp>
      <p:sp>
        <p:nvSpPr>
          <p:cNvPr id="378" name="Google Shape;378;p23"/>
          <p:cNvSpPr/>
          <p:nvPr/>
        </p:nvSpPr>
        <p:spPr>
          <a:xfrm>
            <a:off x="523875" y="428625"/>
            <a:ext cx="57150" cy="388590"/>
          </a:xfrm>
          <a:prstGeom prst="rect">
            <a:avLst/>
          </a:prstGeom>
          <a:solidFill>
            <a:srgbClr val="00A8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215C6C6-E45C-4179-9FC1-E8A4C1D47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2" name="Rectangle 11">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5" name="Rectangle 14">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A blue background with white text&#10;&#10;Description automatically generated">
            <a:extLst>
              <a:ext uri="{FF2B5EF4-FFF2-40B4-BE49-F238E27FC236}">
                <a16:creationId xmlns:a16="http://schemas.microsoft.com/office/drawing/2014/main" id="{88581FB7-C705-A1B2-E82B-3C39A088408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31521" y="538620"/>
            <a:ext cx="9509759" cy="4867453"/>
          </a:xfrm>
          <a:prstGeom prst="rect">
            <a:avLst/>
          </a:prstGeom>
        </p:spPr>
      </p:pic>
    </p:spTree>
    <p:extLst>
      <p:ext uri="{BB962C8B-B14F-4D97-AF65-F5344CB8AC3E}">
        <p14:creationId xmlns:p14="http://schemas.microsoft.com/office/powerpoint/2010/main" val="40201176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5161D-A135-5127-B975-EB8937F27A2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1A170B-F470-736B-268B-E8C258CB2DE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7291137" cy="6858000"/>
          </a:xfrm>
          <a:prstGeom prst="rect">
            <a:avLst/>
          </a:prstGeom>
        </p:spPr>
      </p:pic>
      <p:sp>
        <p:nvSpPr>
          <p:cNvPr id="2" name="Title 15">
            <a:extLst>
              <a:ext uri="{FF2B5EF4-FFF2-40B4-BE49-F238E27FC236}">
                <a16:creationId xmlns:a16="http://schemas.microsoft.com/office/drawing/2014/main" id="{DEF4403A-A1D1-0E1D-A436-6A80C3FCB798}"/>
              </a:ext>
            </a:extLst>
          </p:cNvPr>
          <p:cNvSpPr txBox="1">
            <a:spLocks/>
          </p:cNvSpPr>
          <p:nvPr/>
        </p:nvSpPr>
        <p:spPr>
          <a:xfrm>
            <a:off x="7421023" y="348916"/>
            <a:ext cx="4631277" cy="3546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3600">
                <a:latin typeface="Roboto" panose="02000000000000000000" pitchFamily="2" charset="0"/>
                <a:ea typeface="Roboto" panose="02000000000000000000" pitchFamily="2" charset="0"/>
              </a:rPr>
              <a:t>Highlights from Schools:</a:t>
            </a:r>
          </a:p>
          <a:p>
            <a:pPr>
              <a:lnSpc>
                <a:spcPct val="100000"/>
              </a:lnSpc>
            </a:pPr>
            <a:r>
              <a:rPr lang="en-US" sz="3600">
                <a:latin typeface="Roboto" panose="02000000000000000000" pitchFamily="2" charset="0"/>
                <a:ea typeface="Roboto" panose="02000000000000000000" pitchFamily="2" charset="0"/>
              </a:rPr>
              <a:t>Subject Renewal</a:t>
            </a:r>
          </a:p>
          <a:p>
            <a:pPr>
              <a:lnSpc>
                <a:spcPct val="100000"/>
              </a:lnSpc>
            </a:pPr>
            <a:endParaRPr lang="en-US" sz="3600" b="1">
              <a:solidFill>
                <a:schemeClr val="bg1"/>
              </a:solidFill>
              <a:latin typeface="Roboto" panose="02000000000000000000" pitchFamily="2" charset="0"/>
              <a:ea typeface="Roboto" panose="02000000000000000000" pitchFamily="2" charset="0"/>
            </a:endParaRPr>
          </a:p>
          <a:p>
            <a:pPr>
              <a:lnSpc>
                <a:spcPct val="100000"/>
              </a:lnSpc>
              <a:buNone/>
            </a:pPr>
            <a:r>
              <a:rPr lang="en-AU" sz="2400">
                <a:latin typeface="Roboto" panose="02000000000000000000" pitchFamily="2" charset="0"/>
                <a:ea typeface="Roboto" panose="02000000000000000000" pitchFamily="2" charset="0"/>
              </a:rPr>
              <a:t>Kelly Scott</a:t>
            </a:r>
          </a:p>
          <a:p>
            <a:pPr>
              <a:lnSpc>
                <a:spcPct val="100000"/>
              </a:lnSpc>
              <a:buNone/>
            </a:pPr>
            <a:r>
              <a:rPr lang="en-AU" sz="2400">
                <a:latin typeface="Roboto" panose="02000000000000000000" pitchFamily="2" charset="0"/>
                <a:ea typeface="Roboto" panose="02000000000000000000" pitchFamily="2" charset="0"/>
              </a:rPr>
              <a:t>Walford Anglican School for Girls</a:t>
            </a:r>
          </a:p>
        </p:txBody>
      </p:sp>
      <p:pic>
        <p:nvPicPr>
          <p:cNvPr id="4" name="Picture 3" descr="A black background with white text&#10;&#10;Description automatically generated">
            <a:extLst>
              <a:ext uri="{FF2B5EF4-FFF2-40B4-BE49-F238E27FC236}">
                <a16:creationId xmlns:a16="http://schemas.microsoft.com/office/drawing/2014/main" id="{094F3F2D-9025-5AC5-7EB8-2C1D34A085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3965274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white text&#10;&#10;Description automatically generated">
            <a:extLst>
              <a:ext uri="{FF2B5EF4-FFF2-40B4-BE49-F238E27FC236}">
                <a16:creationId xmlns:a16="http://schemas.microsoft.com/office/drawing/2014/main" id="{8FE182AF-A2C2-44B1-3E93-0F0629D6E9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13" name="Rectangle: Rounded Corners 12">
            <a:extLst>
              <a:ext uri="{FF2B5EF4-FFF2-40B4-BE49-F238E27FC236}">
                <a16:creationId xmlns:a16="http://schemas.microsoft.com/office/drawing/2014/main" id="{77AAC056-D7C9-FE03-6BC5-38E3D95CC685}"/>
              </a:ext>
            </a:extLst>
          </p:cNvPr>
          <p:cNvSpPr/>
          <p:nvPr/>
        </p:nvSpPr>
        <p:spPr>
          <a:xfrm>
            <a:off x="1006929" y="1712469"/>
            <a:ext cx="10167257" cy="3466803"/>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3655" y="5894613"/>
            <a:ext cx="802800" cy="598253"/>
          </a:xfrm>
          <a:prstGeom prst="rect">
            <a:avLst/>
          </a:prstGeom>
        </p:spPr>
      </p:pic>
      <p:pic>
        <p:nvPicPr>
          <p:cNvPr id="10" name="Graphic 9">
            <a:extLst>
              <a:ext uri="{FF2B5EF4-FFF2-40B4-BE49-F238E27FC236}">
                <a16:creationId xmlns:a16="http://schemas.microsoft.com/office/drawing/2014/main" id="{F2C348F8-EEE1-48E9-B787-05A998C02F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6479" y="5625228"/>
            <a:ext cx="1850400" cy="867638"/>
          </a:xfrm>
          <a:prstGeom prst="rect">
            <a:avLst/>
          </a:prstGeom>
        </p:spPr>
      </p:pic>
      <p:sp>
        <p:nvSpPr>
          <p:cNvPr id="17" name="TextBox 16">
            <a:extLst>
              <a:ext uri="{FF2B5EF4-FFF2-40B4-BE49-F238E27FC236}">
                <a16:creationId xmlns:a16="http://schemas.microsoft.com/office/drawing/2014/main" id="{53B96BD3-F2A7-EAA5-BDDD-2E5AD91FAACE}"/>
              </a:ext>
            </a:extLst>
          </p:cNvPr>
          <p:cNvSpPr txBox="1"/>
          <p:nvPr/>
        </p:nvSpPr>
        <p:spPr>
          <a:xfrm>
            <a:off x="1316529" y="2577717"/>
            <a:ext cx="9353712" cy="243932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Roboto Light"/>
                <a:ea typeface="Roboto Light"/>
                <a:cs typeface="Roboto Light"/>
              </a:rPr>
              <a:t>The following principles will apply in connection with the operation of this Act:</a:t>
            </a:r>
            <a:br>
              <a:rPr lang="en-US" sz="1400" b="0" i="0" u="none" strike="noStrike" kern="1200" cap="none" spc="0" normalizeH="0" baseline="0" noProof="0">
                <a:ln>
                  <a:noFill/>
                </a:ln>
                <a:effectLst/>
                <a:uLnTx/>
                <a:uFillTx/>
                <a:latin typeface="Roboto Light" panose="02000000000000000000" pitchFamily="2" charset="0"/>
                <a:ea typeface="Roboto Light" panose="02000000000000000000" pitchFamily="2" charset="0"/>
              </a:rPr>
            </a:br>
            <a:endParaRPr kumimoji="0" lang="en-US"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457200" marR="0" lvl="1"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Roboto Light"/>
                <a:ea typeface="Roboto Light"/>
                <a:cs typeface="Roboto Light"/>
              </a:rPr>
              <a:t>(a) all young people are to be encouraged to obtain a formal education </a:t>
            </a:r>
            <a:r>
              <a:rPr kumimoji="0" lang="en-US" sz="1400" b="0" i="0" u="none" strike="noStrike" kern="1200" cap="none" spc="0" normalizeH="0" baseline="0" noProof="0">
                <a:ln>
                  <a:noFill/>
                </a:ln>
                <a:solidFill>
                  <a:srgbClr val="8A3158"/>
                </a:solidFill>
                <a:effectLst/>
                <a:uLnTx/>
                <a:uFillTx/>
                <a:latin typeface="Roboto Bold"/>
                <a:ea typeface="Roboto Bold"/>
                <a:cs typeface="Roboto Bold"/>
              </a:rPr>
              <a:t>qualification that helps them to live and participate successfully in the world as it constantly changes, after taking into account their goals and abilities</a:t>
            </a:r>
            <a:r>
              <a:rPr kumimoji="0" lang="en-US" sz="1400" b="0" i="0" u="none" strike="noStrike" kern="1200" cap="none" spc="0" normalizeH="0" baseline="0" noProof="0">
                <a:ln>
                  <a:noFill/>
                </a:ln>
                <a:solidFill>
                  <a:srgbClr val="7AB800"/>
                </a:solidFill>
                <a:effectLst/>
                <a:uLnTx/>
                <a:uFillTx/>
                <a:latin typeface="Roboto Bold"/>
                <a:ea typeface="Roboto Bold"/>
                <a:cs typeface="Roboto Bold"/>
              </a:rPr>
              <a:t>;</a:t>
            </a:r>
            <a:br>
              <a:rPr lang="en-US" sz="1400" b="0" i="0" u="none" strike="noStrike" kern="1200" cap="none" spc="0" normalizeH="0" baseline="0" noProof="0">
                <a:ln>
                  <a:noFill/>
                </a:ln>
                <a:effectLst/>
                <a:uLnTx/>
                <a:uFillTx/>
                <a:latin typeface="Roboto Light" panose="02000000000000000000" pitchFamily="2" charset="0"/>
                <a:ea typeface="Roboto Light" panose="02000000000000000000" pitchFamily="2" charset="0"/>
              </a:rPr>
            </a:br>
            <a:endParaRPr kumimoji="0" lang="en-US"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914400" marR="0" lvl="2"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Roboto Light"/>
                <a:ea typeface="Roboto Light"/>
                <a:cs typeface="Roboto Light"/>
              </a:rPr>
              <a:t>(b) it is </a:t>
            </a:r>
            <a:r>
              <a:rPr kumimoji="0" lang="en-US" sz="1400" b="0" i="0" u="none" strike="noStrike" kern="1200" cap="none" spc="0" normalizeH="0" baseline="0" noProof="0" err="1">
                <a:ln>
                  <a:noFill/>
                </a:ln>
                <a:effectLst/>
                <a:uLnTx/>
                <a:uFillTx/>
                <a:latin typeface="Roboto Light"/>
                <a:ea typeface="Roboto Light"/>
                <a:cs typeface="Roboto Light"/>
              </a:rPr>
              <a:t>recognised</a:t>
            </a:r>
            <a:r>
              <a:rPr kumimoji="0" lang="en-US" sz="1400" b="0" i="0" u="none" strike="noStrike" kern="1200" cap="none" spc="0" normalizeH="0" baseline="0" noProof="0">
                <a:ln>
                  <a:noFill/>
                </a:ln>
                <a:effectLst/>
                <a:uLnTx/>
                <a:uFillTx/>
                <a:latin typeface="Roboto Light"/>
                <a:ea typeface="Roboto Light"/>
                <a:cs typeface="Roboto Light"/>
              </a:rPr>
              <a:t>—</a:t>
            </a:r>
            <a:endParaRPr lang="en-US" sz="1400" b="0" i="0" u="none" strike="noStrike" kern="1200" cap="none" spc="0" normalizeH="0" baseline="0" noProof="0">
              <a:ln>
                <a:noFill/>
              </a:ln>
              <a:effectLst/>
              <a:uLnTx/>
              <a:uFillTx/>
              <a:latin typeface="Roboto Light"/>
              <a:ea typeface="Roboto Light"/>
              <a:cs typeface="Roboto Light"/>
            </a:endParaRPr>
          </a:p>
          <a:p>
            <a:pPr marL="914400" marR="0" lvl="2"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Roboto Light"/>
                <a:ea typeface="Roboto Light"/>
                <a:cs typeface="Roboto Light"/>
              </a:rPr>
              <a:t>that </a:t>
            </a:r>
            <a:r>
              <a:rPr kumimoji="0" lang="en-US" sz="1400" b="0" i="0" u="none" strike="noStrike" kern="1200" cap="none" spc="0" normalizeH="0" baseline="0" noProof="0">
                <a:ln>
                  <a:noFill/>
                </a:ln>
                <a:solidFill>
                  <a:srgbClr val="8A3158"/>
                </a:solidFill>
                <a:effectLst/>
                <a:uLnTx/>
                <a:uFillTx/>
                <a:latin typeface="Roboto Bold"/>
                <a:ea typeface="Roboto Bold"/>
                <a:cs typeface="Roboto Bold"/>
              </a:rPr>
              <a:t>young people acquire skills, values and knowledge</a:t>
            </a:r>
            <a:r>
              <a:rPr kumimoji="0" lang="en-US" sz="1400" b="0" i="0" u="none" strike="noStrike" kern="1200" cap="none" spc="0" normalizeH="0" baseline="0" noProof="0">
                <a:ln>
                  <a:noFill/>
                </a:ln>
                <a:solidFill>
                  <a:srgbClr val="8A3158"/>
                </a:solidFill>
                <a:effectLst/>
                <a:uLnTx/>
                <a:uFillTx/>
                <a:latin typeface="Roboto Light"/>
                <a:ea typeface="Roboto Light"/>
                <a:cs typeface="Roboto Light"/>
              </a:rPr>
              <a:t> </a:t>
            </a:r>
            <a:r>
              <a:rPr kumimoji="0" lang="en-US" sz="1400" b="0" i="0" u="none" strike="noStrike" kern="1200" cap="none" spc="0" normalizeH="0" baseline="0" noProof="0">
                <a:ln>
                  <a:noFill/>
                </a:ln>
                <a:effectLst/>
                <a:uLnTx/>
                <a:uFillTx/>
                <a:latin typeface="Roboto Light"/>
                <a:ea typeface="Roboto Light"/>
                <a:cs typeface="Roboto Light"/>
              </a:rPr>
              <a:t>associated with their education through </a:t>
            </a:r>
            <a:r>
              <a:rPr kumimoji="0" lang="en-US" sz="1400" b="0" i="0" u="none" strike="noStrike" kern="1200" cap="none" spc="0" normalizeH="0" baseline="0" noProof="0">
                <a:ln>
                  <a:noFill/>
                </a:ln>
                <a:solidFill>
                  <a:srgbClr val="8A3158"/>
                </a:solidFill>
                <a:effectLst/>
                <a:uLnTx/>
                <a:uFillTx/>
                <a:latin typeface="Roboto Bold"/>
                <a:ea typeface="Roboto Bold"/>
                <a:cs typeface="Roboto Bold"/>
              </a:rPr>
              <a:t>their individual </a:t>
            </a:r>
            <a:r>
              <a:rPr kumimoji="0" lang="en-US" sz="1400" b="0" i="0" u="none" strike="noStrike" kern="1200" cap="none" spc="0" normalizeH="0" baseline="0" noProof="0" err="1">
                <a:ln>
                  <a:noFill/>
                </a:ln>
                <a:solidFill>
                  <a:srgbClr val="8A3158"/>
                </a:solidFill>
                <a:effectLst/>
                <a:uLnTx/>
                <a:uFillTx/>
                <a:latin typeface="Roboto Bold"/>
                <a:ea typeface="Roboto Bold"/>
                <a:cs typeface="Roboto Bold"/>
              </a:rPr>
              <a:t>endeavours</a:t>
            </a:r>
            <a:r>
              <a:rPr kumimoji="0" lang="en-US" sz="1400" b="0" i="0" u="none" strike="noStrike" kern="1200" cap="none" spc="0" normalizeH="0" baseline="0" noProof="0">
                <a:ln>
                  <a:noFill/>
                </a:ln>
                <a:solidFill>
                  <a:srgbClr val="8A3158"/>
                </a:solidFill>
                <a:effectLst/>
                <a:uLnTx/>
                <a:uFillTx/>
                <a:latin typeface="Roboto Bold"/>
                <a:ea typeface="Roboto Bold"/>
                <a:cs typeface="Roboto Bold"/>
              </a:rPr>
              <a:t> </a:t>
            </a:r>
            <a:r>
              <a:rPr kumimoji="0" lang="en-US" sz="1400" b="0" i="0" u="none" strike="noStrike" kern="1200" cap="none" spc="0" normalizeH="0" baseline="0" noProof="0">
                <a:ln>
                  <a:noFill/>
                </a:ln>
                <a:effectLst/>
                <a:uLnTx/>
                <a:uFillTx/>
                <a:latin typeface="Roboto Light"/>
                <a:ea typeface="Roboto Light"/>
                <a:cs typeface="Roboto Light"/>
              </a:rPr>
              <a:t>and through </a:t>
            </a:r>
            <a:r>
              <a:rPr kumimoji="0" lang="en-US" sz="1400" b="0" i="0" u="none" strike="noStrike" kern="1200" cap="none" spc="0" normalizeH="0" baseline="0" noProof="0">
                <a:ln>
                  <a:noFill/>
                </a:ln>
                <a:solidFill>
                  <a:srgbClr val="8A3158"/>
                </a:solidFill>
                <a:effectLst/>
                <a:uLnTx/>
                <a:uFillTx/>
                <a:latin typeface="Roboto Bold"/>
                <a:ea typeface="Roboto Bold"/>
                <a:cs typeface="Roboto Bold"/>
              </a:rPr>
              <a:t>a range of learning experiences </a:t>
            </a:r>
            <a:r>
              <a:rPr kumimoji="0" lang="en-US" sz="1400" b="0" i="0" u="none" strike="noStrike" kern="1200" cap="none" spc="0" normalizeH="0" baseline="0" noProof="0">
                <a:ln>
                  <a:noFill/>
                </a:ln>
                <a:solidFill>
                  <a:srgbClr val="8A3158"/>
                </a:solidFill>
                <a:effectLst/>
                <a:uLnTx/>
                <a:uFillTx/>
                <a:latin typeface="Roboto Light"/>
                <a:ea typeface="Roboto Light"/>
                <a:cs typeface="Roboto Light"/>
              </a:rPr>
              <a:t>and </a:t>
            </a:r>
            <a:r>
              <a:rPr kumimoji="0" lang="en-US" sz="1400" b="0" i="0" u="none" strike="noStrike" kern="1200" cap="none" spc="0" normalizeH="0" baseline="0" noProof="0">
                <a:ln>
                  <a:noFill/>
                </a:ln>
                <a:solidFill>
                  <a:srgbClr val="8A3158"/>
                </a:solidFill>
                <a:effectLst/>
                <a:uLnTx/>
                <a:uFillTx/>
                <a:latin typeface="Roboto Bold"/>
                <a:ea typeface="Roboto Bold"/>
                <a:cs typeface="Roboto Bold"/>
              </a:rPr>
              <a:t>in a variety of situations </a:t>
            </a:r>
            <a:r>
              <a:rPr kumimoji="0" lang="en-US" sz="1400" b="0" i="0" u="none" strike="noStrike" kern="1200" cap="none" spc="0" normalizeH="0" baseline="0" noProof="0">
                <a:ln>
                  <a:noFill/>
                </a:ln>
                <a:effectLst/>
                <a:uLnTx/>
                <a:uFillTx/>
                <a:latin typeface="Roboto Light"/>
                <a:ea typeface="Roboto Light"/>
                <a:cs typeface="Roboto Light"/>
              </a:rPr>
              <a:t>that may include, as well as schools, workplaces and training and community </a:t>
            </a:r>
            <a:r>
              <a:rPr kumimoji="0" lang="en-US" sz="1400" b="0" i="0" u="none" strike="noStrike" kern="1200" cap="none" spc="0" normalizeH="0" baseline="0" noProof="0" err="1">
                <a:ln>
                  <a:noFill/>
                </a:ln>
                <a:effectLst/>
                <a:uLnTx/>
                <a:uFillTx/>
                <a:latin typeface="Roboto Light"/>
                <a:ea typeface="Roboto Light"/>
                <a:cs typeface="Roboto Light"/>
              </a:rPr>
              <a:t>organisations</a:t>
            </a:r>
            <a:r>
              <a:rPr kumimoji="0" lang="en-US" sz="1400" b="0" i="0" u="none" strike="noStrike" kern="1200" cap="none" spc="0" normalizeH="0" baseline="0" noProof="0">
                <a:ln>
                  <a:noFill/>
                </a:ln>
                <a:effectLst/>
                <a:uLnTx/>
                <a:uFillTx/>
                <a:latin typeface="Roboto Light"/>
                <a:ea typeface="Roboto Light"/>
                <a:cs typeface="Roboto Light"/>
              </a:rPr>
              <a:t>; and</a:t>
            </a:r>
            <a:endParaRPr lang="en-US" sz="1400" b="0" i="0" u="none" strike="noStrike" kern="1200" cap="none" spc="0" normalizeH="0" baseline="0" noProof="0">
              <a:ln>
                <a:noFill/>
              </a:ln>
              <a:effectLst/>
              <a:uLnTx/>
              <a:uFillTx/>
              <a:latin typeface="Roboto Light"/>
              <a:ea typeface="Roboto Light"/>
              <a:cs typeface="Roboto Light"/>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2" name="TextBox 1">
            <a:extLst>
              <a:ext uri="{FF2B5EF4-FFF2-40B4-BE49-F238E27FC236}">
                <a16:creationId xmlns:a16="http://schemas.microsoft.com/office/drawing/2014/main" id="{2FC9BE2A-1B09-0665-4C04-1FEF1AC61C85}"/>
              </a:ext>
            </a:extLst>
          </p:cNvPr>
          <p:cNvSpPr txBox="1"/>
          <p:nvPr/>
        </p:nvSpPr>
        <p:spPr>
          <a:xfrm>
            <a:off x="1316530" y="2045874"/>
            <a:ext cx="4122805" cy="246221"/>
          </a:xfrm>
          <a:prstGeom prst="rect">
            <a:avLst/>
          </a:prstGeom>
          <a:noFill/>
        </p:spPr>
        <p:txBody>
          <a:bodyPr wrap="square" lIns="0" tIns="0" rIns="36000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5—Legislative principles</a:t>
            </a:r>
          </a:p>
        </p:txBody>
      </p:sp>
      <p:sp>
        <p:nvSpPr>
          <p:cNvPr id="6" name="Rectangle 5">
            <a:extLst>
              <a:ext uri="{FF2B5EF4-FFF2-40B4-BE49-F238E27FC236}">
                <a16:creationId xmlns:a16="http://schemas.microsoft.com/office/drawing/2014/main" id="{AFD82BD8-CCFD-E876-3759-89A9622AEA15}"/>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itle 15">
            <a:extLst>
              <a:ext uri="{FF2B5EF4-FFF2-40B4-BE49-F238E27FC236}">
                <a16:creationId xmlns:a16="http://schemas.microsoft.com/office/drawing/2014/main" id="{430382F7-FA6B-026A-5E95-66ACEF275463}"/>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a:ea typeface="Roboto Medium"/>
                <a:cs typeface="Roboto Medium"/>
              </a:rPr>
              <a:t>As an authority our enduring function is to…</a:t>
            </a:r>
          </a:p>
        </p:txBody>
      </p:sp>
    </p:spTree>
    <p:extLst>
      <p:ext uri="{BB962C8B-B14F-4D97-AF65-F5344CB8AC3E}">
        <p14:creationId xmlns:p14="http://schemas.microsoft.com/office/powerpoint/2010/main" val="1609610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24D28ABD-C676-6F1B-B348-DADACA92358A}"/>
              </a:ext>
            </a:extLst>
          </p:cNvPr>
          <p:cNvSpPr txBox="1">
            <a:spLocks noChangeArrowheads="1"/>
          </p:cNvSpPr>
          <p:nvPr/>
        </p:nvSpPr>
        <p:spPr bwMode="auto">
          <a:xfrm>
            <a:off x="2773405" y="3136612"/>
            <a:ext cx="93043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a:ln>
                  <a:noFill/>
                </a:ln>
                <a:solidFill>
                  <a:srgbClr val="4472C4">
                    <a:lumMod val="75000"/>
                  </a:srgbClr>
                </a:solidFill>
                <a:effectLst/>
                <a:uLnTx/>
                <a:uFillTx/>
                <a:latin typeface="GoodPro" panose="020B0504020101020102" pitchFamily="34" charset="77"/>
                <a:ea typeface="Helvetica Neue" panose="02000503000000020004" pitchFamily="2" charset="0"/>
                <a:cs typeface="Helvetica Neue" panose="02000503000000020004" pitchFamily="2" charset="0"/>
              </a:rPr>
              <a:t>Kelly Scott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a:ln>
                  <a:noFill/>
                </a:ln>
                <a:solidFill>
                  <a:srgbClr val="4472C4">
                    <a:lumMod val="75000"/>
                  </a:srgbClr>
                </a:solidFill>
                <a:effectLst/>
                <a:uLnTx/>
                <a:uFillTx/>
                <a:latin typeface="GoodPro" panose="020B0504020101020102" pitchFamily="34" charset="77"/>
                <a:ea typeface="Helvetica Neue" panose="02000503000000020004" pitchFamily="2" charset="0"/>
                <a:cs typeface="Helvetica Neue" panose="02000503000000020004" pitchFamily="2" charset="0"/>
              </a:rPr>
              <a:t>SACE Coordinator and Head of Humanities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410" name="TextBox 2">
            <a:extLst>
              <a:ext uri="{FF2B5EF4-FFF2-40B4-BE49-F238E27FC236}">
                <a16:creationId xmlns:a16="http://schemas.microsoft.com/office/drawing/2014/main" id="{4A29E25E-0691-00EA-6137-CD71806A7977}"/>
              </a:ext>
            </a:extLst>
          </p:cNvPr>
          <p:cNvSpPr txBox="1">
            <a:spLocks noChangeArrowheads="1"/>
          </p:cNvSpPr>
          <p:nvPr/>
        </p:nvSpPr>
        <p:spPr bwMode="auto">
          <a:xfrm>
            <a:off x="4249740" y="1649025"/>
            <a:ext cx="7658098" cy="3190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ELC-12 girls’ school, including local and international boarders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Stage 1 and 2 includes accelerated and flexible offerings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Small, mixed ability classes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Many students aim for university entry both within and outside of South Australia</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School SRG engagement in subjects across learning areas</a:t>
            </a:r>
          </a:p>
        </p:txBody>
      </p:sp>
      <p:sp>
        <p:nvSpPr>
          <p:cNvPr id="2" name="TextBox 1">
            <a:extLst>
              <a:ext uri="{FF2B5EF4-FFF2-40B4-BE49-F238E27FC236}">
                <a16:creationId xmlns:a16="http://schemas.microsoft.com/office/drawing/2014/main" id="{C355F235-E947-468C-B856-6AC51DF58B0C}"/>
              </a:ext>
            </a:extLst>
          </p:cNvPr>
          <p:cNvSpPr txBox="1">
            <a:spLocks noChangeArrowheads="1"/>
          </p:cNvSpPr>
          <p:nvPr/>
        </p:nvSpPr>
        <p:spPr bwMode="auto">
          <a:xfrm>
            <a:off x="284162" y="3075057"/>
            <a:ext cx="3435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GoodPro-Medium" panose="020B0504020101020102" pitchFamily="34" charset="77"/>
                <a:ea typeface="+mn-ea"/>
                <a:cs typeface="+mn-cs"/>
              </a:rPr>
              <a:t>Site context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DDB647B-E487-4189-C7DE-96571163C5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859C0F-626D-855A-5BDA-57AF0B3F2972}"/>
              </a:ext>
            </a:extLst>
          </p:cNvPr>
          <p:cNvSpPr txBox="1">
            <a:spLocks noChangeArrowheads="1"/>
          </p:cNvSpPr>
          <p:nvPr/>
        </p:nvSpPr>
        <p:spPr bwMode="auto">
          <a:xfrm>
            <a:off x="288183" y="3136612"/>
            <a:ext cx="3435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Opportunities</a:t>
            </a:r>
            <a:endParaRPr kumimoji="0" lang="en-US" sz="3200" b="1" i="0" u="none" strike="noStrike" kern="1200" cap="none" spc="0" normalizeH="0" baseline="0" noProof="0">
              <a:ln>
                <a:noFill/>
              </a:ln>
              <a:solidFill>
                <a:prstClr val="white"/>
              </a:solidFill>
              <a:effectLst/>
              <a:uLnTx/>
              <a:uFillTx/>
              <a:latin typeface="GoodPro-Medium" panose="020B0504020101020102" pitchFamily="34" charset="77"/>
              <a:ea typeface="+mn-ea"/>
              <a:cs typeface="+mn-cs"/>
            </a:endParaRPr>
          </a:p>
        </p:txBody>
      </p:sp>
      <p:sp>
        <p:nvSpPr>
          <p:cNvPr id="3" name="TextBox 2">
            <a:extLst>
              <a:ext uri="{FF2B5EF4-FFF2-40B4-BE49-F238E27FC236}">
                <a16:creationId xmlns:a16="http://schemas.microsoft.com/office/drawing/2014/main" id="{15D75B2B-A9AE-BA50-3F5F-FCCAF9A5CE82}"/>
              </a:ext>
            </a:extLst>
          </p:cNvPr>
          <p:cNvSpPr txBox="1">
            <a:spLocks noChangeArrowheads="1"/>
          </p:cNvSpPr>
          <p:nvPr/>
        </p:nvSpPr>
        <p:spPr bwMode="auto">
          <a:xfrm>
            <a:off x="4206457" y="1618248"/>
            <a:ext cx="7753907" cy="338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1000"/>
              </a:spcAft>
              <a:buClrTx/>
              <a:buSzTx/>
              <a:buFontTx/>
              <a:buNone/>
              <a:tabLst/>
              <a:defRPr/>
            </a:pPr>
            <a:r>
              <a:rPr kumimoji="0" lang="en-US" sz="28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Opportunities</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Refreshed subjects in senior years that can inform subject design in the middle years</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Task design that caters for diverse learning </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Address the challenges and benefits of AI</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Prepare students for a variety of pathways </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Student agency during the process to shape ideas</a:t>
            </a:r>
          </a:p>
        </p:txBody>
      </p:sp>
    </p:spTree>
    <p:extLst>
      <p:ext uri="{BB962C8B-B14F-4D97-AF65-F5344CB8AC3E}">
        <p14:creationId xmlns:p14="http://schemas.microsoft.com/office/powerpoint/2010/main" val="1143672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446BCB-D755-5E58-0F1D-436DB9D9018A}"/>
              </a:ext>
            </a:extLst>
          </p:cNvPr>
          <p:cNvSpPr txBox="1">
            <a:spLocks noChangeArrowheads="1"/>
          </p:cNvSpPr>
          <p:nvPr/>
        </p:nvSpPr>
        <p:spPr bwMode="auto">
          <a:xfrm>
            <a:off x="218941" y="3093011"/>
            <a:ext cx="3435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Challenges</a:t>
            </a:r>
            <a:endParaRPr kumimoji="0" lang="en-US" sz="3200" b="1" i="0" u="none" strike="noStrike" kern="1200" cap="none" spc="0" normalizeH="0" baseline="0" noProof="0">
              <a:ln>
                <a:noFill/>
              </a:ln>
              <a:solidFill>
                <a:prstClr val="white"/>
              </a:solidFill>
              <a:effectLst/>
              <a:uLnTx/>
              <a:uFillTx/>
              <a:latin typeface="GoodPro-Medium" panose="020B0504020101020102" pitchFamily="34" charset="77"/>
              <a:ea typeface="+mn-ea"/>
              <a:cs typeface="+mn-cs"/>
            </a:endParaRPr>
          </a:p>
        </p:txBody>
      </p:sp>
      <p:sp>
        <p:nvSpPr>
          <p:cNvPr id="7" name="TextBox 2">
            <a:extLst>
              <a:ext uri="{FF2B5EF4-FFF2-40B4-BE49-F238E27FC236}">
                <a16:creationId xmlns:a16="http://schemas.microsoft.com/office/drawing/2014/main" id="{66613747-295E-EAC2-F44E-A69442B1755E}"/>
              </a:ext>
            </a:extLst>
          </p:cNvPr>
          <p:cNvSpPr txBox="1">
            <a:spLocks noChangeArrowheads="1"/>
          </p:cNvSpPr>
          <p:nvPr/>
        </p:nvSpPr>
        <p:spPr bwMode="auto">
          <a:xfrm>
            <a:off x="4225590" y="1000130"/>
            <a:ext cx="7747469"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1000"/>
              </a:spcAft>
              <a:buClrTx/>
              <a:buSzTx/>
              <a:buFontTx/>
              <a:buNone/>
              <a:tabLst/>
              <a:defRPr/>
            </a:pPr>
            <a:r>
              <a:rPr kumimoji="0" lang="en-US" sz="28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Challenges</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Concerns about maintaining integrity of subjects as assessments change and there is a move away from content to concepts </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How to capture ‘natural evidence of learning’. What does this look like? How do we achieve variety across subjects?</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How are key drivers assessed?</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Ensuring the community will understand and support subject changes, including assessment</a:t>
            </a:r>
          </a:p>
          <a:p>
            <a:pPr marL="342900" marR="0" lvl="0" indent="-3429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Concerns that subjects are competitive for university selection and value outside of South Australia</a:t>
            </a:r>
          </a:p>
          <a:p>
            <a:pPr marL="0" marR="0" lvl="0" indent="0" algn="l" defTabSz="914400" rtl="0" eaLnBrk="1" fontAlgn="base" latinLnBrk="0" hangingPunct="1">
              <a:lnSpc>
                <a:spcPct val="100000"/>
              </a:lnSpc>
              <a:spcBef>
                <a:spcPct val="0"/>
              </a:spcBef>
              <a:spcAft>
                <a:spcPts val="1000"/>
              </a:spcAft>
              <a:buClrTx/>
              <a:buSzTx/>
              <a:buFontTx/>
              <a:buNone/>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4139B74-5974-96B0-1174-01ACB54D24FB}"/>
            </a:ext>
          </a:extLst>
        </p:cNvPr>
        <p:cNvGrpSpPr/>
        <p:nvPr/>
      </p:nvGrpSpPr>
      <p:grpSpPr>
        <a:xfrm>
          <a:off x="0" y="0"/>
          <a:ext cx="0" cy="0"/>
          <a:chOff x="0" y="0"/>
          <a:chExt cx="0" cy="0"/>
        </a:xfrm>
      </p:grpSpPr>
      <p:sp>
        <p:nvSpPr>
          <p:cNvPr id="17410" name="TextBox 2">
            <a:extLst>
              <a:ext uri="{FF2B5EF4-FFF2-40B4-BE49-F238E27FC236}">
                <a16:creationId xmlns:a16="http://schemas.microsoft.com/office/drawing/2014/main" id="{11D1D324-63CC-EF04-2B38-C6416C44CE8A}"/>
              </a:ext>
            </a:extLst>
          </p:cNvPr>
          <p:cNvSpPr txBox="1">
            <a:spLocks noChangeArrowheads="1"/>
          </p:cNvSpPr>
          <p:nvPr/>
        </p:nvSpPr>
        <p:spPr bwMode="auto">
          <a:xfrm>
            <a:off x="4275217" y="1010388"/>
            <a:ext cx="7777160" cy="5421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Experimentation in my classes as part of my work on the SRG. Focus has been task design and embedding key drivers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Faculty PD and meetings to discuss changes in approach to consider the key drivers across year levels </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Supporting staff with task design as part of a focus at a School level – this feels natural as it is a current focus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Share prototypes for feedback and development</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Trial prototypes at different year levels </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p:txBody>
      </p:sp>
      <p:sp>
        <p:nvSpPr>
          <p:cNvPr id="2" name="TextBox 1">
            <a:extLst>
              <a:ext uri="{FF2B5EF4-FFF2-40B4-BE49-F238E27FC236}">
                <a16:creationId xmlns:a16="http://schemas.microsoft.com/office/drawing/2014/main" id="{FD25ED50-9C42-2976-12BC-8D29C23EFAF3}"/>
              </a:ext>
            </a:extLst>
          </p:cNvPr>
          <p:cNvSpPr txBox="1">
            <a:spLocks noChangeArrowheads="1"/>
          </p:cNvSpPr>
          <p:nvPr/>
        </p:nvSpPr>
        <p:spPr bwMode="auto">
          <a:xfrm>
            <a:off x="395333" y="3136612"/>
            <a:ext cx="3435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GoodPro" panose="020B0504020101020102" pitchFamily="34" charset="77"/>
                <a:ea typeface="+mn-ea"/>
                <a:cs typeface="+mn-cs"/>
              </a:rPr>
              <a:t>Approach</a:t>
            </a:r>
          </a:p>
        </p:txBody>
      </p:sp>
    </p:spTree>
    <p:extLst>
      <p:ext uri="{BB962C8B-B14F-4D97-AF65-F5344CB8AC3E}">
        <p14:creationId xmlns:p14="http://schemas.microsoft.com/office/powerpoint/2010/main" val="21014817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E66019F-A301-C984-6CD1-58CE63508B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7FBEA1-D1C1-2005-EC4E-DB215184081F}"/>
              </a:ext>
            </a:extLst>
          </p:cNvPr>
          <p:cNvSpPr txBox="1">
            <a:spLocks noChangeArrowheads="1"/>
          </p:cNvSpPr>
          <p:nvPr/>
        </p:nvSpPr>
        <p:spPr bwMode="auto">
          <a:xfrm>
            <a:off x="123223" y="2659558"/>
            <a:ext cx="3628882"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GoodPro" panose="020B0504020101020102" pitchFamily="34" charset="77"/>
                <a:ea typeface="+mn-ea"/>
                <a:cs typeface="+mn-cs"/>
              </a:rPr>
              <a:t>What we are seeing and learning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000" b="0" i="0" u="none" strike="noStrike" kern="1200" cap="none" spc="0" normalizeH="0" baseline="0" noProof="0">
              <a:ln>
                <a:noFill/>
              </a:ln>
              <a:solidFill>
                <a:srgbClr val="0C2340"/>
              </a:solidFill>
              <a:effectLst/>
              <a:uLnTx/>
              <a:uFillTx/>
              <a:latin typeface="GoodPro-Medium" panose="020B0504020101020102" pitchFamily="34" charset="77"/>
              <a:ea typeface="Helvetica Neue" panose="02000503000000020004" pitchFamily="2" charset="0"/>
              <a:cs typeface="Helvetica Neue" panose="02000503000000020004" pitchFamily="2" charset="0"/>
            </a:endParaRPr>
          </a:p>
        </p:txBody>
      </p:sp>
      <p:sp>
        <p:nvSpPr>
          <p:cNvPr id="4" name="TextBox 2">
            <a:extLst>
              <a:ext uri="{FF2B5EF4-FFF2-40B4-BE49-F238E27FC236}">
                <a16:creationId xmlns:a16="http://schemas.microsoft.com/office/drawing/2014/main" id="{A17C57F7-B4DE-50F0-EC68-044736419F28}"/>
              </a:ext>
            </a:extLst>
          </p:cNvPr>
          <p:cNvSpPr txBox="1">
            <a:spLocks noChangeArrowheads="1"/>
          </p:cNvSpPr>
          <p:nvPr/>
        </p:nvSpPr>
        <p:spPr bwMode="auto">
          <a:xfrm>
            <a:off x="4149210" y="871888"/>
            <a:ext cx="7777160" cy="59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ts val="1000"/>
              </a:spcAft>
              <a:buClrTx/>
              <a:buSzTx/>
              <a:buFontTx/>
              <a:buNone/>
              <a:tabLst/>
              <a:defRPr/>
            </a:pPr>
            <a:r>
              <a:rPr kumimoji="0" lang="en-US" sz="28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What is working?</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EIF and AIF has meant students are already familiar with key drivers and capabilities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Prototyping has been a great process with positive feedback from students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Student participation in SACE meeting has been received well</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These changes have been adapted in years 8-10 with success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This has been refreshing for my classroom practice</a:t>
            </a:r>
          </a:p>
          <a:p>
            <a:pPr marL="0" marR="0" lvl="0" indent="0" algn="l" defTabSz="914400" rtl="0" eaLnBrk="0" fontAlgn="base" latinLnBrk="0" hangingPunct="0">
              <a:lnSpc>
                <a:spcPct val="100000"/>
              </a:lnSpc>
              <a:spcBef>
                <a:spcPct val="0"/>
              </a:spcBef>
              <a:spcAft>
                <a:spcPts val="1000"/>
              </a:spcAft>
              <a:buClrTx/>
              <a:buSzTx/>
              <a:buFontTx/>
              <a:buNone/>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p:txBody>
      </p:sp>
    </p:spTree>
    <p:extLst>
      <p:ext uri="{BB962C8B-B14F-4D97-AF65-F5344CB8AC3E}">
        <p14:creationId xmlns:p14="http://schemas.microsoft.com/office/powerpoint/2010/main" val="27606714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43BDE90-5A7D-C63C-A6A3-D258637AE0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049BACB-5AB8-782F-A35B-EF6AB21EED6D}"/>
              </a:ext>
            </a:extLst>
          </p:cNvPr>
          <p:cNvSpPr txBox="1">
            <a:spLocks noChangeArrowheads="1"/>
          </p:cNvSpPr>
          <p:nvPr/>
        </p:nvSpPr>
        <p:spPr bwMode="auto">
          <a:xfrm>
            <a:off x="134997" y="2890391"/>
            <a:ext cx="381768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GoodPro" panose="020B0504020101020102" pitchFamily="34" charset="77"/>
                <a:ea typeface="+mn-ea"/>
                <a:cs typeface="+mn-cs"/>
              </a:rPr>
              <a:t>What we are seeing and learning</a:t>
            </a:r>
          </a:p>
        </p:txBody>
      </p:sp>
      <p:sp>
        <p:nvSpPr>
          <p:cNvPr id="7" name="TextBox 2">
            <a:extLst>
              <a:ext uri="{FF2B5EF4-FFF2-40B4-BE49-F238E27FC236}">
                <a16:creationId xmlns:a16="http://schemas.microsoft.com/office/drawing/2014/main" id="{39FB3714-3A60-A399-78D9-1F25C91FBC7A}"/>
              </a:ext>
            </a:extLst>
          </p:cNvPr>
          <p:cNvSpPr txBox="1">
            <a:spLocks noChangeArrowheads="1"/>
          </p:cNvSpPr>
          <p:nvPr/>
        </p:nvSpPr>
        <p:spPr bwMode="auto">
          <a:xfrm>
            <a:off x="4309534" y="761603"/>
            <a:ext cx="7747469" cy="641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ts val="1000"/>
              </a:spcAft>
              <a:buClrTx/>
              <a:buSzTx/>
              <a:buFontTx/>
              <a:buNone/>
              <a:tabLst/>
              <a:defRPr/>
            </a:pPr>
            <a:r>
              <a:rPr kumimoji="0" lang="en-US" sz="32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What is challenging?</a:t>
            </a: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Semesterisation of subjects has posed challenges for prototyping and following student progress</a:t>
            </a: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Understanding the key drivers and making these clear to students and to staff</a:t>
            </a: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Challenges around conceptual learning during prototyping has been reported in mathematics</a:t>
            </a: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Sharing knowledge when changes not yet definitive and subjects are on different timelines</a:t>
            </a: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Understanding how examinations may look with conceptual based design</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endParaRPr kumimoji="0" lang="en-US" sz="24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p:txBody>
      </p:sp>
    </p:spTree>
    <p:extLst>
      <p:ext uri="{BB962C8B-B14F-4D97-AF65-F5344CB8AC3E}">
        <p14:creationId xmlns:p14="http://schemas.microsoft.com/office/powerpoint/2010/main" val="8406279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AC060BD-0586-29E1-C9CE-9A027A1022B2}"/>
            </a:ext>
          </a:extLst>
        </p:cNvPr>
        <p:cNvGrpSpPr/>
        <p:nvPr/>
      </p:nvGrpSpPr>
      <p:grpSpPr>
        <a:xfrm>
          <a:off x="0" y="0"/>
          <a:ext cx="0" cy="0"/>
          <a:chOff x="0" y="0"/>
          <a:chExt cx="0" cy="0"/>
        </a:xfrm>
      </p:grpSpPr>
      <p:sp>
        <p:nvSpPr>
          <p:cNvPr id="17410" name="TextBox 2">
            <a:extLst>
              <a:ext uri="{FF2B5EF4-FFF2-40B4-BE49-F238E27FC236}">
                <a16:creationId xmlns:a16="http://schemas.microsoft.com/office/drawing/2014/main" id="{D33CACA7-535A-0FE6-66DF-D290E38E919B}"/>
              </a:ext>
            </a:extLst>
          </p:cNvPr>
          <p:cNvSpPr txBox="1">
            <a:spLocks noChangeArrowheads="1"/>
          </p:cNvSpPr>
          <p:nvPr/>
        </p:nvSpPr>
        <p:spPr bwMode="auto">
          <a:xfrm>
            <a:off x="4307847" y="1346378"/>
            <a:ext cx="7777160" cy="524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1000"/>
              </a:spcAft>
              <a:buClrTx/>
              <a:buSzTx/>
              <a:buFontTx/>
              <a:buNone/>
              <a:tabLst/>
              <a:defRPr/>
            </a:pPr>
            <a:r>
              <a:rPr kumimoji="0" lang="en-US" sz="28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Considerations</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How to support staff with changes as they are rolled out</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How much time to give when timelines are flexible and there is still consultation and accreditation to occur</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Changes to subjects will mean change in course design for many subjects</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Alignment with the AC</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Sharing across subjects where there are multiple subjects</a:t>
            </a: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p:txBody>
      </p:sp>
      <p:sp>
        <p:nvSpPr>
          <p:cNvPr id="2" name="TextBox 1">
            <a:extLst>
              <a:ext uri="{FF2B5EF4-FFF2-40B4-BE49-F238E27FC236}">
                <a16:creationId xmlns:a16="http://schemas.microsoft.com/office/drawing/2014/main" id="{7C26C4B8-78B1-F2B8-7EC5-E29C96E2931E}"/>
              </a:ext>
            </a:extLst>
          </p:cNvPr>
          <p:cNvSpPr txBox="1">
            <a:spLocks noChangeArrowheads="1"/>
          </p:cNvSpPr>
          <p:nvPr/>
        </p:nvSpPr>
        <p:spPr bwMode="auto">
          <a:xfrm>
            <a:off x="335373" y="2890391"/>
            <a:ext cx="34353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Implications for others</a:t>
            </a:r>
            <a:endParaRPr kumimoji="0" lang="en-US" sz="3200" b="1" i="0" u="none" strike="noStrike" kern="1200" cap="none" spc="0" normalizeH="0" baseline="0" noProof="0">
              <a:ln>
                <a:noFill/>
              </a:ln>
              <a:solidFill>
                <a:prstClr val="white"/>
              </a:solidFill>
              <a:effectLst/>
              <a:uLnTx/>
              <a:uFillTx/>
              <a:latin typeface="GoodPro-Medium" panose="020B0504020101020102" pitchFamily="34" charset="77"/>
              <a:ea typeface="+mn-ea"/>
              <a:cs typeface="+mn-cs"/>
            </a:endParaRPr>
          </a:p>
        </p:txBody>
      </p:sp>
    </p:spTree>
    <p:extLst>
      <p:ext uri="{BB962C8B-B14F-4D97-AF65-F5344CB8AC3E}">
        <p14:creationId xmlns:p14="http://schemas.microsoft.com/office/powerpoint/2010/main" val="15609941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3" cstate="screen">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B29576A-4EAF-34CF-1BD3-0EA9826D99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C3660-C2C7-65AE-E6DF-2DFE0C0038AF}"/>
              </a:ext>
            </a:extLst>
          </p:cNvPr>
          <p:cNvSpPr txBox="1">
            <a:spLocks noChangeArrowheads="1"/>
          </p:cNvSpPr>
          <p:nvPr/>
        </p:nvSpPr>
        <p:spPr bwMode="auto">
          <a:xfrm>
            <a:off x="190678" y="2659558"/>
            <a:ext cx="3628882"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Implications for others</a:t>
            </a:r>
            <a:endParaRPr kumimoji="0" lang="en-US" sz="3200" b="1" i="0" u="none" strike="noStrike" kern="1200" cap="none" spc="0" normalizeH="0" baseline="0" noProof="0">
              <a:ln>
                <a:noFill/>
              </a:ln>
              <a:solidFill>
                <a:prstClr val="white"/>
              </a:solidFill>
              <a:effectLst/>
              <a:uLnTx/>
              <a:uFillTx/>
              <a:latin typeface="GoodPro-Medium" panose="020B0504020101020102" pitchFamily="34" charset="77"/>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000" b="0" i="0" u="none" strike="noStrike" kern="1200" cap="none" spc="0" normalizeH="0" baseline="0" noProof="0">
              <a:ln>
                <a:noFill/>
              </a:ln>
              <a:solidFill>
                <a:srgbClr val="0C2340"/>
              </a:solidFill>
              <a:effectLst/>
              <a:uLnTx/>
              <a:uFillTx/>
              <a:latin typeface="GoodPro-Medium" panose="020B0504020101020102" pitchFamily="34" charset="77"/>
              <a:ea typeface="Helvetica Neue" panose="02000503000000020004" pitchFamily="2" charset="0"/>
              <a:cs typeface="Helvetica Neue" panose="02000503000000020004" pitchFamily="2" charset="0"/>
            </a:endParaRPr>
          </a:p>
        </p:txBody>
      </p:sp>
      <p:sp>
        <p:nvSpPr>
          <p:cNvPr id="4" name="TextBox 2">
            <a:extLst>
              <a:ext uri="{FF2B5EF4-FFF2-40B4-BE49-F238E27FC236}">
                <a16:creationId xmlns:a16="http://schemas.microsoft.com/office/drawing/2014/main" id="{4E4F721E-8F48-89FC-A652-50E5E1E247D0}"/>
              </a:ext>
            </a:extLst>
          </p:cNvPr>
          <p:cNvSpPr txBox="1">
            <a:spLocks noChangeArrowheads="1"/>
          </p:cNvSpPr>
          <p:nvPr/>
        </p:nvSpPr>
        <p:spPr bwMode="auto">
          <a:xfrm>
            <a:off x="4224162" y="1274563"/>
            <a:ext cx="7777160" cy="6668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1000"/>
              </a:spcAft>
              <a:buClrTx/>
              <a:buSzTx/>
              <a:buFontTx/>
              <a:buNone/>
              <a:tabLst/>
              <a:defRPr/>
            </a:pPr>
            <a:r>
              <a:rPr kumimoji="0" lang="en-US" sz="3200" b="1"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What matters most?</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Staff and student confidence in the renewal process</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Understanding of key drivers and capabilities</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Work across subschools for consistency and to build student agency and confidence</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Time to be given to understand, see models and develop prototypes</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Cross curriculum discussion to ensure clear understanding across all learning areas</a:t>
            </a:r>
          </a:p>
          <a:p>
            <a:pPr marL="457200" marR="0" lvl="0" indent="-457200" algn="l" defTabSz="914400" rtl="0" eaLnBrk="1" fontAlgn="base" latinLnBrk="0" hangingPunct="1">
              <a:lnSpc>
                <a:spcPct val="100000"/>
              </a:lnSpc>
              <a:spcBef>
                <a:spcPct val="0"/>
              </a:spcBef>
              <a:spcAft>
                <a:spcPts val="10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rPr>
              <a:t>Task design </a:t>
            </a:r>
          </a:p>
          <a:p>
            <a:pPr marL="0" marR="0" lvl="0" indent="0" algn="l" defTabSz="914400" rtl="0" eaLnBrk="1" fontAlgn="base" latinLnBrk="0" hangingPunct="1">
              <a:lnSpc>
                <a:spcPct val="100000"/>
              </a:lnSpc>
              <a:spcBef>
                <a:spcPct val="0"/>
              </a:spcBef>
              <a:spcAft>
                <a:spcPts val="1000"/>
              </a:spcAft>
              <a:buClrTx/>
              <a:buSzTx/>
              <a:buFontTx/>
              <a:buNone/>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0" marR="0" lvl="0" indent="0" algn="l" defTabSz="914400" rtl="0" eaLnBrk="1" fontAlgn="base" latinLnBrk="0" hangingPunct="1">
              <a:lnSpc>
                <a:spcPct val="100000"/>
              </a:lnSpc>
              <a:spcBef>
                <a:spcPct val="0"/>
              </a:spcBef>
              <a:spcAft>
                <a:spcPts val="1000"/>
              </a:spcAft>
              <a:buClrTx/>
              <a:buSzTx/>
              <a:buFontTx/>
              <a:buNone/>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457200" marR="0" lvl="0" indent="-4572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a:p>
            <a:pPr marL="342900" marR="0" lvl="0" indent="-342900" algn="l" defTabSz="914400" rtl="0" eaLnBrk="0" fontAlgn="base" latinLnBrk="0" hangingPunct="0">
              <a:lnSpc>
                <a:spcPct val="100000"/>
              </a:lnSpc>
              <a:spcBef>
                <a:spcPct val="0"/>
              </a:spcBef>
              <a:spcAft>
                <a:spcPts val="100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4472C4">
                  <a:lumMod val="75000"/>
                </a:srgbClr>
              </a:solidFill>
              <a:effectLst/>
              <a:uLnTx/>
              <a:uFillTx/>
              <a:latin typeface="GoodPro" panose="020B0504020101020102" pitchFamily="34" charset="77"/>
              <a:ea typeface="+mn-ea"/>
              <a:cs typeface="+mn-cs"/>
            </a:endParaRPr>
          </a:p>
        </p:txBody>
      </p:sp>
    </p:spTree>
    <p:extLst>
      <p:ext uri="{BB962C8B-B14F-4D97-AF65-F5344CB8AC3E}">
        <p14:creationId xmlns:p14="http://schemas.microsoft.com/office/powerpoint/2010/main" val="2705409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pic>
        <p:nvPicPr>
          <p:cNvPr id="6" name="Picture 4" descr="Watercolor Cappuccino Croissant, Sweet, Breakfast, Coffee PNG Transparent  Image and Clipart for Free Download">
            <a:extLst>
              <a:ext uri="{FF2B5EF4-FFF2-40B4-BE49-F238E27FC236}">
                <a16:creationId xmlns:a16="http://schemas.microsoft.com/office/drawing/2014/main" id="{DD9D2056-086A-7C3C-C788-C32FDC3C682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89582" y="139148"/>
            <a:ext cx="6241774" cy="6241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57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81567" y="11389"/>
            <a:ext cx="688340" cy="166712"/>
          </a:xfrm>
          <a:prstGeom prst="rect">
            <a:avLst/>
          </a:prstGeom>
        </p:spPr>
        <p:txBody>
          <a:bodyPr vert="horz" wrap="square" lIns="0" tIns="0" rIns="0" bIns="0" rtlCol="0">
            <a:spAutoFit/>
          </a:bodyPr>
          <a:lstStyle/>
          <a:p>
            <a:pPr marL="0" marR="0" lvl="0" indent="0" algn="l" defTabSz="326578" rtl="0" eaLnBrk="1" fontAlgn="auto" latinLnBrk="0" hangingPunct="1">
              <a:lnSpc>
                <a:spcPts val="1325"/>
              </a:lnSpc>
              <a:spcBef>
                <a:spcPts val="0"/>
              </a:spcBef>
              <a:spcAft>
                <a:spcPts val="0"/>
              </a:spcAft>
              <a:buClrTx/>
              <a:buSzTx/>
              <a:buFontTx/>
              <a:buNone/>
              <a:tabLst/>
              <a:defRPr/>
            </a:pPr>
            <a:r>
              <a:rPr kumimoji="0" sz="1200" b="0" i="0" u="none" strike="noStrike" kern="1200" cap="none" spc="-10" normalizeH="0" baseline="0" noProof="0">
                <a:ln>
                  <a:noFill/>
                </a:ln>
                <a:solidFill>
                  <a:srgbClr val="A80000"/>
                </a:solidFill>
                <a:effectLst/>
                <a:uLnTx/>
                <a:uFillTx/>
                <a:latin typeface="Arial"/>
                <a:ea typeface="+mn-ea"/>
                <a:cs typeface="Arial"/>
              </a:rPr>
              <a:t>OFFICIAL</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3" name="object 3"/>
          <p:cNvGrpSpPr/>
          <p:nvPr/>
        </p:nvGrpSpPr>
        <p:grpSpPr>
          <a:xfrm>
            <a:off x="3035808" y="5050219"/>
            <a:ext cx="4337685" cy="1807845"/>
            <a:chOff x="3035807" y="5050218"/>
            <a:chExt cx="4337685" cy="1807845"/>
          </a:xfrm>
        </p:grpSpPr>
        <p:pic>
          <p:nvPicPr>
            <p:cNvPr id="4" name="object 4"/>
            <p:cNvPicPr/>
            <p:nvPr/>
          </p:nvPicPr>
          <p:blipFill>
            <a:blip r:embed="rId3" cstate="screen">
              <a:extLst>
                <a:ext uri="{28A0092B-C50C-407E-A947-70E740481C1C}">
                  <a14:useLocalDpi xmlns:a14="http://schemas.microsoft.com/office/drawing/2010/main"/>
                </a:ext>
              </a:extLst>
            </a:blip>
            <a:stretch>
              <a:fillRect/>
            </a:stretch>
          </p:blipFill>
          <p:spPr>
            <a:xfrm>
              <a:off x="3035807" y="5410199"/>
              <a:ext cx="4337304" cy="1447800"/>
            </a:xfrm>
            <a:prstGeom prst="rect">
              <a:avLst/>
            </a:prstGeom>
          </p:spPr>
        </p:pic>
        <p:sp>
          <p:nvSpPr>
            <p:cNvPr id="5" name="object 5"/>
            <p:cNvSpPr/>
            <p:nvPr/>
          </p:nvSpPr>
          <p:spPr>
            <a:xfrm>
              <a:off x="3331134" y="5058155"/>
              <a:ext cx="749300" cy="427990"/>
            </a:xfrm>
            <a:custGeom>
              <a:avLst/>
              <a:gdLst/>
              <a:ahLst/>
              <a:cxnLst/>
              <a:rect l="l" t="t" r="r" b="b"/>
              <a:pathLst>
                <a:path w="749300" h="427989">
                  <a:moveTo>
                    <a:pt x="748906" y="0"/>
                  </a:moveTo>
                  <a:lnTo>
                    <a:pt x="690235" y="2630"/>
                  </a:lnTo>
                  <a:lnTo>
                    <a:pt x="632536" y="10194"/>
                  </a:lnTo>
                  <a:lnTo>
                    <a:pt x="576782" y="22196"/>
                  </a:lnTo>
                  <a:lnTo>
                    <a:pt x="523945" y="38145"/>
                  </a:lnTo>
                  <a:lnTo>
                    <a:pt x="474999" y="57546"/>
                  </a:lnTo>
                  <a:lnTo>
                    <a:pt x="430914" y="79907"/>
                  </a:lnTo>
                  <a:lnTo>
                    <a:pt x="392664" y="104733"/>
                  </a:lnTo>
                  <a:lnTo>
                    <a:pt x="361222" y="131533"/>
                  </a:lnTo>
                  <a:lnTo>
                    <a:pt x="322648" y="189076"/>
                  </a:lnTo>
                  <a:lnTo>
                    <a:pt x="317461" y="218833"/>
                  </a:lnTo>
                  <a:lnTo>
                    <a:pt x="312227" y="248731"/>
                  </a:lnTo>
                  <a:lnTo>
                    <a:pt x="273313" y="306527"/>
                  </a:lnTo>
                  <a:lnTo>
                    <a:pt x="241605" y="333424"/>
                  </a:lnTo>
                  <a:lnTo>
                    <a:pt x="203044" y="358321"/>
                  </a:lnTo>
                  <a:lnTo>
                    <a:pt x="158617" y="380716"/>
                  </a:lnTo>
                  <a:lnTo>
                    <a:pt x="109310" y="400109"/>
                  </a:lnTo>
                  <a:lnTo>
                    <a:pt x="56109" y="416000"/>
                  </a:lnTo>
                  <a:lnTo>
                    <a:pt x="0" y="427888"/>
                  </a:lnTo>
                </a:path>
              </a:pathLst>
            </a:custGeom>
            <a:ln w="15875">
              <a:solidFill>
                <a:srgbClr val="EC7C30"/>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object 6"/>
            <p:cNvSpPr/>
            <p:nvPr/>
          </p:nvSpPr>
          <p:spPr>
            <a:xfrm>
              <a:off x="3217170" y="5421698"/>
              <a:ext cx="132080" cy="127000"/>
            </a:xfrm>
            <a:custGeom>
              <a:avLst/>
              <a:gdLst/>
              <a:ahLst/>
              <a:cxnLst/>
              <a:rect l="l" t="t" r="r" b="b"/>
              <a:pathLst>
                <a:path w="132079" h="127000">
                  <a:moveTo>
                    <a:pt x="121094" y="0"/>
                  </a:moveTo>
                  <a:lnTo>
                    <a:pt x="0" y="74129"/>
                  </a:lnTo>
                  <a:lnTo>
                    <a:pt x="131965" y="126530"/>
                  </a:lnTo>
                  <a:lnTo>
                    <a:pt x="121094" y="0"/>
                  </a:lnTo>
                  <a:close/>
                </a:path>
              </a:pathLst>
            </a:custGeom>
            <a:solidFill>
              <a:srgbClr val="EC7C30"/>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 name="object 7"/>
          <p:cNvGrpSpPr/>
          <p:nvPr/>
        </p:nvGrpSpPr>
        <p:grpSpPr>
          <a:xfrm>
            <a:off x="2686818" y="3412807"/>
            <a:ext cx="2337435" cy="127000"/>
            <a:chOff x="2686817" y="3412807"/>
            <a:chExt cx="2337435" cy="127000"/>
          </a:xfrm>
        </p:grpSpPr>
        <p:sp>
          <p:nvSpPr>
            <p:cNvPr id="8" name="object 8"/>
            <p:cNvSpPr/>
            <p:nvPr/>
          </p:nvSpPr>
          <p:spPr>
            <a:xfrm>
              <a:off x="2801942" y="3476292"/>
              <a:ext cx="2214245" cy="16510"/>
            </a:xfrm>
            <a:custGeom>
              <a:avLst/>
              <a:gdLst/>
              <a:ahLst/>
              <a:cxnLst/>
              <a:rect l="l" t="t" r="r" b="b"/>
              <a:pathLst>
                <a:path w="2214245" h="16510">
                  <a:moveTo>
                    <a:pt x="2214194" y="16395"/>
                  </a:moveTo>
                  <a:lnTo>
                    <a:pt x="2138285" y="16372"/>
                  </a:lnTo>
                  <a:lnTo>
                    <a:pt x="2062664" y="16305"/>
                  </a:lnTo>
                  <a:lnTo>
                    <a:pt x="1987616" y="16194"/>
                  </a:lnTo>
                  <a:lnTo>
                    <a:pt x="1913431" y="16044"/>
                  </a:lnTo>
                  <a:lnTo>
                    <a:pt x="1840394" y="15854"/>
                  </a:lnTo>
                  <a:lnTo>
                    <a:pt x="1768793" y="15628"/>
                  </a:lnTo>
                  <a:lnTo>
                    <a:pt x="1698915" y="15368"/>
                  </a:lnTo>
                  <a:lnTo>
                    <a:pt x="1631047" y="15075"/>
                  </a:lnTo>
                  <a:lnTo>
                    <a:pt x="1565476" y="14752"/>
                  </a:lnTo>
                  <a:lnTo>
                    <a:pt x="1502490" y="14401"/>
                  </a:lnTo>
                  <a:lnTo>
                    <a:pt x="1442376" y="14023"/>
                  </a:lnTo>
                  <a:lnTo>
                    <a:pt x="1385421" y="13621"/>
                  </a:lnTo>
                  <a:lnTo>
                    <a:pt x="1331911" y="13197"/>
                  </a:lnTo>
                  <a:lnTo>
                    <a:pt x="1282135" y="12752"/>
                  </a:lnTo>
                  <a:lnTo>
                    <a:pt x="1236380" y="12290"/>
                  </a:lnTo>
                  <a:lnTo>
                    <a:pt x="1194931" y="11811"/>
                  </a:lnTo>
                  <a:lnTo>
                    <a:pt x="1126106" y="10813"/>
                  </a:lnTo>
                  <a:lnTo>
                    <a:pt x="1077957" y="9775"/>
                  </a:lnTo>
                  <a:lnTo>
                    <a:pt x="1049528" y="8178"/>
                  </a:lnTo>
                  <a:lnTo>
                    <a:pt x="1046123" y="7629"/>
                  </a:lnTo>
                  <a:lnTo>
                    <a:pt x="997514" y="6004"/>
                  </a:lnTo>
                  <a:lnTo>
                    <a:pt x="936186" y="4961"/>
                  </a:lnTo>
                  <a:lnTo>
                    <a:pt x="897767" y="4458"/>
                  </a:lnTo>
                  <a:lnTo>
                    <a:pt x="854589" y="3970"/>
                  </a:lnTo>
                  <a:lnTo>
                    <a:pt x="806958" y="3500"/>
                  </a:lnTo>
                  <a:lnTo>
                    <a:pt x="755183" y="3049"/>
                  </a:lnTo>
                  <a:lnTo>
                    <a:pt x="699569" y="2620"/>
                  </a:lnTo>
                  <a:lnTo>
                    <a:pt x="640426" y="2215"/>
                  </a:lnTo>
                  <a:lnTo>
                    <a:pt x="578060" y="1836"/>
                  </a:lnTo>
                  <a:lnTo>
                    <a:pt x="512778" y="1485"/>
                  </a:lnTo>
                  <a:lnTo>
                    <a:pt x="444889" y="1164"/>
                  </a:lnTo>
                  <a:lnTo>
                    <a:pt x="374699" y="876"/>
                  </a:lnTo>
                  <a:lnTo>
                    <a:pt x="302516" y="623"/>
                  </a:lnTo>
                  <a:lnTo>
                    <a:pt x="228647" y="407"/>
                  </a:lnTo>
                  <a:lnTo>
                    <a:pt x="153400" y="229"/>
                  </a:lnTo>
                  <a:lnTo>
                    <a:pt x="77081" y="93"/>
                  </a:lnTo>
                  <a:lnTo>
                    <a:pt x="0" y="0"/>
                  </a:lnTo>
                </a:path>
              </a:pathLst>
            </a:custGeom>
            <a:ln w="15875">
              <a:solidFill>
                <a:srgbClr val="44536A"/>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9"/>
            <p:cNvSpPr/>
            <p:nvPr/>
          </p:nvSpPr>
          <p:spPr>
            <a:xfrm>
              <a:off x="2686817" y="3412807"/>
              <a:ext cx="127635" cy="127000"/>
            </a:xfrm>
            <a:custGeom>
              <a:avLst/>
              <a:gdLst/>
              <a:ahLst/>
              <a:cxnLst/>
              <a:rect l="l" t="t" r="r" b="b"/>
              <a:pathLst>
                <a:path w="127635" h="127000">
                  <a:moveTo>
                    <a:pt x="127025" y="0"/>
                  </a:moveTo>
                  <a:lnTo>
                    <a:pt x="0" y="63436"/>
                  </a:lnTo>
                  <a:lnTo>
                    <a:pt x="126961" y="127000"/>
                  </a:lnTo>
                  <a:lnTo>
                    <a:pt x="127025" y="0"/>
                  </a:lnTo>
                  <a:close/>
                </a:path>
              </a:pathLst>
            </a:custGeom>
            <a:solidFill>
              <a:srgbClr val="44536A"/>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 name="object 10"/>
          <p:cNvGrpSpPr/>
          <p:nvPr/>
        </p:nvGrpSpPr>
        <p:grpSpPr>
          <a:xfrm>
            <a:off x="7708075" y="4370515"/>
            <a:ext cx="1236345" cy="892175"/>
            <a:chOff x="7708074" y="4370514"/>
            <a:chExt cx="1236345" cy="892175"/>
          </a:xfrm>
        </p:grpSpPr>
        <p:sp>
          <p:nvSpPr>
            <p:cNvPr id="11" name="object 11"/>
            <p:cNvSpPr/>
            <p:nvPr/>
          </p:nvSpPr>
          <p:spPr>
            <a:xfrm>
              <a:off x="7716011" y="4378452"/>
              <a:ext cx="1113790" cy="821690"/>
            </a:xfrm>
            <a:custGeom>
              <a:avLst/>
              <a:gdLst/>
              <a:ahLst/>
              <a:cxnLst/>
              <a:rect l="l" t="t" r="r" b="b"/>
              <a:pathLst>
                <a:path w="1113790" h="821689">
                  <a:moveTo>
                    <a:pt x="0" y="0"/>
                  </a:moveTo>
                  <a:lnTo>
                    <a:pt x="54113" y="2113"/>
                  </a:lnTo>
                  <a:lnTo>
                    <a:pt x="107852" y="8285"/>
                  </a:lnTo>
                  <a:lnTo>
                    <a:pt x="160840" y="18261"/>
                  </a:lnTo>
                  <a:lnTo>
                    <a:pt x="212704" y="31788"/>
                  </a:lnTo>
                  <a:lnTo>
                    <a:pt x="263068" y="48612"/>
                  </a:lnTo>
                  <a:lnTo>
                    <a:pt x="311558" y="68480"/>
                  </a:lnTo>
                  <a:lnTo>
                    <a:pt x="357798" y="91138"/>
                  </a:lnTo>
                  <a:lnTo>
                    <a:pt x="401414" y="116332"/>
                  </a:lnTo>
                  <a:lnTo>
                    <a:pt x="442030" y="143809"/>
                  </a:lnTo>
                  <a:lnTo>
                    <a:pt x="479272" y="173315"/>
                  </a:lnTo>
                  <a:lnTo>
                    <a:pt x="512765" y="204597"/>
                  </a:lnTo>
                  <a:lnTo>
                    <a:pt x="542134" y="237400"/>
                  </a:lnTo>
                  <a:lnTo>
                    <a:pt x="567004" y="271471"/>
                  </a:lnTo>
                  <a:lnTo>
                    <a:pt x="586999" y="306557"/>
                  </a:lnTo>
                  <a:lnTo>
                    <a:pt x="601746" y="342404"/>
                  </a:lnTo>
                  <a:lnTo>
                    <a:pt x="613994" y="415366"/>
                  </a:lnTo>
                  <a:lnTo>
                    <a:pt x="617067" y="451667"/>
                  </a:lnTo>
                  <a:lnTo>
                    <a:pt x="626042" y="487721"/>
                  </a:lnTo>
                  <a:lnTo>
                    <a:pt x="640554" y="523281"/>
                  </a:lnTo>
                  <a:lnTo>
                    <a:pt x="660238" y="558099"/>
                  </a:lnTo>
                  <a:lnTo>
                    <a:pt x="684727" y="591928"/>
                  </a:lnTo>
                  <a:lnTo>
                    <a:pt x="713655" y="624521"/>
                  </a:lnTo>
                  <a:lnTo>
                    <a:pt x="746658" y="655629"/>
                  </a:lnTo>
                  <a:lnTo>
                    <a:pt x="783369" y="685007"/>
                  </a:lnTo>
                  <a:lnTo>
                    <a:pt x="823423" y="712406"/>
                  </a:lnTo>
                  <a:lnTo>
                    <a:pt x="866455" y="737579"/>
                  </a:lnTo>
                  <a:lnTo>
                    <a:pt x="912098" y="760279"/>
                  </a:lnTo>
                  <a:lnTo>
                    <a:pt x="959986" y="780258"/>
                  </a:lnTo>
                  <a:lnTo>
                    <a:pt x="1009756" y="797269"/>
                  </a:lnTo>
                  <a:lnTo>
                    <a:pt x="1061039" y="811064"/>
                  </a:lnTo>
                  <a:lnTo>
                    <a:pt x="1113472" y="821397"/>
                  </a:lnTo>
                </a:path>
              </a:pathLst>
            </a:custGeom>
            <a:ln w="15875">
              <a:solidFill>
                <a:srgbClr val="52A687"/>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object 12"/>
            <p:cNvSpPr/>
            <p:nvPr/>
          </p:nvSpPr>
          <p:spPr>
            <a:xfrm>
              <a:off x="8812277" y="5135567"/>
              <a:ext cx="132080" cy="127000"/>
            </a:xfrm>
            <a:custGeom>
              <a:avLst/>
              <a:gdLst/>
              <a:ahLst/>
              <a:cxnLst/>
              <a:rect l="l" t="t" r="r" b="b"/>
              <a:pathLst>
                <a:path w="132079" h="127000">
                  <a:moveTo>
                    <a:pt x="10312" y="0"/>
                  </a:moveTo>
                  <a:lnTo>
                    <a:pt x="0" y="126580"/>
                  </a:lnTo>
                  <a:lnTo>
                    <a:pt x="131737" y="73609"/>
                  </a:lnTo>
                  <a:lnTo>
                    <a:pt x="10312" y="0"/>
                  </a:lnTo>
                  <a:close/>
                </a:path>
              </a:pathLst>
            </a:custGeom>
            <a:solidFill>
              <a:srgbClr val="52A687"/>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 name="object 13"/>
          <p:cNvGrpSpPr/>
          <p:nvPr/>
        </p:nvGrpSpPr>
        <p:grpSpPr>
          <a:xfrm>
            <a:off x="1035183" y="71818"/>
            <a:ext cx="9885800" cy="6857999"/>
            <a:chOff x="1071759" y="0"/>
            <a:chExt cx="9885800" cy="6857999"/>
          </a:xfrm>
        </p:grpSpPr>
        <p:sp>
          <p:nvSpPr>
            <p:cNvPr id="14" name="object 14"/>
            <p:cNvSpPr/>
            <p:nvPr/>
          </p:nvSpPr>
          <p:spPr>
            <a:xfrm>
              <a:off x="8063483" y="2237259"/>
              <a:ext cx="871855" cy="434975"/>
            </a:xfrm>
            <a:custGeom>
              <a:avLst/>
              <a:gdLst/>
              <a:ahLst/>
              <a:cxnLst/>
              <a:rect l="l" t="t" r="r" b="b"/>
              <a:pathLst>
                <a:path w="871854" h="434975">
                  <a:moveTo>
                    <a:pt x="0" y="434657"/>
                  </a:moveTo>
                  <a:lnTo>
                    <a:pt x="61496" y="432417"/>
                  </a:lnTo>
                  <a:lnTo>
                    <a:pt x="122136" y="425954"/>
                  </a:lnTo>
                  <a:lnTo>
                    <a:pt x="181063" y="415651"/>
                  </a:lnTo>
                  <a:lnTo>
                    <a:pt x="237422" y="401893"/>
                  </a:lnTo>
                  <a:lnTo>
                    <a:pt x="290356" y="385063"/>
                  </a:lnTo>
                  <a:lnTo>
                    <a:pt x="339010" y="365545"/>
                  </a:lnTo>
                  <a:lnTo>
                    <a:pt x="382527" y="343724"/>
                  </a:lnTo>
                  <a:lnTo>
                    <a:pt x="420052" y="319983"/>
                  </a:lnTo>
                  <a:lnTo>
                    <a:pt x="450727" y="294706"/>
                  </a:lnTo>
                  <a:lnTo>
                    <a:pt x="488109" y="241080"/>
                  </a:lnTo>
                  <a:lnTo>
                    <a:pt x="493102" y="213499"/>
                  </a:lnTo>
                  <a:lnTo>
                    <a:pt x="498223" y="185569"/>
                  </a:lnTo>
                  <a:lnTo>
                    <a:pt x="536522" y="131304"/>
                  </a:lnTo>
                  <a:lnTo>
                    <a:pt x="567921" y="105765"/>
                  </a:lnTo>
                  <a:lnTo>
                    <a:pt x="606301" y="81822"/>
                  </a:lnTo>
                  <a:lnTo>
                    <a:pt x="650771" y="59874"/>
                  </a:lnTo>
                  <a:lnTo>
                    <a:pt x="700442" y="40318"/>
                  </a:lnTo>
                  <a:lnTo>
                    <a:pt x="754424" y="23554"/>
                  </a:lnTo>
                  <a:lnTo>
                    <a:pt x="811829" y="9982"/>
                  </a:lnTo>
                  <a:lnTo>
                    <a:pt x="871766" y="0"/>
                  </a:lnTo>
                </a:path>
              </a:pathLst>
            </a:custGeom>
            <a:ln w="15875">
              <a:solidFill>
                <a:srgbClr val="DB4B2D"/>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object 15"/>
            <p:cNvSpPr/>
            <p:nvPr/>
          </p:nvSpPr>
          <p:spPr>
            <a:xfrm>
              <a:off x="8918740" y="2174728"/>
              <a:ext cx="131445" cy="127000"/>
            </a:xfrm>
            <a:custGeom>
              <a:avLst/>
              <a:gdLst/>
              <a:ahLst/>
              <a:cxnLst/>
              <a:rect l="l" t="t" r="r" b="b"/>
              <a:pathLst>
                <a:path w="131445" h="127000">
                  <a:moveTo>
                    <a:pt x="0" y="0"/>
                  </a:moveTo>
                  <a:lnTo>
                    <a:pt x="8483" y="126720"/>
                  </a:lnTo>
                  <a:lnTo>
                    <a:pt x="130962" y="54889"/>
                  </a:lnTo>
                  <a:lnTo>
                    <a:pt x="0" y="0"/>
                  </a:lnTo>
                  <a:close/>
                </a:path>
              </a:pathLst>
            </a:custGeom>
            <a:solidFill>
              <a:srgbClr val="DB4B2D"/>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object 16"/>
            <p:cNvPicPr/>
            <p:nvPr/>
          </p:nvPicPr>
          <p:blipFill>
            <a:blip r:embed="rId4" cstate="screen">
              <a:extLst>
                <a:ext uri="{28A0092B-C50C-407E-A947-70E740481C1C}">
                  <a14:useLocalDpi xmlns:a14="http://schemas.microsoft.com/office/drawing/2010/main"/>
                </a:ext>
              </a:extLst>
            </a:blip>
            <a:stretch>
              <a:fillRect/>
            </a:stretch>
          </p:blipFill>
          <p:spPr>
            <a:xfrm>
              <a:off x="2731007" y="0"/>
              <a:ext cx="7528559" cy="6857999"/>
            </a:xfrm>
            <a:prstGeom prst="rect">
              <a:avLst/>
            </a:prstGeom>
          </p:spPr>
        </p:pic>
        <p:sp>
          <p:nvSpPr>
            <p:cNvPr id="17" name="object 17"/>
            <p:cNvSpPr/>
            <p:nvPr/>
          </p:nvSpPr>
          <p:spPr>
            <a:xfrm>
              <a:off x="4986260" y="1300455"/>
              <a:ext cx="894080" cy="575945"/>
            </a:xfrm>
            <a:custGeom>
              <a:avLst/>
              <a:gdLst/>
              <a:ahLst/>
              <a:cxnLst/>
              <a:rect l="l" t="t" r="r" b="b"/>
              <a:pathLst>
                <a:path w="894079" h="575944">
                  <a:moveTo>
                    <a:pt x="894080" y="575525"/>
                  </a:moveTo>
                  <a:lnTo>
                    <a:pt x="840165" y="573340"/>
                  </a:lnTo>
                  <a:lnTo>
                    <a:pt x="786801" y="566995"/>
                  </a:lnTo>
                  <a:lnTo>
                    <a:pt x="734541" y="556812"/>
                  </a:lnTo>
                  <a:lnTo>
                    <a:pt x="683933" y="543111"/>
                  </a:lnTo>
                  <a:lnTo>
                    <a:pt x="635530" y="526211"/>
                  </a:lnTo>
                  <a:lnTo>
                    <a:pt x="589883" y="506432"/>
                  </a:lnTo>
                  <a:lnTo>
                    <a:pt x="547543" y="484093"/>
                  </a:lnTo>
                  <a:lnTo>
                    <a:pt x="509059" y="459516"/>
                  </a:lnTo>
                  <a:lnTo>
                    <a:pt x="474985" y="433019"/>
                  </a:lnTo>
                  <a:lnTo>
                    <a:pt x="445870" y="404923"/>
                  </a:lnTo>
                  <a:lnTo>
                    <a:pt x="404724" y="345213"/>
                  </a:lnTo>
                  <a:lnTo>
                    <a:pt x="390029" y="282943"/>
                  </a:lnTo>
                  <a:lnTo>
                    <a:pt x="385651" y="249177"/>
                  </a:lnTo>
                  <a:lnTo>
                    <a:pt x="352705" y="183256"/>
                  </a:lnTo>
                  <a:lnTo>
                    <a:pt x="325522" y="151905"/>
                  </a:lnTo>
                  <a:lnTo>
                    <a:pt x="292124" y="122162"/>
                  </a:lnTo>
                  <a:lnTo>
                    <a:pt x="253202" y="94430"/>
                  </a:lnTo>
                  <a:lnTo>
                    <a:pt x="209450" y="69110"/>
                  </a:lnTo>
                  <a:lnTo>
                    <a:pt x="161562" y="46605"/>
                  </a:lnTo>
                  <a:lnTo>
                    <a:pt x="110228" y="27317"/>
                  </a:lnTo>
                  <a:lnTo>
                    <a:pt x="56143" y="11648"/>
                  </a:lnTo>
                  <a:lnTo>
                    <a:pt x="0" y="0"/>
                  </a:lnTo>
                </a:path>
              </a:pathLst>
            </a:custGeom>
            <a:ln w="15875">
              <a:solidFill>
                <a:srgbClr val="CE5BDF"/>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object 18"/>
            <p:cNvSpPr/>
            <p:nvPr/>
          </p:nvSpPr>
          <p:spPr>
            <a:xfrm>
              <a:off x="4872224" y="1238234"/>
              <a:ext cx="132080" cy="127000"/>
            </a:xfrm>
            <a:custGeom>
              <a:avLst/>
              <a:gdLst/>
              <a:ahLst/>
              <a:cxnLst/>
              <a:rect l="l" t="t" r="r" b="b"/>
              <a:pathLst>
                <a:path w="132079" h="127000">
                  <a:moveTo>
                    <a:pt x="131902" y="0"/>
                  </a:moveTo>
                  <a:lnTo>
                    <a:pt x="0" y="52590"/>
                  </a:lnTo>
                  <a:lnTo>
                    <a:pt x="121208" y="126555"/>
                  </a:lnTo>
                  <a:lnTo>
                    <a:pt x="131902" y="0"/>
                  </a:lnTo>
                  <a:close/>
                </a:path>
              </a:pathLst>
            </a:custGeom>
            <a:solidFill>
              <a:srgbClr val="CE5BDF"/>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object 19">
              <a:hlinkClick r:id="rId5"/>
            </p:cNvPr>
            <p:cNvPicPr/>
            <p:nvPr/>
          </p:nvPicPr>
          <p:blipFill>
            <a:blip r:embed="rId6" cstate="screen">
              <a:extLst>
                <a:ext uri="{28A0092B-C50C-407E-A947-70E740481C1C}">
                  <a14:useLocalDpi xmlns:a14="http://schemas.microsoft.com/office/drawing/2010/main"/>
                </a:ext>
              </a:extLst>
            </a:blip>
            <a:stretch>
              <a:fillRect/>
            </a:stretch>
          </p:blipFill>
          <p:spPr>
            <a:xfrm>
              <a:off x="1071759" y="2043368"/>
              <a:ext cx="1450586" cy="2055812"/>
            </a:xfrm>
            <a:prstGeom prst="rect">
              <a:avLst/>
            </a:prstGeom>
          </p:spPr>
        </p:pic>
        <p:pic>
          <p:nvPicPr>
            <p:cNvPr id="21" name="object 21">
              <a:hlinkClick r:id="rId7"/>
            </p:cNvPr>
            <p:cNvPicPr/>
            <p:nvPr/>
          </p:nvPicPr>
          <p:blipFill>
            <a:blip r:embed="rId8" cstate="screen">
              <a:extLst>
                <a:ext uri="{28A0092B-C50C-407E-A947-70E740481C1C}">
                  <a14:useLocalDpi xmlns:a14="http://schemas.microsoft.com/office/drawing/2010/main"/>
                </a:ext>
              </a:extLst>
            </a:blip>
            <a:stretch>
              <a:fillRect/>
            </a:stretch>
          </p:blipFill>
          <p:spPr>
            <a:xfrm>
              <a:off x="9156192" y="3785615"/>
              <a:ext cx="1801367" cy="2542031"/>
            </a:xfrm>
            <a:prstGeom prst="rect">
              <a:avLst/>
            </a:prstGeom>
          </p:spPr>
        </p:pic>
      </p:grpSp>
      <p:sp>
        <p:nvSpPr>
          <p:cNvPr id="28" name="object 28"/>
          <p:cNvSpPr/>
          <p:nvPr/>
        </p:nvSpPr>
        <p:spPr>
          <a:xfrm>
            <a:off x="5526023" y="1"/>
            <a:ext cx="1018540" cy="338455"/>
          </a:xfrm>
          <a:custGeom>
            <a:avLst/>
            <a:gdLst/>
            <a:ahLst/>
            <a:cxnLst/>
            <a:rect l="l" t="t" r="r" b="b"/>
            <a:pathLst>
              <a:path w="1018540" h="338455">
                <a:moveTo>
                  <a:pt x="1018019" y="0"/>
                </a:moveTo>
                <a:lnTo>
                  <a:pt x="0" y="0"/>
                </a:lnTo>
                <a:lnTo>
                  <a:pt x="0" y="338327"/>
                </a:lnTo>
                <a:lnTo>
                  <a:pt x="1018019" y="338327"/>
                </a:lnTo>
                <a:lnTo>
                  <a:pt x="1018019" y="0"/>
                </a:lnTo>
                <a:close/>
              </a:path>
            </a:pathLst>
          </a:custGeom>
          <a:solidFill>
            <a:srgbClr val="FFFFFF"/>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2" name="Picture 31">
            <a:hlinkClick r:id="rId9"/>
            <a:extLst>
              <a:ext uri="{FF2B5EF4-FFF2-40B4-BE49-F238E27FC236}">
                <a16:creationId xmlns:a16="http://schemas.microsoft.com/office/drawing/2014/main" id="{A59E5BA6-BE31-4F98-B728-A59315CC05B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737852" y="22797"/>
            <a:ext cx="1994954" cy="2843068"/>
          </a:xfrm>
          <a:prstGeom prst="rect">
            <a:avLst/>
          </a:prstGeom>
        </p:spPr>
      </p:pic>
      <p:sp>
        <p:nvSpPr>
          <p:cNvPr id="25" name="TextBox 24">
            <a:extLst>
              <a:ext uri="{FF2B5EF4-FFF2-40B4-BE49-F238E27FC236}">
                <a16:creationId xmlns:a16="http://schemas.microsoft.com/office/drawing/2014/main" id="{332790C8-DED6-B081-CF88-444D5912165B}"/>
              </a:ext>
            </a:extLst>
          </p:cNvPr>
          <p:cNvSpPr txBox="1"/>
          <p:nvPr/>
        </p:nvSpPr>
        <p:spPr>
          <a:xfrm>
            <a:off x="238153" y="39564"/>
            <a:ext cx="249208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mn-ea"/>
                <a:cs typeface="+mn-cs"/>
              </a:rPr>
              <a:t>Key Drivers</a:t>
            </a:r>
            <a:endParaRPr kumimoji="0" lang="en-AU" sz="40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a:hlinkClick r:id="rId11"/>
            <a:extLst>
              <a:ext uri="{FF2B5EF4-FFF2-40B4-BE49-F238E27FC236}">
                <a16:creationId xmlns:a16="http://schemas.microsoft.com/office/drawing/2014/main" id="{EFB772E0-AC5B-B015-939A-E93C7D99B5C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119616" y="169228"/>
            <a:ext cx="2089254" cy="2957584"/>
          </a:xfrm>
          <a:prstGeom prst="rect">
            <a:avLst/>
          </a:prstGeom>
        </p:spPr>
      </p:pic>
      <p:pic>
        <p:nvPicPr>
          <p:cNvPr id="27" name="Picture 26">
            <a:hlinkClick r:id="rId13"/>
            <a:extLst>
              <a:ext uri="{FF2B5EF4-FFF2-40B4-BE49-F238E27FC236}">
                <a16:creationId xmlns:a16="http://schemas.microsoft.com/office/drawing/2014/main" id="{DB82145B-A928-F79A-C410-8C893678D3B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423947" y="4369115"/>
            <a:ext cx="1616911" cy="2291534"/>
          </a:xfrm>
          <a:prstGeom prst="rect">
            <a:avLst/>
          </a:prstGeom>
        </p:spPr>
      </p:pic>
    </p:spTree>
    <p:extLst>
      <p:ext uri="{BB962C8B-B14F-4D97-AF65-F5344CB8AC3E}">
        <p14:creationId xmlns:p14="http://schemas.microsoft.com/office/powerpoint/2010/main" val="34314886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4" name="Rectangle 3">
            <a:extLst>
              <a:ext uri="{FF2B5EF4-FFF2-40B4-BE49-F238E27FC236}">
                <a16:creationId xmlns:a16="http://schemas.microsoft.com/office/drawing/2014/main" id="{6DA11CFC-1A62-B157-670B-0A0C98F4ACC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black background with white text&#10;&#10;Description automatically generated">
            <a:extLst>
              <a:ext uri="{FF2B5EF4-FFF2-40B4-BE49-F238E27FC236}">
                <a16:creationId xmlns:a16="http://schemas.microsoft.com/office/drawing/2014/main" id="{88FCABF9-55C5-1B1C-6861-14157A2D26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6146" name="Picture 2" descr="Hand Drawn Doodle Sketch Blank Flow Chart Space for Text Stock Vector -  Illustration of drawing, cycle: 62646199">
            <a:extLst>
              <a:ext uri="{FF2B5EF4-FFF2-40B4-BE49-F238E27FC236}">
                <a16:creationId xmlns:a16="http://schemas.microsoft.com/office/drawing/2014/main" id="{811039F0-B1D2-EA98-EEEA-BE90AEA6F656}"/>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9002509" y="1335531"/>
            <a:ext cx="3042534" cy="27478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5">
            <a:extLst>
              <a:ext uri="{FF2B5EF4-FFF2-40B4-BE49-F238E27FC236}">
                <a16:creationId xmlns:a16="http://schemas.microsoft.com/office/drawing/2014/main" id="{321A6160-B71E-6E38-92A6-FAA9B36EF2AA}"/>
              </a:ext>
            </a:extLst>
          </p:cNvPr>
          <p:cNvSpPr txBox="1">
            <a:spLocks/>
          </p:cNvSpPr>
          <p:nvPr/>
        </p:nvSpPr>
        <p:spPr>
          <a:xfrm>
            <a:off x="-954247" y="293248"/>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Mapping the Middle Activity</a:t>
            </a:r>
          </a:p>
        </p:txBody>
      </p:sp>
      <p:sp>
        <p:nvSpPr>
          <p:cNvPr id="8" name="Rectangle: Rounded Corners 7">
            <a:extLst>
              <a:ext uri="{FF2B5EF4-FFF2-40B4-BE49-F238E27FC236}">
                <a16:creationId xmlns:a16="http://schemas.microsoft.com/office/drawing/2014/main" id="{AF352422-78EC-0D08-A02F-2BAD285447EE}"/>
              </a:ext>
            </a:extLst>
          </p:cNvPr>
          <p:cNvSpPr/>
          <p:nvPr/>
        </p:nvSpPr>
        <p:spPr>
          <a:xfrm>
            <a:off x="504680" y="1335531"/>
            <a:ext cx="8864788"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Map how a new subject has been implemented in your school — how it moves, who is involved, and how it plays out in practice</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Capture this as a simple visual flow showing people, decisions, and how information moves</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Identify where things work well and where it becomes challenging</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Highlight what is clear, unclear, or open to interpretation</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Be ready to display your map for the gallery walk</a:t>
            </a:r>
          </a:p>
        </p:txBody>
      </p:sp>
    </p:spTree>
    <p:extLst>
      <p:ext uri="{BB962C8B-B14F-4D97-AF65-F5344CB8AC3E}">
        <p14:creationId xmlns:p14="http://schemas.microsoft.com/office/powerpoint/2010/main" val="318091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0F9267B-318D-45F6-3C29-EC0324D08AE4}"/>
              </a:ext>
            </a:extLst>
          </p:cNvPr>
          <p:cNvSpPr/>
          <p:nvPr/>
        </p:nvSpPr>
        <p:spPr>
          <a:xfrm>
            <a:off x="504679" y="1335531"/>
            <a:ext cx="10729377" cy="4381885"/>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Scan the first QR code to view the key barriers captured from your table discussions</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Vote for the barriers that feel most significant to you</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Then scan the second QR code to view the key enablers</a:t>
            </a:r>
          </a:p>
          <a:p>
            <a:pPr marL="342900" indent="-342900">
              <a:lnSpc>
                <a:spcPct val="150000"/>
              </a:lnSpc>
              <a:buFont typeface="Arial" panose="020B0604020202020204" pitchFamily="34" charset="0"/>
              <a:buChar char="•"/>
            </a:pPr>
            <a:r>
              <a:rPr lang="en-US" sz="2000">
                <a:solidFill>
                  <a:schemeClr val="tx1"/>
                </a:solidFill>
                <a:latin typeface="Roboto" panose="02000000000000000000" pitchFamily="2" charset="0"/>
                <a:ea typeface="Roboto" panose="02000000000000000000" pitchFamily="2" charset="0"/>
                <a:cs typeface="Roboto" panose="02000000000000000000" pitchFamily="2" charset="0"/>
              </a:rPr>
              <a:t>Vote for the enablers that feel most significant</a:t>
            </a:r>
          </a:p>
        </p:txBody>
      </p:sp>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321A6160-B71E-6E38-92A6-FAA9B36EF2AA}"/>
              </a:ext>
            </a:extLst>
          </p:cNvPr>
          <p:cNvSpPr txBox="1">
            <a:spLocks/>
          </p:cNvSpPr>
          <p:nvPr/>
        </p:nvSpPr>
        <p:spPr>
          <a:xfrm>
            <a:off x="1590172" y="1766922"/>
            <a:ext cx="9011656" cy="31191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Roboto Medium" panose="02000000000000000000" pitchFamily="2" charset="0"/>
              <a:ea typeface="Roboto Medium" panose="02000000000000000000" pitchFamily="2" charset="0"/>
            </a:endParaRPr>
          </a:p>
        </p:txBody>
      </p:sp>
      <p:sp>
        <p:nvSpPr>
          <p:cNvPr id="4" name="Rectangle 3">
            <a:extLst>
              <a:ext uri="{FF2B5EF4-FFF2-40B4-BE49-F238E27FC236}">
                <a16:creationId xmlns:a16="http://schemas.microsoft.com/office/drawing/2014/main" id="{6DA11CFC-1A62-B157-670B-0A0C98F4ACC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black background with white text&#10;&#10;Description automatically generated">
            <a:extLst>
              <a:ext uri="{FF2B5EF4-FFF2-40B4-BE49-F238E27FC236}">
                <a16:creationId xmlns:a16="http://schemas.microsoft.com/office/drawing/2014/main" id="{CF0CA158-FD57-19E5-44FA-19854290F8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8" name="Title 15">
            <a:extLst>
              <a:ext uri="{FF2B5EF4-FFF2-40B4-BE49-F238E27FC236}">
                <a16:creationId xmlns:a16="http://schemas.microsoft.com/office/drawing/2014/main" id="{89494190-962B-3F05-D713-FF71B4889D37}"/>
              </a:ext>
            </a:extLst>
          </p:cNvPr>
          <p:cNvSpPr txBox="1">
            <a:spLocks/>
          </p:cNvSpPr>
          <p:nvPr/>
        </p:nvSpPr>
        <p:spPr>
          <a:xfrm>
            <a:off x="-954247" y="293248"/>
            <a:ext cx="13015618"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Mapping the Middle Activity – Emerging Themes</a:t>
            </a:r>
          </a:p>
        </p:txBody>
      </p:sp>
      <p:pic>
        <p:nvPicPr>
          <p:cNvPr id="10" name="Picture 9">
            <a:extLst>
              <a:ext uri="{FF2B5EF4-FFF2-40B4-BE49-F238E27FC236}">
                <a16:creationId xmlns:a16="http://schemas.microsoft.com/office/drawing/2014/main" id="{94580D34-3EDC-CA35-75E3-EDB0D49613DA}"/>
              </a:ext>
            </a:extLst>
          </p:cNvPr>
          <p:cNvPicPr>
            <a:picLocks noChangeAspect="1"/>
          </p:cNvPicPr>
          <p:nvPr/>
        </p:nvPicPr>
        <p:blipFill>
          <a:blip r:embed="rId5"/>
          <a:stretch>
            <a:fillRect/>
          </a:stretch>
        </p:blipFill>
        <p:spPr>
          <a:xfrm>
            <a:off x="3483333" y="3705683"/>
            <a:ext cx="2762636" cy="2800741"/>
          </a:xfrm>
          <a:prstGeom prst="rect">
            <a:avLst/>
          </a:prstGeom>
        </p:spPr>
      </p:pic>
      <p:pic>
        <p:nvPicPr>
          <p:cNvPr id="12" name="Picture 11">
            <a:extLst>
              <a:ext uri="{FF2B5EF4-FFF2-40B4-BE49-F238E27FC236}">
                <a16:creationId xmlns:a16="http://schemas.microsoft.com/office/drawing/2014/main" id="{CB78AA9B-BE71-AE09-1D99-6A6EEC61D486}"/>
              </a:ext>
            </a:extLst>
          </p:cNvPr>
          <p:cNvPicPr>
            <a:picLocks noChangeAspect="1"/>
          </p:cNvPicPr>
          <p:nvPr/>
        </p:nvPicPr>
        <p:blipFill>
          <a:blip r:embed="rId6"/>
          <a:stretch>
            <a:fillRect/>
          </a:stretch>
        </p:blipFill>
        <p:spPr>
          <a:xfrm>
            <a:off x="6274996" y="3600908"/>
            <a:ext cx="2953162" cy="2924583"/>
          </a:xfrm>
          <a:prstGeom prst="rect">
            <a:avLst/>
          </a:prstGeom>
        </p:spPr>
      </p:pic>
    </p:spTree>
    <p:extLst>
      <p:ext uri="{BB962C8B-B14F-4D97-AF65-F5344CB8AC3E}">
        <p14:creationId xmlns:p14="http://schemas.microsoft.com/office/powerpoint/2010/main" val="12317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321A6160-B71E-6E38-92A6-FAA9B36EF2AA}"/>
              </a:ext>
            </a:extLst>
          </p:cNvPr>
          <p:cNvSpPr txBox="1">
            <a:spLocks/>
          </p:cNvSpPr>
          <p:nvPr/>
        </p:nvSpPr>
        <p:spPr>
          <a:xfrm>
            <a:off x="1590172" y="1766922"/>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latin typeface="Roboto Medium" panose="02000000000000000000" pitchFamily="2" charset="0"/>
                <a:ea typeface="Roboto Medium" panose="02000000000000000000" pitchFamily="2" charset="0"/>
              </a:rPr>
              <a:t>Reflecting on what we’ve heard</a:t>
            </a:r>
          </a:p>
          <a:p>
            <a:pPr algn="ctr"/>
            <a:endParaRPr lang="en-US" sz="2800">
              <a:latin typeface="Roboto" panose="02000000000000000000" pitchFamily="2" charset="0"/>
              <a:ea typeface="Roboto" panose="02000000000000000000" pitchFamily="2" charset="0"/>
            </a:endParaRPr>
          </a:p>
          <a:p>
            <a:pPr algn="ctr"/>
            <a:r>
              <a:rPr lang="en-US" sz="2800">
                <a:latin typeface="Roboto" panose="02000000000000000000" pitchFamily="2" charset="0"/>
                <a:ea typeface="Roboto" panose="02000000000000000000" pitchFamily="2" charset="0"/>
              </a:rPr>
              <a:t>Scan the QR code to add your input</a:t>
            </a:r>
          </a:p>
          <a:p>
            <a:pPr algn="ctr"/>
            <a:r>
              <a:rPr lang="en-US" sz="2800">
                <a:latin typeface="Roboto" panose="02000000000000000000" pitchFamily="2" charset="0"/>
                <a:ea typeface="Roboto" panose="02000000000000000000" pitchFamily="2" charset="0"/>
              </a:rPr>
              <a:t>Vote for items you’d like to see explored</a:t>
            </a:r>
          </a:p>
        </p:txBody>
      </p:sp>
      <p:sp>
        <p:nvSpPr>
          <p:cNvPr id="4" name="Rectangle 3">
            <a:extLst>
              <a:ext uri="{FF2B5EF4-FFF2-40B4-BE49-F238E27FC236}">
                <a16:creationId xmlns:a16="http://schemas.microsoft.com/office/drawing/2014/main" id="{6DA11CFC-1A62-B157-670B-0A0C98F4ACC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black background with white text&#10;&#10;Description automatically generated">
            <a:extLst>
              <a:ext uri="{FF2B5EF4-FFF2-40B4-BE49-F238E27FC236}">
                <a16:creationId xmlns:a16="http://schemas.microsoft.com/office/drawing/2014/main" id="{95F82BFD-EA76-8ECA-59C7-DEFBF94EBC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10" name="Picture 9" descr="A qr code with a black and white background&#10;&#10;Description automatically generated">
            <a:extLst>
              <a:ext uri="{FF2B5EF4-FFF2-40B4-BE49-F238E27FC236}">
                <a16:creationId xmlns:a16="http://schemas.microsoft.com/office/drawing/2014/main" id="{32FBBDE3-7B90-3600-8920-CED7C6456EC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56315" y="4009370"/>
            <a:ext cx="2528878" cy="2528878"/>
          </a:xfrm>
          <a:prstGeom prst="rect">
            <a:avLst/>
          </a:prstGeom>
        </p:spPr>
      </p:pic>
      <p:sp>
        <p:nvSpPr>
          <p:cNvPr id="8" name="Title 15">
            <a:extLst>
              <a:ext uri="{FF2B5EF4-FFF2-40B4-BE49-F238E27FC236}">
                <a16:creationId xmlns:a16="http://schemas.microsoft.com/office/drawing/2014/main" id="{5689E967-3AC2-A4E3-44BE-C9BBB35DBBA2}"/>
              </a:ext>
            </a:extLst>
          </p:cNvPr>
          <p:cNvSpPr txBox="1">
            <a:spLocks/>
          </p:cNvSpPr>
          <p:nvPr/>
        </p:nvSpPr>
        <p:spPr>
          <a:xfrm>
            <a:off x="-954247" y="293248"/>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Mapping the Middle Activity</a:t>
            </a:r>
          </a:p>
        </p:txBody>
      </p:sp>
    </p:spTree>
    <p:extLst>
      <p:ext uri="{BB962C8B-B14F-4D97-AF65-F5344CB8AC3E}">
        <p14:creationId xmlns:p14="http://schemas.microsoft.com/office/powerpoint/2010/main" val="364817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3"/>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321A6160-B71E-6E38-92A6-FAA9B36EF2AA}"/>
              </a:ext>
            </a:extLst>
          </p:cNvPr>
          <p:cNvSpPr txBox="1">
            <a:spLocks/>
          </p:cNvSpPr>
          <p:nvPr/>
        </p:nvSpPr>
        <p:spPr>
          <a:xfrm>
            <a:off x="1590172" y="1766922"/>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a:latin typeface="Roboto Medium" panose="02000000000000000000" pitchFamily="2" charset="0"/>
                <a:ea typeface="Roboto Medium" panose="02000000000000000000" pitchFamily="2" charset="0"/>
              </a:rPr>
              <a:t>Gallery walk</a:t>
            </a:r>
          </a:p>
        </p:txBody>
      </p:sp>
      <p:sp>
        <p:nvSpPr>
          <p:cNvPr id="4" name="Rectangle 3">
            <a:extLst>
              <a:ext uri="{FF2B5EF4-FFF2-40B4-BE49-F238E27FC236}">
                <a16:creationId xmlns:a16="http://schemas.microsoft.com/office/drawing/2014/main" id="{6DA11CFC-1A62-B157-670B-0A0C98F4ACC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10" name="Picture 9">
            <a:extLst>
              <a:ext uri="{FF2B5EF4-FFF2-40B4-BE49-F238E27FC236}">
                <a16:creationId xmlns:a16="http://schemas.microsoft.com/office/drawing/2014/main" id="{DAB40598-79C5-5CBB-A232-01CC8A448175}"/>
              </a:ext>
            </a:extLst>
          </p:cNvPr>
          <p:cNvPicPr>
            <a:picLocks noChangeAspect="1"/>
          </p:cNvPicPr>
          <p:nvPr/>
        </p:nvPicPr>
        <p:blipFill>
          <a:blip r:embed="rId4"/>
          <a:stretch>
            <a:fillRect/>
          </a:stretch>
        </p:blipFill>
        <p:spPr>
          <a:xfrm>
            <a:off x="3859504" y="2551780"/>
            <a:ext cx="4472992" cy="2889139"/>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F9EB8C64-E8B7-DE5C-20F6-B6C58AD25B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
        <p:nvSpPr>
          <p:cNvPr id="6" name="Title 15">
            <a:extLst>
              <a:ext uri="{FF2B5EF4-FFF2-40B4-BE49-F238E27FC236}">
                <a16:creationId xmlns:a16="http://schemas.microsoft.com/office/drawing/2014/main" id="{90DEA6D2-D5DF-825B-87F3-AC69DD410BB0}"/>
              </a:ext>
            </a:extLst>
          </p:cNvPr>
          <p:cNvSpPr txBox="1">
            <a:spLocks/>
          </p:cNvSpPr>
          <p:nvPr/>
        </p:nvSpPr>
        <p:spPr>
          <a:xfrm>
            <a:off x="-954247" y="293248"/>
            <a:ext cx="9011656" cy="3119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bg1"/>
                </a:solidFill>
                <a:latin typeface="Roboto Medium" panose="02000000000000000000" pitchFamily="2" charset="0"/>
                <a:ea typeface="Roboto Medium" panose="02000000000000000000" pitchFamily="2" charset="0"/>
              </a:rPr>
              <a:t>Mapping the Middle Activity</a:t>
            </a:r>
          </a:p>
        </p:txBody>
      </p:sp>
    </p:spTree>
    <p:extLst>
      <p:ext uri="{BB962C8B-B14F-4D97-AF65-F5344CB8AC3E}">
        <p14:creationId xmlns:p14="http://schemas.microsoft.com/office/powerpoint/2010/main" val="267761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859AA-ADEB-8E6C-C683-910341C871A4}"/>
            </a:ext>
          </a:extLst>
        </p:cNvPr>
        <p:cNvGrpSpPr/>
        <p:nvPr/>
      </p:nvGrpSpPr>
      <p:grpSpPr>
        <a:xfrm>
          <a:off x="0" y="0"/>
          <a:ext cx="0" cy="0"/>
          <a:chOff x="0" y="0"/>
          <a:chExt cx="0" cy="0"/>
        </a:xfrm>
      </p:grpSpPr>
      <p:sp>
        <p:nvSpPr>
          <p:cNvPr id="7" name="Title 15">
            <a:extLst>
              <a:ext uri="{FF2B5EF4-FFF2-40B4-BE49-F238E27FC236}">
                <a16:creationId xmlns:a16="http://schemas.microsoft.com/office/drawing/2014/main" id="{0A20D11C-BA2E-510F-A7A9-E86D44855EF5}"/>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pic>
        <p:nvPicPr>
          <p:cNvPr id="2" name="Picture 4" descr="Watercolor Cappuccino Croissant, Sweet, Breakfast, Coffee PNG Transparent  Image and Clipart for Free Download">
            <a:extLst>
              <a:ext uri="{FF2B5EF4-FFF2-40B4-BE49-F238E27FC236}">
                <a16:creationId xmlns:a16="http://schemas.microsoft.com/office/drawing/2014/main" id="{8651DEDC-8D50-B77D-157E-4C7029A74E6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89582" y="139148"/>
            <a:ext cx="6241774" cy="6241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36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20950-35F7-689E-EC80-25B7607E7D6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6FA65D5-6B10-36BC-41D3-8CD3DA064EB4}"/>
              </a:ext>
            </a:extLst>
          </p:cNvPr>
          <p:cNvSpPr txBox="1"/>
          <p:nvPr/>
        </p:nvSpPr>
        <p:spPr>
          <a:xfrm>
            <a:off x="409975" y="2987840"/>
            <a:ext cx="8694092" cy="954107"/>
          </a:xfrm>
          <a:prstGeom prst="rect">
            <a:avLst/>
          </a:prstGeom>
          <a:noFill/>
        </p:spPr>
        <p:txBody>
          <a:bodyPr wrap="square" lIns="91440" tIns="45720" rIns="91440" bIns="45720" rtlCol="0" anchor="t">
            <a:spAutoFit/>
          </a:bodyPr>
          <a:lstStyle/>
          <a:p>
            <a:r>
              <a:rPr lang="en-US" sz="2800" b="1">
                <a:latin typeface="Roboto"/>
                <a:ea typeface="Roboto"/>
                <a:cs typeface="Roboto"/>
              </a:rPr>
              <a:t>Virginia Steele</a:t>
            </a:r>
            <a:endParaRPr lang="en-US"/>
          </a:p>
          <a:p>
            <a:r>
              <a:rPr lang="en-AU" sz="2800">
                <a:latin typeface="Roboto"/>
                <a:ea typeface="Roboto"/>
                <a:cs typeface="Roboto"/>
              </a:rPr>
              <a:t>Program Manager, Capabilities Feasibility Program </a:t>
            </a:r>
            <a:endParaRPr lang="en-US" sz="2800">
              <a:latin typeface="Roboto"/>
              <a:ea typeface="Roboto"/>
              <a:cs typeface="Roboto"/>
            </a:endParaRPr>
          </a:p>
        </p:txBody>
      </p:sp>
      <p:sp>
        <p:nvSpPr>
          <p:cNvPr id="9" name="Rectangle 8">
            <a:extLst>
              <a:ext uri="{FF2B5EF4-FFF2-40B4-BE49-F238E27FC236}">
                <a16:creationId xmlns:a16="http://schemas.microsoft.com/office/drawing/2014/main" id="{42CAB935-A796-5266-FDEE-1684904B19C3}"/>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0" name="Title 15">
            <a:extLst>
              <a:ext uri="{FF2B5EF4-FFF2-40B4-BE49-F238E27FC236}">
                <a16:creationId xmlns:a16="http://schemas.microsoft.com/office/drawing/2014/main" id="{9D3B78FD-4FCE-58E4-B528-A62DF25A1B16}"/>
              </a:ext>
            </a:extLst>
          </p:cNvPr>
          <p:cNvSpPr txBox="1">
            <a:spLocks/>
          </p:cNvSpPr>
          <p:nvPr/>
        </p:nvSpPr>
        <p:spPr>
          <a:xfrm>
            <a:off x="513344" y="376456"/>
            <a:ext cx="10515600" cy="835656"/>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a:ea typeface="Roboto Medium"/>
                <a:cs typeface="Roboto Medium"/>
              </a:rPr>
              <a:t>Capabilities within the SACE – Feasibility Program</a:t>
            </a:r>
            <a:endParaRPr lang="en-US">
              <a:solidFill>
                <a:schemeClr val="bg1"/>
              </a:solidFill>
            </a:endParaRPr>
          </a:p>
        </p:txBody>
      </p:sp>
      <p:pic>
        <p:nvPicPr>
          <p:cNvPr id="4" name="Picture 3" descr="A black background with white text&#10;&#10;Description automatically generated">
            <a:extLst>
              <a:ext uri="{FF2B5EF4-FFF2-40B4-BE49-F238E27FC236}">
                <a16:creationId xmlns:a16="http://schemas.microsoft.com/office/drawing/2014/main" id="{6820E3FC-04C3-B0BB-E6FF-510B1E55A3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pic>
        <p:nvPicPr>
          <p:cNvPr id="2" name="Picture 1">
            <a:extLst>
              <a:ext uri="{FF2B5EF4-FFF2-40B4-BE49-F238E27FC236}">
                <a16:creationId xmlns:a16="http://schemas.microsoft.com/office/drawing/2014/main" id="{172D9015-FD19-80FC-F7BB-ABB15750ADAF}"/>
              </a:ext>
            </a:extLst>
          </p:cNvPr>
          <p:cNvPicPr>
            <a:picLocks noChangeAspect="1"/>
          </p:cNvPicPr>
          <p:nvPr/>
        </p:nvPicPr>
        <p:blipFill>
          <a:blip r:embed="rId4"/>
          <a:stretch>
            <a:fillRect/>
          </a:stretch>
        </p:blipFill>
        <p:spPr>
          <a:xfrm>
            <a:off x="90533" y="5091078"/>
            <a:ext cx="3562847" cy="1428949"/>
          </a:xfrm>
          <a:prstGeom prst="rect">
            <a:avLst/>
          </a:prstGeom>
        </p:spPr>
      </p:pic>
    </p:spTree>
    <p:extLst>
      <p:ext uri="{BB962C8B-B14F-4D97-AF65-F5344CB8AC3E}">
        <p14:creationId xmlns:p14="http://schemas.microsoft.com/office/powerpoint/2010/main" val="412494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36164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background with white text&#10;&#10;Description automatically generated">
            <a:extLst>
              <a:ext uri="{FF2B5EF4-FFF2-40B4-BE49-F238E27FC236}">
                <a16:creationId xmlns:a16="http://schemas.microsoft.com/office/drawing/2014/main" id="{E9F7EE89-AB31-5888-BCC1-DDBF0B80E7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99624" y="4870729"/>
            <a:ext cx="3083476" cy="1981703"/>
          </a:xfrm>
          <a:prstGeom prst="rect">
            <a:avLst/>
          </a:prstGeom>
        </p:spPr>
      </p:pic>
      <p:sp>
        <p:nvSpPr>
          <p:cNvPr id="13" name="Rectangle: Rounded Corners 12">
            <a:extLst>
              <a:ext uri="{FF2B5EF4-FFF2-40B4-BE49-F238E27FC236}">
                <a16:creationId xmlns:a16="http://schemas.microsoft.com/office/drawing/2014/main" id="{77AAC056-D7C9-FE03-6BC5-38E3D95CC685}"/>
              </a:ext>
            </a:extLst>
          </p:cNvPr>
          <p:cNvSpPr/>
          <p:nvPr/>
        </p:nvSpPr>
        <p:spPr>
          <a:xfrm>
            <a:off x="1006929" y="1102659"/>
            <a:ext cx="10167257" cy="4317702"/>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6A4C889D-65DC-573C-D276-55AD0A4576CD}"/>
              </a:ext>
            </a:extLst>
          </p:cNvPr>
          <p:cNvSpPr/>
          <p:nvPr/>
        </p:nvSpPr>
        <p:spPr>
          <a:xfrm>
            <a:off x="1006929" y="1097884"/>
            <a:ext cx="10167257" cy="2079510"/>
          </a:xfrm>
          <a:prstGeom prst="roundRect">
            <a:avLst>
              <a:gd name="adj" fmla="val 5597"/>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sp>
        <p:nvSpPr>
          <p:cNvPr id="6" name="Rectangle: Rounded Corners 5">
            <a:extLst>
              <a:ext uri="{FF2B5EF4-FFF2-40B4-BE49-F238E27FC236}">
                <a16:creationId xmlns:a16="http://schemas.microsoft.com/office/drawing/2014/main" id="{8682AD4B-2DE2-A64C-D99D-A9F87FF83175}"/>
              </a:ext>
            </a:extLst>
          </p:cNvPr>
          <p:cNvSpPr/>
          <p:nvPr/>
        </p:nvSpPr>
        <p:spPr>
          <a:xfrm>
            <a:off x="1006928" y="2988097"/>
            <a:ext cx="10167257" cy="24622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3655" y="5894613"/>
            <a:ext cx="802800" cy="598253"/>
          </a:xfrm>
          <a:prstGeom prst="rect">
            <a:avLst/>
          </a:prstGeom>
        </p:spPr>
      </p:pic>
      <p:pic>
        <p:nvPicPr>
          <p:cNvPr id="10" name="Graphic 9">
            <a:extLst>
              <a:ext uri="{FF2B5EF4-FFF2-40B4-BE49-F238E27FC236}">
                <a16:creationId xmlns:a16="http://schemas.microsoft.com/office/drawing/2014/main" id="{F2C348F8-EEE1-48E9-B787-05A998C02F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6479" y="5625228"/>
            <a:ext cx="1850400" cy="867638"/>
          </a:xfrm>
          <a:prstGeom prst="rect">
            <a:avLst/>
          </a:prstGeom>
        </p:spPr>
      </p:pic>
      <p:cxnSp>
        <p:nvCxnSpPr>
          <p:cNvPr id="26" name="Straight Connector 25">
            <a:extLst>
              <a:ext uri="{FF2B5EF4-FFF2-40B4-BE49-F238E27FC236}">
                <a16:creationId xmlns:a16="http://schemas.microsoft.com/office/drawing/2014/main" id="{60AAB5FF-23B6-65F8-DD06-A1527FAA78D6}"/>
              </a:ext>
            </a:extLst>
          </p:cNvPr>
          <p:cNvCxnSpPr>
            <a:cxnSpLocks/>
          </p:cNvCxnSpPr>
          <p:nvPr/>
        </p:nvCxnSpPr>
        <p:spPr>
          <a:xfrm>
            <a:off x="4334425" y="2988097"/>
            <a:ext cx="0" cy="21214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9A717E3-FA92-B00B-86B6-A3440F1B5632}"/>
              </a:ext>
            </a:extLst>
          </p:cNvPr>
          <p:cNvCxnSpPr>
            <a:cxnSpLocks/>
          </p:cNvCxnSpPr>
          <p:nvPr/>
        </p:nvCxnSpPr>
        <p:spPr>
          <a:xfrm>
            <a:off x="7667058" y="2988097"/>
            <a:ext cx="0" cy="21214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B4D96F5-C3D7-1417-BB73-6EFAFBD65504}"/>
              </a:ext>
            </a:extLst>
          </p:cNvPr>
          <p:cNvSpPr txBox="1"/>
          <p:nvPr/>
        </p:nvSpPr>
        <p:spPr>
          <a:xfrm>
            <a:off x="1250075" y="3252062"/>
            <a:ext cx="2995733" cy="246221"/>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Rise of Artificial Intelligence</a:t>
            </a:r>
            <a:endParaRPr lang="en-GB" sz="1600">
              <a:latin typeface="Roboto Bold" panose="02000000000000000000" pitchFamily="2" charset="0"/>
              <a:ea typeface="Roboto Bold" panose="02000000000000000000" pitchFamily="2" charset="0"/>
            </a:endParaRPr>
          </a:p>
        </p:txBody>
      </p:sp>
      <p:sp>
        <p:nvSpPr>
          <p:cNvPr id="36" name="TextBox 35">
            <a:extLst>
              <a:ext uri="{FF2B5EF4-FFF2-40B4-BE49-F238E27FC236}">
                <a16:creationId xmlns:a16="http://schemas.microsoft.com/office/drawing/2014/main" id="{C732A8EE-CC8E-26E3-997B-DA22C83D31BC}"/>
              </a:ext>
            </a:extLst>
          </p:cNvPr>
          <p:cNvSpPr txBox="1"/>
          <p:nvPr/>
        </p:nvSpPr>
        <p:spPr>
          <a:xfrm>
            <a:off x="1250075" y="3610670"/>
            <a:ext cx="2882368"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the processing power and speed of artificial intelligence is changing the way we access and use knowledge.</a:t>
            </a:r>
            <a:endParaRPr lang="en-GB" sz="1400">
              <a:latin typeface="Roboto Light" panose="02000000000000000000" pitchFamily="2" charset="0"/>
              <a:ea typeface="Roboto Light" panose="02000000000000000000" pitchFamily="2" charset="0"/>
            </a:endParaRPr>
          </a:p>
        </p:txBody>
      </p:sp>
      <p:sp>
        <p:nvSpPr>
          <p:cNvPr id="3" name="Subtitle 2">
            <a:extLst>
              <a:ext uri="{FF2B5EF4-FFF2-40B4-BE49-F238E27FC236}">
                <a16:creationId xmlns:a16="http://schemas.microsoft.com/office/drawing/2014/main" id="{20086A3C-B01D-9C68-193C-3A1FE59ED690}"/>
              </a:ext>
            </a:extLst>
          </p:cNvPr>
          <p:cNvSpPr txBox="1">
            <a:spLocks/>
          </p:cNvSpPr>
          <p:nvPr/>
        </p:nvSpPr>
        <p:spPr>
          <a:xfrm>
            <a:off x="1012369" y="464458"/>
            <a:ext cx="10026532" cy="1112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3200">
                <a:latin typeface="Roboto Light" panose="02000000000000000000" pitchFamily="2" charset="0"/>
                <a:ea typeface="Roboto Light" panose="02000000000000000000" pitchFamily="2" charset="0"/>
              </a:rPr>
              <a:t>Challenges students face today</a:t>
            </a:r>
            <a:endParaRPr lang="en-AU" sz="3200">
              <a:latin typeface="Roboto Light" panose="02000000000000000000" pitchFamily="2" charset="0"/>
              <a:ea typeface="Roboto Light" panose="02000000000000000000" pitchFamily="2" charset="0"/>
            </a:endParaRPr>
          </a:p>
        </p:txBody>
      </p:sp>
      <p:pic>
        <p:nvPicPr>
          <p:cNvPr id="34" name="Graphic 33">
            <a:extLst>
              <a:ext uri="{FF2B5EF4-FFF2-40B4-BE49-F238E27FC236}">
                <a16:creationId xmlns:a16="http://schemas.microsoft.com/office/drawing/2014/main" id="{0871C070-5622-BA0E-987C-39E9CEEB649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4798" y="1182193"/>
            <a:ext cx="2691424" cy="1874716"/>
          </a:xfrm>
          <a:prstGeom prst="rect">
            <a:avLst/>
          </a:prstGeom>
        </p:spPr>
      </p:pic>
      <p:pic>
        <p:nvPicPr>
          <p:cNvPr id="41" name="Graphic 40">
            <a:extLst>
              <a:ext uri="{FF2B5EF4-FFF2-40B4-BE49-F238E27FC236}">
                <a16:creationId xmlns:a16="http://schemas.microsoft.com/office/drawing/2014/main" id="{FC681CA1-3CC2-8A91-5E7E-DA408EF32D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14121" y="1157414"/>
            <a:ext cx="3341076" cy="1874716"/>
          </a:xfrm>
          <a:prstGeom prst="rect">
            <a:avLst/>
          </a:prstGeom>
        </p:spPr>
      </p:pic>
      <p:pic>
        <p:nvPicPr>
          <p:cNvPr id="43" name="Graphic 42">
            <a:extLst>
              <a:ext uri="{FF2B5EF4-FFF2-40B4-BE49-F238E27FC236}">
                <a16:creationId xmlns:a16="http://schemas.microsoft.com/office/drawing/2014/main" id="{F8E6DD3F-3EDA-7755-DE33-60FD00150C7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591658" y="1144733"/>
            <a:ext cx="2691424" cy="1874716"/>
          </a:xfrm>
          <a:prstGeom prst="rect">
            <a:avLst/>
          </a:prstGeom>
        </p:spPr>
      </p:pic>
      <p:cxnSp>
        <p:nvCxnSpPr>
          <p:cNvPr id="44" name="Straight Connector 43">
            <a:extLst>
              <a:ext uri="{FF2B5EF4-FFF2-40B4-BE49-F238E27FC236}">
                <a16:creationId xmlns:a16="http://schemas.microsoft.com/office/drawing/2014/main" id="{FD7954EE-E20B-5C45-DAA2-46E5A946C930}"/>
              </a:ext>
            </a:extLst>
          </p:cNvPr>
          <p:cNvCxnSpPr>
            <a:cxnSpLocks/>
          </p:cNvCxnSpPr>
          <p:nvPr/>
        </p:nvCxnSpPr>
        <p:spPr>
          <a:xfrm flipH="1">
            <a:off x="4334425" y="1290987"/>
            <a:ext cx="0" cy="1684064"/>
          </a:xfrm>
          <a:prstGeom prst="line">
            <a:avLst/>
          </a:prstGeom>
          <a:ln w="19050">
            <a:solidFill>
              <a:schemeClr val="bg2">
                <a:alpha val="19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330B1F1-0F16-0DCE-50C4-E499C021B190}"/>
              </a:ext>
            </a:extLst>
          </p:cNvPr>
          <p:cNvCxnSpPr>
            <a:cxnSpLocks/>
          </p:cNvCxnSpPr>
          <p:nvPr/>
        </p:nvCxnSpPr>
        <p:spPr>
          <a:xfrm>
            <a:off x="7667058" y="1290987"/>
            <a:ext cx="0" cy="1684064"/>
          </a:xfrm>
          <a:prstGeom prst="line">
            <a:avLst/>
          </a:prstGeom>
          <a:ln w="19050">
            <a:solidFill>
              <a:schemeClr val="bg2">
                <a:alpha val="19000"/>
              </a:schemeClr>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9A782BCA-73F9-8839-32A2-FCE517BDE6CF}"/>
              </a:ext>
            </a:extLst>
          </p:cNvPr>
          <p:cNvSpPr txBox="1"/>
          <p:nvPr/>
        </p:nvSpPr>
        <p:spPr>
          <a:xfrm>
            <a:off x="4580381" y="3263216"/>
            <a:ext cx="2808778"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Focus on mental health </a:t>
            </a:r>
          </a:p>
          <a:p>
            <a:r>
              <a:rPr lang="en-US" sz="1600">
                <a:latin typeface="Roboto Bold" panose="02000000000000000000" pitchFamily="2" charset="0"/>
                <a:ea typeface="Roboto Bold" panose="02000000000000000000" pitchFamily="2" charset="0"/>
              </a:rPr>
              <a:t>&amp; wellbeing</a:t>
            </a:r>
            <a:endParaRPr lang="en-GB" sz="1600">
              <a:latin typeface="Roboto Bold" panose="02000000000000000000" pitchFamily="2" charset="0"/>
              <a:ea typeface="Roboto Bold" panose="02000000000000000000" pitchFamily="2" charset="0"/>
            </a:endParaRPr>
          </a:p>
        </p:txBody>
      </p:sp>
      <p:sp>
        <p:nvSpPr>
          <p:cNvPr id="51" name="TextBox 50">
            <a:extLst>
              <a:ext uri="{FF2B5EF4-FFF2-40B4-BE49-F238E27FC236}">
                <a16:creationId xmlns:a16="http://schemas.microsoft.com/office/drawing/2014/main" id="{431163C8-6ABB-5B00-4FAA-5236BBAC197C}"/>
              </a:ext>
            </a:extLst>
          </p:cNvPr>
          <p:cNvSpPr txBox="1"/>
          <p:nvPr/>
        </p:nvSpPr>
        <p:spPr>
          <a:xfrm>
            <a:off x="4580380" y="3870641"/>
            <a:ext cx="2959994" cy="1292662"/>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more than </a:t>
            </a:r>
            <a:r>
              <a:rPr lang="en-US" sz="1400">
                <a:latin typeface="Roboto Bold" panose="02000000000000000000" pitchFamily="2" charset="0"/>
                <a:ea typeface="Roboto Bold" panose="02000000000000000000" pitchFamily="2" charset="0"/>
              </a:rPr>
              <a:t>25% </a:t>
            </a:r>
            <a:r>
              <a:rPr lang="en-US" sz="1400">
                <a:latin typeface="Roboto Light" panose="02000000000000000000" pitchFamily="2" charset="0"/>
                <a:ea typeface="Roboto Light" panose="02000000000000000000" pitchFamily="2" charset="0"/>
              </a:rPr>
              <a:t>of young people meet the criteria for experiencing psychological distress and over </a:t>
            </a:r>
            <a:r>
              <a:rPr lang="en-US" sz="1400">
                <a:latin typeface="Roboto Bold" panose="02000000000000000000" pitchFamily="2" charset="0"/>
                <a:ea typeface="Roboto Bold" panose="02000000000000000000" pitchFamily="2" charset="0"/>
              </a:rPr>
              <a:t>50% </a:t>
            </a:r>
            <a:r>
              <a:rPr lang="en-US" sz="1400">
                <a:latin typeface="Roboto Light" panose="02000000000000000000" pitchFamily="2" charset="0"/>
                <a:ea typeface="Roboto Light" panose="02000000000000000000" pitchFamily="2" charset="0"/>
              </a:rPr>
              <a:t>identify mental health as a top barrier to achieving their study or work goals.</a:t>
            </a:r>
            <a:r>
              <a:rPr lang="en-US" sz="1400" baseline="30000">
                <a:latin typeface="Roboto Light" panose="02000000000000000000" pitchFamily="2" charset="0"/>
                <a:ea typeface="Roboto Light" panose="02000000000000000000" pitchFamily="2" charset="0"/>
              </a:rPr>
              <a:t>1</a:t>
            </a:r>
            <a:endParaRPr lang="en-GB" sz="1400" baseline="30000">
              <a:latin typeface="Roboto Light" panose="02000000000000000000" pitchFamily="2" charset="0"/>
              <a:ea typeface="Roboto Light" panose="02000000000000000000" pitchFamily="2" charset="0"/>
            </a:endParaRPr>
          </a:p>
        </p:txBody>
      </p:sp>
      <p:sp>
        <p:nvSpPr>
          <p:cNvPr id="52" name="TextBox 51">
            <a:extLst>
              <a:ext uri="{FF2B5EF4-FFF2-40B4-BE49-F238E27FC236}">
                <a16:creationId xmlns:a16="http://schemas.microsoft.com/office/drawing/2014/main" id="{D02B3EE4-BBCF-9239-19F0-824A72A35A93}"/>
              </a:ext>
            </a:extLst>
          </p:cNvPr>
          <p:cNvSpPr txBox="1"/>
          <p:nvPr/>
        </p:nvSpPr>
        <p:spPr>
          <a:xfrm>
            <a:off x="7875860" y="3261095"/>
            <a:ext cx="3174151"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Dissatisfaction with using grades and ranks to define success</a:t>
            </a:r>
            <a:endParaRPr lang="en-GB" sz="1600">
              <a:latin typeface="Roboto Bold" panose="02000000000000000000" pitchFamily="2" charset="0"/>
              <a:ea typeface="Roboto Bold" panose="02000000000000000000" pitchFamily="2" charset="0"/>
            </a:endParaRPr>
          </a:p>
        </p:txBody>
      </p:sp>
      <p:sp>
        <p:nvSpPr>
          <p:cNvPr id="53" name="TextBox 52">
            <a:extLst>
              <a:ext uri="{FF2B5EF4-FFF2-40B4-BE49-F238E27FC236}">
                <a16:creationId xmlns:a16="http://schemas.microsoft.com/office/drawing/2014/main" id="{34CE8BCF-DAF7-FD5D-ACC3-10A3106CCC41}"/>
              </a:ext>
            </a:extLst>
          </p:cNvPr>
          <p:cNvSpPr txBox="1"/>
          <p:nvPr/>
        </p:nvSpPr>
        <p:spPr>
          <a:xfrm>
            <a:off x="7879702" y="3881247"/>
            <a:ext cx="2955157"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Many young people reject the idea that the breadth and depth of what they know and can do is represented in grades and ranks. </a:t>
            </a:r>
            <a:r>
              <a:rPr lang="en-US" sz="1400" baseline="30000">
                <a:latin typeface="Roboto Light" panose="02000000000000000000" pitchFamily="2" charset="0"/>
                <a:ea typeface="Roboto Light" panose="02000000000000000000" pitchFamily="2" charset="0"/>
              </a:rPr>
              <a:t>2</a:t>
            </a:r>
            <a:endParaRPr lang="en-GB" sz="1400" baseline="30000">
              <a:latin typeface="Roboto Light" panose="02000000000000000000" pitchFamily="2" charset="0"/>
              <a:ea typeface="Roboto Light" panose="02000000000000000000" pitchFamily="2" charset="0"/>
            </a:endParaRPr>
          </a:p>
        </p:txBody>
      </p:sp>
      <p:sp>
        <p:nvSpPr>
          <p:cNvPr id="56" name="TextBox 55">
            <a:extLst>
              <a:ext uri="{FF2B5EF4-FFF2-40B4-BE49-F238E27FC236}">
                <a16:creationId xmlns:a16="http://schemas.microsoft.com/office/drawing/2014/main" id="{041DF4C0-0DF7-3A5B-8A06-DE4206A7CB4B}"/>
              </a:ext>
            </a:extLst>
          </p:cNvPr>
          <p:cNvSpPr txBox="1"/>
          <p:nvPr/>
        </p:nvSpPr>
        <p:spPr>
          <a:xfrm>
            <a:off x="4514580" y="6008118"/>
            <a:ext cx="4351176" cy="484748"/>
          </a:xfrm>
          <a:prstGeom prst="rect">
            <a:avLst/>
          </a:prstGeom>
          <a:noFill/>
        </p:spPr>
        <p:txBody>
          <a:bodyPr wrap="square" lIns="0" tIns="0" rIns="0" bIns="0" rtlCol="0" anchor="t">
            <a:spAutoFit/>
          </a:bodyPr>
          <a:lstStyle/>
          <a:p>
            <a:r>
              <a:rPr lang="en-US" sz="1050">
                <a:latin typeface="Roboto Bold" panose="02000000000000000000" pitchFamily="2" charset="0"/>
                <a:ea typeface="Roboto Bold" panose="02000000000000000000" pitchFamily="2" charset="0"/>
              </a:rPr>
              <a:t>Sources</a:t>
            </a:r>
            <a:br>
              <a:rPr lang="en-US" sz="1050">
                <a:latin typeface="Roboto Light" panose="02000000000000000000" pitchFamily="2" charset="0"/>
                <a:ea typeface="Roboto Light" panose="02000000000000000000" pitchFamily="2" charset="0"/>
              </a:rPr>
            </a:br>
            <a:r>
              <a:rPr lang="en-US" sz="1050" baseline="30000">
                <a:latin typeface="Roboto Light" panose="02000000000000000000" pitchFamily="2" charset="0"/>
                <a:ea typeface="Roboto Light" panose="02000000000000000000" pitchFamily="2" charset="0"/>
              </a:rPr>
              <a:t>1</a:t>
            </a:r>
            <a:r>
              <a:rPr lang="en-US" sz="1050">
                <a:latin typeface="Roboto Light" panose="02000000000000000000" pitchFamily="2" charset="0"/>
                <a:ea typeface="Roboto Light" panose="02000000000000000000" pitchFamily="2" charset="0"/>
              </a:rPr>
              <a:t> 2021, Mission Australia’s Youth Survey 2021</a:t>
            </a:r>
          </a:p>
          <a:p>
            <a:r>
              <a:rPr lang="en-US" sz="1050">
                <a:latin typeface="Roboto Light" panose="02000000000000000000" pitchFamily="2" charset="0"/>
                <a:ea typeface="Roboto Light" panose="02000000000000000000" pitchFamily="2" charset="0"/>
              </a:rPr>
              <a:t>² 2020, Learning Creates Australia - Recognition of learning success for all</a:t>
            </a:r>
            <a:endParaRPr lang="en-GB" sz="1050" baseline="300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9902499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20950-35F7-689E-EC80-25B7607E7D6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CAB935-A796-5266-FDEE-1684904B19C3}"/>
              </a:ext>
            </a:extLst>
          </p:cNvPr>
          <p:cNvSpPr/>
          <p:nvPr/>
        </p:nvSpPr>
        <p:spPr>
          <a:xfrm>
            <a:off x="0" y="-35455"/>
            <a:ext cx="12192000" cy="710293"/>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0" name="Title 15">
            <a:extLst>
              <a:ext uri="{FF2B5EF4-FFF2-40B4-BE49-F238E27FC236}">
                <a16:creationId xmlns:a16="http://schemas.microsoft.com/office/drawing/2014/main" id="{9D3B78FD-4FCE-58E4-B528-A62DF25A1B16}"/>
              </a:ext>
            </a:extLst>
          </p:cNvPr>
          <p:cNvSpPr txBox="1">
            <a:spLocks/>
          </p:cNvSpPr>
          <p:nvPr/>
        </p:nvSpPr>
        <p:spPr>
          <a:xfrm>
            <a:off x="513344" y="92374"/>
            <a:ext cx="10515600" cy="835656"/>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a:ea typeface="Roboto Medium"/>
              </a:rPr>
              <a:t>The ambition: Alex’s story</a:t>
            </a:r>
            <a:endParaRPr lang="en-US">
              <a:solidFill>
                <a:schemeClr val="bg1"/>
              </a:solidFill>
            </a:endParaRPr>
          </a:p>
        </p:txBody>
      </p:sp>
      <p:sp>
        <p:nvSpPr>
          <p:cNvPr id="4" name="TextBox 3">
            <a:extLst>
              <a:ext uri="{FF2B5EF4-FFF2-40B4-BE49-F238E27FC236}">
                <a16:creationId xmlns:a16="http://schemas.microsoft.com/office/drawing/2014/main" id="{62E1FE7A-B252-6969-FA29-712690C29337}"/>
              </a:ext>
            </a:extLst>
          </p:cNvPr>
          <p:cNvSpPr txBox="1"/>
          <p:nvPr/>
        </p:nvSpPr>
        <p:spPr>
          <a:xfrm>
            <a:off x="634640" y="802667"/>
            <a:ext cx="10528184" cy="5909310"/>
          </a:xfrm>
          <a:prstGeom prst="rect">
            <a:avLst/>
          </a:prstGeom>
          <a:noFill/>
        </p:spPr>
        <p:txBody>
          <a:bodyPr wrap="square" rtlCol="0">
            <a:spAutoFit/>
          </a:bodyPr>
          <a:lstStyle/>
          <a:p>
            <a:pPr marL="0" marR="0" lvl="0" indent="0" algn="just" defTabSz="914400" rtl="0" eaLnBrk="1" fontAlgn="auto" latinLnBrk="0" hangingPunct="0">
              <a:lnSpc>
                <a:spcPct val="100000"/>
              </a:lnSpc>
              <a:spcBef>
                <a:spcPts val="0"/>
              </a:spcBef>
              <a:spcAft>
                <a:spcPts val="0"/>
              </a:spcAft>
              <a:buClrTx/>
              <a:buSzTx/>
              <a:buFontTx/>
              <a:buNone/>
              <a:tabLst/>
              <a:defRPr/>
            </a:pPr>
            <a:r>
              <a:rPr kumimoji="0" lang="en-AU" sz="1800" b="0"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Capabilities </a:t>
            </a:r>
            <a:r>
              <a:rPr kumimoji="0" lang="en-AU" sz="1800" b="1"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assessed separately in all subjects</a:t>
            </a:r>
            <a:r>
              <a:rPr kumimoji="0" lang="en-AU" sz="1800" b="0"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 capabilities assessed via </a:t>
            </a:r>
            <a:r>
              <a:rPr kumimoji="0" lang="en-AU" sz="1800" b="1"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extra-curricular and outside </a:t>
            </a:r>
            <a:r>
              <a:rPr kumimoji="0" lang="en-AU" sz="1800" b="0"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of school activities, all assessment </a:t>
            </a:r>
            <a:r>
              <a:rPr kumimoji="0" lang="en-AU" sz="1800" b="1"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data available in visualised </a:t>
            </a:r>
            <a:r>
              <a:rPr kumimoji="0" lang="en-AU" sz="1800" b="0"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form for student use, capabilities </a:t>
            </a:r>
            <a:r>
              <a:rPr kumimoji="0" lang="en-AU" sz="1800" b="1"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data provided </a:t>
            </a:r>
            <a:r>
              <a:rPr kumimoji="0" lang="en-AU" sz="1800" b="0" i="1"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to post-school providers</a:t>
            </a: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Alex started their SACE journey in EIF and enjoyed learning about the capabilities. All their subject teachers in Stage 1 introduced the elements most relevant to their discipline area. By the end of Semester 1 they had an initial representation of their capability development. </a:t>
            </a: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 </a:t>
            </a: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In Semester 2, Alex had data input from all their subject teachers, plus extra-curricular sport from the basketball coach, as sport was an important part of Alex’s life. At the end of the year, they had a capability representation that showcased not only their subject achievement, but also their capability strengths. </a:t>
            </a: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 </a:t>
            </a: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panose="02000000000000000000" pitchFamily="2" charset="0"/>
                <a:ea typeface="Times New Roman" panose="02020603050405020304" pitchFamily="18" charset="0"/>
                <a:cs typeface="Arial" panose="020B0604020202020204" pitchFamily="34" charset="0"/>
              </a:rPr>
              <a:t>The following January, Alex used their Year 11 representation to apply for a job in the local café. They were able to use the language of the capabilities to talk about how they worked well with others, responded effectively to feedback, and demonstrated a high level of organisation. In Year 12, Alex had data entered by all their subject teachers plus from the teacher who ran the school Peer Mentoring Program they worked in. They also asked their employer to submit data. Upon completion of their SACE, Alex received their Record of Achievement, SACE Certificate, and final representation of their capability data. This supported an enhanced admission process into the university course they wanted. </a:t>
            </a: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307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AFC5BF-12B0-0474-98FD-FAA1AF656CA3}"/>
              </a:ext>
            </a:extLst>
          </p:cNvPr>
          <p:cNvSpPr txBox="1"/>
          <p:nvPr/>
        </p:nvSpPr>
        <p:spPr>
          <a:xfrm>
            <a:off x="255523" y="392837"/>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Capabilities within the SACE – A Feasibility Program 2026-2027</a:t>
            </a:r>
            <a:r>
              <a:rPr kumimoji="0" lang="en-GB" sz="36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 </a:t>
            </a:r>
            <a:endParaRPr kumimoji="0" lang="en-GB" sz="20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endParaRPr>
          </a:p>
        </p:txBody>
      </p:sp>
      <p:sp>
        <p:nvSpPr>
          <p:cNvPr id="17" name="Rectangle 16">
            <a:extLst>
              <a:ext uri="{FF2B5EF4-FFF2-40B4-BE49-F238E27FC236}">
                <a16:creationId xmlns:a16="http://schemas.microsoft.com/office/drawing/2014/main" id="{EDE1F35D-F18E-72B5-CAC1-6454E4BFD863}"/>
              </a:ext>
            </a:extLst>
          </p:cNvPr>
          <p:cNvSpPr/>
          <p:nvPr/>
        </p:nvSpPr>
        <p:spPr>
          <a:xfrm>
            <a:off x="1045684" y="1645920"/>
            <a:ext cx="6678051" cy="35209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AU" sz="2600" b="1" i="0" u="none" strike="noStrike" kern="1200" cap="none" spc="0" normalizeH="0" baseline="0" noProof="0">
              <a:ln>
                <a:noFill/>
              </a:ln>
              <a:solidFill>
                <a:prstClr val="black"/>
              </a:solidFill>
              <a:effectLst/>
              <a:uLnTx/>
              <a:uFillTx/>
              <a:latin typeface="Calibri" panose="020F0502020204030204" pitchFamily="34" charset="0"/>
              <a:ea typeface="Roboto" panose="02000000000000000000" pitchFamily="2" charset="0"/>
              <a:cs typeface="Calibri" panose="020F0502020204030204" pitchFamily="34" charset="0"/>
            </a:endParaRPr>
          </a:p>
        </p:txBody>
      </p:sp>
      <p:sp>
        <p:nvSpPr>
          <p:cNvPr id="4" name="Freeform: Shape 3">
            <a:extLst>
              <a:ext uri="{FF2B5EF4-FFF2-40B4-BE49-F238E27FC236}">
                <a16:creationId xmlns:a16="http://schemas.microsoft.com/office/drawing/2014/main" id="{FE27025A-12AA-AD57-98C6-350A48151838}"/>
              </a:ext>
            </a:extLst>
          </p:cNvPr>
          <p:cNvSpPr/>
          <p:nvPr/>
        </p:nvSpPr>
        <p:spPr>
          <a:xfrm>
            <a:off x="1" y="-50975"/>
            <a:ext cx="12192000" cy="1120823"/>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40E86B8-A6A8-4A71-8A6E-F706AC9847F8}"/>
              </a:ext>
            </a:extLst>
          </p:cNvPr>
          <p:cNvSpPr txBox="1"/>
          <p:nvPr/>
        </p:nvSpPr>
        <p:spPr>
          <a:xfrm>
            <a:off x="-391872" y="211630"/>
            <a:ext cx="11731652" cy="595612"/>
          </a:xfrm>
          <a:prstGeom prst="rect">
            <a:avLst/>
          </a:prstGeom>
          <a:noFill/>
        </p:spPr>
        <p:txBody>
          <a:bodyPr wrap="square" lIns="0" tIns="0" rIns="0" bIns="0" rtlCol="0" anchor="ctr">
            <a:spAutoFit/>
          </a:bodyPr>
          <a:lstStyle/>
          <a:p>
            <a:pPr algn="ctr">
              <a:lnSpc>
                <a:spcPct val="114000"/>
              </a:lnSpc>
              <a:defRPr/>
            </a:pPr>
            <a:r>
              <a:rPr lang="en-GB" sz="3600">
                <a:solidFill>
                  <a:schemeClr val="bg1"/>
                </a:solidFill>
                <a:latin typeface="Roboto"/>
                <a:ea typeface="Roboto"/>
                <a:cs typeface="Roboto"/>
              </a:rPr>
              <a:t>Capabilities</a:t>
            </a:r>
            <a:r>
              <a:rPr kumimoji="0" lang="en-GB" sz="3600" b="0" u="none" strike="noStrike" kern="1200" cap="none" spc="0" normalizeH="0" baseline="0" noProof="0">
                <a:ln>
                  <a:noFill/>
                </a:ln>
                <a:solidFill>
                  <a:schemeClr val="bg1"/>
                </a:solidFill>
                <a:effectLst/>
                <a:uLnTx/>
                <a:uFillTx/>
                <a:latin typeface="Roboto"/>
                <a:ea typeface="Roboto"/>
                <a:cs typeface="Roboto"/>
              </a:rPr>
              <a:t> </a:t>
            </a:r>
            <a:endParaRPr lang="en-GB" sz="2000" b="0" u="none" strike="noStrike" kern="1200" cap="none" spc="0" normalizeH="0" baseline="0" noProof="0">
              <a:ln>
                <a:noFill/>
              </a:ln>
              <a:solidFill>
                <a:schemeClr val="bg1"/>
              </a:solidFill>
              <a:effectLst/>
              <a:uLnTx/>
              <a:uFillTx/>
              <a:latin typeface="Roboto"/>
              <a:ea typeface="Roboto"/>
              <a:cs typeface="Roboto"/>
            </a:endParaRPr>
          </a:p>
        </p:txBody>
      </p:sp>
      <p:sp>
        <p:nvSpPr>
          <p:cNvPr id="8" name="TextBox 7">
            <a:extLst>
              <a:ext uri="{FF2B5EF4-FFF2-40B4-BE49-F238E27FC236}">
                <a16:creationId xmlns:a16="http://schemas.microsoft.com/office/drawing/2014/main" id="{A8F5E29C-FD06-1CBA-AF96-64352F74D322}"/>
              </a:ext>
            </a:extLst>
          </p:cNvPr>
          <p:cNvSpPr txBox="1"/>
          <p:nvPr/>
        </p:nvSpPr>
        <p:spPr>
          <a:xfrm>
            <a:off x="879685" y="1513660"/>
            <a:ext cx="10056126" cy="4356834"/>
          </a:xfrm>
          <a:prstGeom prst="rect">
            <a:avLst/>
          </a:prstGeom>
          <a:noFill/>
        </p:spPr>
        <p:txBody>
          <a:bodyPr wrap="square" lIns="91440" tIns="45720" rIns="91440" bIns="45720" anchor="t">
            <a:spAutoFit/>
          </a:bodyPr>
          <a:lstStyle/>
          <a:p>
            <a:pPr>
              <a:lnSpc>
                <a:spcPct val="115000"/>
              </a:lnSpc>
              <a:spcAft>
                <a:spcPts val="800"/>
              </a:spcAft>
            </a:pPr>
            <a:r>
              <a:rPr lang="en-AU" sz="2000" b="1" kern="100">
                <a:effectLst/>
                <a:latin typeface="Roboto" panose="02000000000000000000" pitchFamily="2" charset="0"/>
                <a:ea typeface="Roboto" panose="02000000000000000000" pitchFamily="2" charset="0"/>
                <a:cs typeface="Roboto"/>
              </a:rPr>
              <a:t>Capabilities</a:t>
            </a:r>
            <a:r>
              <a:rPr lang="en-AU" sz="2000" kern="100">
                <a:effectLst/>
                <a:latin typeface="Roboto" panose="02000000000000000000" pitchFamily="2" charset="0"/>
                <a:ea typeface="Roboto" panose="02000000000000000000" pitchFamily="2" charset="0"/>
                <a:cs typeface="Roboto"/>
              </a:rPr>
              <a:t> are complex, transferable competencies that can be taught, learned, observed, and credibly assessed through demonstrated performance across real contexts. They are developed over time, contextual (learned through authentic tasks rather than in isolation) and transferable across subjects, situations, and future life contexts. The level of development of SACE capabilities is demonstrated through behaviour and not inferred from knowledge alone.  </a:t>
            </a:r>
          </a:p>
          <a:p>
            <a:pPr>
              <a:lnSpc>
                <a:spcPct val="115000"/>
              </a:lnSpc>
              <a:spcAft>
                <a:spcPts val="800"/>
              </a:spcAft>
            </a:pPr>
            <a:endParaRPr lang="en-AU" sz="1100" kern="100">
              <a:effectLst/>
              <a:latin typeface="Roboto" panose="02000000000000000000" pitchFamily="2" charset="0"/>
              <a:ea typeface="Roboto" panose="02000000000000000000" pitchFamily="2" charset="0"/>
              <a:cs typeface="Roboto"/>
            </a:endParaRPr>
          </a:p>
          <a:p>
            <a:pPr>
              <a:lnSpc>
                <a:spcPct val="115000"/>
              </a:lnSpc>
              <a:spcAft>
                <a:spcPts val="800"/>
              </a:spcAft>
            </a:pPr>
            <a:r>
              <a:rPr lang="en-AU" sz="2000" kern="100">
                <a:effectLst/>
                <a:latin typeface="Roboto" panose="02000000000000000000" pitchFamily="2" charset="0"/>
                <a:ea typeface="Roboto" panose="02000000000000000000" pitchFamily="2" charset="0"/>
                <a:cs typeface="Roboto"/>
              </a:rPr>
              <a:t>Thus, in general, </a:t>
            </a:r>
            <a:r>
              <a:rPr lang="en-AU" sz="2000" b="1" kern="100">
                <a:effectLst/>
                <a:latin typeface="Roboto" panose="02000000000000000000" pitchFamily="2" charset="0"/>
                <a:ea typeface="Roboto" panose="02000000000000000000" pitchFamily="2" charset="0"/>
                <a:cs typeface="Roboto"/>
              </a:rPr>
              <a:t>capabilities are what students can do with what they know. </a:t>
            </a:r>
            <a:r>
              <a:rPr lang="en-AU" sz="2000" kern="100">
                <a:effectLst/>
                <a:latin typeface="Roboto" panose="02000000000000000000" pitchFamily="2" charset="0"/>
                <a:ea typeface="Roboto" panose="02000000000000000000" pitchFamily="2" charset="0"/>
                <a:cs typeface="Roboto"/>
              </a:rPr>
              <a:t>They capture how students engage, adapt, and grow (both within and beyond the classroom) and not just how they remember information or complete set tasks</a:t>
            </a:r>
            <a:r>
              <a:rPr lang="en-AU" sz="2000" kern="100">
                <a:effectLst/>
                <a:latin typeface="Aptos" panose="020B0004020202020204" pitchFamily="34" charset="0"/>
                <a:ea typeface="Roboto"/>
                <a:cs typeface="Roboto"/>
              </a:rPr>
              <a:t>. </a:t>
            </a:r>
            <a:r>
              <a:rPr lang="en-AU" sz="2000" kern="100">
                <a:effectLst/>
                <a:latin typeface="Roboto"/>
                <a:ea typeface="Roboto"/>
                <a:cs typeface="Roboto"/>
              </a:rPr>
              <a:t> </a:t>
            </a:r>
          </a:p>
          <a:p>
            <a:pPr>
              <a:lnSpc>
                <a:spcPct val="150000"/>
              </a:lnSpc>
            </a:pPr>
            <a:endParaRPr lang="en-US" sz="2000">
              <a:latin typeface="Roboto"/>
              <a:ea typeface="Roboto"/>
              <a:cs typeface="Roboto"/>
            </a:endParaRPr>
          </a:p>
        </p:txBody>
      </p:sp>
      <p:pic>
        <p:nvPicPr>
          <p:cNvPr id="2" name="Picture 1" descr="A black background with white text&#10;&#10;Description automatically generated">
            <a:extLst>
              <a:ext uri="{FF2B5EF4-FFF2-40B4-BE49-F238E27FC236}">
                <a16:creationId xmlns:a16="http://schemas.microsoft.com/office/drawing/2014/main" id="{9C8380BB-05A5-2899-745E-936B9E8EC5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654" y="4940803"/>
            <a:ext cx="2974445" cy="1911630"/>
          </a:xfrm>
          <a:prstGeom prst="rect">
            <a:avLst/>
          </a:prstGeom>
        </p:spPr>
      </p:pic>
      <p:pic>
        <p:nvPicPr>
          <p:cNvPr id="7" name="Picture 6">
            <a:extLst>
              <a:ext uri="{FF2B5EF4-FFF2-40B4-BE49-F238E27FC236}">
                <a16:creationId xmlns:a16="http://schemas.microsoft.com/office/drawing/2014/main" id="{EF19B054-7A4B-1157-D82B-18E62A470A3F}"/>
              </a:ext>
            </a:extLst>
          </p:cNvPr>
          <p:cNvPicPr>
            <a:picLocks noChangeAspect="1"/>
          </p:cNvPicPr>
          <p:nvPr/>
        </p:nvPicPr>
        <p:blipFill>
          <a:blip r:embed="rId4"/>
          <a:stretch>
            <a:fillRect/>
          </a:stretch>
        </p:blipFill>
        <p:spPr>
          <a:xfrm>
            <a:off x="90533" y="5299165"/>
            <a:ext cx="3044017" cy="1220862"/>
          </a:xfrm>
          <a:prstGeom prst="rect">
            <a:avLst/>
          </a:prstGeom>
        </p:spPr>
      </p:pic>
    </p:spTree>
    <p:extLst>
      <p:ext uri="{BB962C8B-B14F-4D97-AF65-F5344CB8AC3E}">
        <p14:creationId xmlns:p14="http://schemas.microsoft.com/office/powerpoint/2010/main" val="3916403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603BD-E71F-BD85-3976-8E412DBFDF80}"/>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5CA2341E-0EFB-0069-7336-CB58FA481165}"/>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45" name="Title 15">
            <a:extLst>
              <a:ext uri="{FF2B5EF4-FFF2-40B4-BE49-F238E27FC236}">
                <a16:creationId xmlns:a16="http://schemas.microsoft.com/office/drawing/2014/main" id="{9014D732-8C8F-BF8E-3BD9-DD0CBEB98C91}"/>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a:ea typeface="Roboto Medium"/>
                <a:cs typeface="Roboto Medium"/>
              </a:rPr>
              <a:t>Key Drivers: The value proposition continues to grow</a:t>
            </a:r>
          </a:p>
        </p:txBody>
      </p:sp>
      <p:pic>
        <p:nvPicPr>
          <p:cNvPr id="23" name="Picture 22">
            <a:extLst>
              <a:ext uri="{FF2B5EF4-FFF2-40B4-BE49-F238E27FC236}">
                <a16:creationId xmlns:a16="http://schemas.microsoft.com/office/drawing/2014/main" id="{D4042CA4-03CE-AD58-DA4F-943A6F738E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846" y="6420018"/>
            <a:ext cx="1264526" cy="384248"/>
          </a:xfrm>
          <a:prstGeom prst="rect">
            <a:avLst/>
          </a:prstGeom>
        </p:spPr>
      </p:pic>
      <p:grpSp>
        <p:nvGrpSpPr>
          <p:cNvPr id="42" name="Group 41">
            <a:extLst>
              <a:ext uri="{FF2B5EF4-FFF2-40B4-BE49-F238E27FC236}">
                <a16:creationId xmlns:a16="http://schemas.microsoft.com/office/drawing/2014/main" id="{B79D57D9-E8EC-239E-BE13-E6CCBC3F105D}"/>
              </a:ext>
            </a:extLst>
          </p:cNvPr>
          <p:cNvGrpSpPr/>
          <p:nvPr/>
        </p:nvGrpSpPr>
        <p:grpSpPr>
          <a:xfrm>
            <a:off x="900264" y="944671"/>
            <a:ext cx="10921150" cy="5685943"/>
            <a:chOff x="687836" y="926199"/>
            <a:chExt cx="10921150" cy="5685943"/>
          </a:xfrm>
        </p:grpSpPr>
        <p:grpSp>
          <p:nvGrpSpPr>
            <p:cNvPr id="26" name="Group 25">
              <a:extLst>
                <a:ext uri="{FF2B5EF4-FFF2-40B4-BE49-F238E27FC236}">
                  <a16:creationId xmlns:a16="http://schemas.microsoft.com/office/drawing/2014/main" id="{E777F511-DB70-4F8A-017F-7B39303B0870}"/>
                </a:ext>
              </a:extLst>
            </p:cNvPr>
            <p:cNvGrpSpPr/>
            <p:nvPr/>
          </p:nvGrpSpPr>
          <p:grpSpPr>
            <a:xfrm>
              <a:off x="687836" y="926199"/>
              <a:ext cx="10921150" cy="5685943"/>
              <a:chOff x="687836" y="926199"/>
              <a:chExt cx="10921150" cy="5685943"/>
            </a:xfrm>
          </p:grpSpPr>
          <p:cxnSp>
            <p:nvCxnSpPr>
              <p:cNvPr id="46" name="Straight Arrow Connector 45">
                <a:extLst>
                  <a:ext uri="{FF2B5EF4-FFF2-40B4-BE49-F238E27FC236}">
                    <a16:creationId xmlns:a16="http://schemas.microsoft.com/office/drawing/2014/main" id="{ED998408-4891-41DE-08B1-97003C72E2E4}"/>
                  </a:ext>
                </a:extLst>
              </p:cNvPr>
              <p:cNvCxnSpPr/>
              <p:nvPr/>
            </p:nvCxnSpPr>
            <p:spPr>
              <a:xfrm>
                <a:off x="10179977" y="5256400"/>
                <a:ext cx="350520" cy="0"/>
              </a:xfrm>
              <a:prstGeom prst="straightConnector1">
                <a:avLst/>
              </a:prstGeom>
              <a:ln w="19050">
                <a:solidFill>
                  <a:srgbClr val="009A4D"/>
                </a:solidFill>
                <a:tailEnd type="triangle"/>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21FCDE97-F8C0-4009-57C8-8673997385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0536" y="4544291"/>
                <a:ext cx="998450" cy="1425142"/>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57FD9085-7AEB-2446-5ECC-50611B702FC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3092" y="3143716"/>
                <a:ext cx="1141851" cy="1611201"/>
              </a:xfrm>
              <a:prstGeom prst="rect">
                <a:avLst/>
              </a:prstGeom>
              <a:ln>
                <a:noFill/>
              </a:ln>
              <a:effectLst>
                <a:outerShdw blurRad="292100" dist="139700" dir="2700000" algn="tl" rotWithShape="0">
                  <a:srgbClr val="333333">
                    <a:alpha val="65000"/>
                  </a:srgbClr>
                </a:outerShdw>
              </a:effectLst>
            </p:spPr>
          </p:pic>
          <p:cxnSp>
            <p:nvCxnSpPr>
              <p:cNvPr id="38" name="Straight Arrow Connector 37">
                <a:extLst>
                  <a:ext uri="{FF2B5EF4-FFF2-40B4-BE49-F238E27FC236}">
                    <a16:creationId xmlns:a16="http://schemas.microsoft.com/office/drawing/2014/main" id="{FBFCAC24-8E9A-094E-4054-2F9702BDC25C}"/>
                  </a:ext>
                </a:extLst>
              </p:cNvPr>
              <p:cNvCxnSpPr>
                <a:cxnSpLocks/>
              </p:cNvCxnSpPr>
              <p:nvPr/>
            </p:nvCxnSpPr>
            <p:spPr>
              <a:xfrm flipH="1">
                <a:off x="3842134" y="4347854"/>
                <a:ext cx="791056" cy="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A5CC20B-B1F7-FEDF-4163-8BE73590883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530654" y="3117072"/>
                <a:ext cx="1179729" cy="1617538"/>
              </a:xfrm>
              <a:prstGeom prst="rect">
                <a:avLst/>
              </a:prstGeom>
              <a:ln>
                <a:noFill/>
              </a:ln>
              <a:effectLst>
                <a:outerShdw blurRad="292100" dist="139700" dir="2700000" algn="tl" rotWithShape="0">
                  <a:srgbClr val="333333">
                    <a:alpha val="65000"/>
                  </a:srgbClr>
                </a:outerShdw>
              </a:effectLst>
            </p:spPr>
          </p:pic>
          <p:pic>
            <p:nvPicPr>
              <p:cNvPr id="1026" name="Picture 2" descr="Cover for the book &quot;Education for the Age of AI,&quot; by Charles Fadel, Alexis Black, Robbie Taylor, Janet Slezinski, and Katie Dunn of the Center for Curriculum Redesign. The cover shows a Venn diagram of Knowledge, Skills, and Character overlapping, with Meta-Learning surrounding all three and the learner in the center. An arrow with Purpose, Agency, and Identity moving through Motivation points to the right.">
                <a:extLst>
                  <a:ext uri="{FF2B5EF4-FFF2-40B4-BE49-F238E27FC236}">
                    <a16:creationId xmlns:a16="http://schemas.microsoft.com/office/drawing/2014/main" id="{DEEEAAAF-33AA-EE2F-019A-C573FEE150DB}"/>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687836" y="926199"/>
                <a:ext cx="1237005" cy="16923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94352CB5-AD98-26F8-D894-B64940A1B49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42214" y="1056700"/>
                <a:ext cx="1295794" cy="1692317"/>
              </a:xfrm>
              <a:prstGeom prst="rect">
                <a:avLst/>
              </a:prstGeom>
              <a:ln>
                <a:noFill/>
              </a:ln>
              <a:effectLst>
                <a:outerShdw blurRad="292100" dist="139700" dir="2700000" algn="tl" rotWithShape="0">
                  <a:srgbClr val="333333">
                    <a:alpha val="65000"/>
                  </a:srgbClr>
                </a:outerShdw>
              </a:effectLst>
            </p:spPr>
          </p:pic>
          <p:cxnSp>
            <p:nvCxnSpPr>
              <p:cNvPr id="41" name="Straight Arrow Connector 40">
                <a:extLst>
                  <a:ext uri="{FF2B5EF4-FFF2-40B4-BE49-F238E27FC236}">
                    <a16:creationId xmlns:a16="http://schemas.microsoft.com/office/drawing/2014/main" id="{4EE21655-0BA0-609B-EEEC-7E2CB7F96808}"/>
                  </a:ext>
                </a:extLst>
              </p:cNvPr>
              <p:cNvCxnSpPr/>
              <p:nvPr/>
            </p:nvCxnSpPr>
            <p:spPr>
              <a:xfrm flipH="1">
                <a:off x="5281490" y="2656308"/>
                <a:ext cx="381000" cy="0"/>
              </a:xfrm>
              <a:prstGeom prst="straightConnector1">
                <a:avLst/>
              </a:prstGeom>
              <a:ln w="19050">
                <a:solidFill>
                  <a:srgbClr val="CC66FF"/>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A393B890-5600-47E6-0D2E-06781BB4C18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11959" y="4990128"/>
                <a:ext cx="1141851" cy="1622014"/>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A894E336-B1FF-4E03-DAF0-6415FE951CF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069741" y="5000117"/>
                <a:ext cx="1141851" cy="1612025"/>
              </a:xfrm>
              <a:prstGeom prst="rect">
                <a:avLst/>
              </a:prstGeom>
              <a:ln>
                <a:noFill/>
              </a:ln>
              <a:effectLst>
                <a:outerShdw blurRad="292100" dist="139700" dir="2700000" algn="tl" rotWithShape="0">
                  <a:srgbClr val="333333">
                    <a:alpha val="65000"/>
                  </a:srgbClr>
                </a:outerShdw>
              </a:effectLst>
            </p:spPr>
          </p:pic>
          <p:cxnSp>
            <p:nvCxnSpPr>
              <p:cNvPr id="34" name="Straight Arrow Connector 33">
                <a:extLst>
                  <a:ext uri="{FF2B5EF4-FFF2-40B4-BE49-F238E27FC236}">
                    <a16:creationId xmlns:a16="http://schemas.microsoft.com/office/drawing/2014/main" id="{7BD37646-36B9-C6ED-7DA7-FFAD2D4E7A1A}"/>
                  </a:ext>
                </a:extLst>
              </p:cNvPr>
              <p:cNvCxnSpPr/>
              <p:nvPr/>
            </p:nvCxnSpPr>
            <p:spPr>
              <a:xfrm flipH="1">
                <a:off x="4361564" y="5582653"/>
                <a:ext cx="563047"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grpSp>
        <p:pic>
          <p:nvPicPr>
            <p:cNvPr id="40" name="Picture 39">
              <a:extLst>
                <a:ext uri="{FF2B5EF4-FFF2-40B4-BE49-F238E27FC236}">
                  <a16:creationId xmlns:a16="http://schemas.microsoft.com/office/drawing/2014/main" id="{443CA0F0-D9D2-5A29-4899-DE689D8B0BC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64897" y="1192298"/>
              <a:ext cx="1233925" cy="1707520"/>
            </a:xfrm>
            <a:prstGeom prst="rect">
              <a:avLst/>
            </a:prstGeom>
            <a:ln>
              <a:noFill/>
            </a:ln>
            <a:effectLst>
              <a:outerShdw blurRad="292100" dist="139700" dir="2700000" algn="tl" rotWithShape="0">
                <a:srgbClr val="333333">
                  <a:alpha val="65000"/>
                </a:srgbClr>
              </a:outerShdw>
            </a:effectLst>
          </p:spPr>
        </p:pic>
        <p:pic>
          <p:nvPicPr>
            <p:cNvPr id="39" name="Picture 38">
              <a:extLst>
                <a:ext uri="{FF2B5EF4-FFF2-40B4-BE49-F238E27FC236}">
                  <a16:creationId xmlns:a16="http://schemas.microsoft.com/office/drawing/2014/main" id="{0AFBB189-9BFC-2DE0-D517-EB6C7E0DF14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996616" y="1474510"/>
              <a:ext cx="1199279" cy="1698978"/>
            </a:xfrm>
            <a:prstGeom prst="rect">
              <a:avLst/>
            </a:prstGeom>
            <a:ln>
              <a:noFill/>
            </a:ln>
            <a:effectLst>
              <a:outerShdw blurRad="292100" dist="139700" dir="2700000" algn="tl" rotWithShape="0">
                <a:srgbClr val="333333">
                  <a:alpha val="65000"/>
                </a:srgbClr>
              </a:outerShdw>
            </a:effectLst>
          </p:spPr>
        </p:pic>
      </p:grpSp>
      <p:grpSp>
        <p:nvGrpSpPr>
          <p:cNvPr id="22" name="Group 21">
            <a:extLst>
              <a:ext uri="{FF2B5EF4-FFF2-40B4-BE49-F238E27FC236}">
                <a16:creationId xmlns:a16="http://schemas.microsoft.com/office/drawing/2014/main" id="{3831DFD9-D8FA-0EEF-6870-6DB2809A0707}"/>
              </a:ext>
            </a:extLst>
          </p:cNvPr>
          <p:cNvGrpSpPr/>
          <p:nvPr/>
        </p:nvGrpSpPr>
        <p:grpSpPr>
          <a:xfrm>
            <a:off x="5039646" y="2452441"/>
            <a:ext cx="5639007" cy="3841015"/>
            <a:chOff x="1035183" y="1"/>
            <a:chExt cx="10173687" cy="6929816"/>
          </a:xfrm>
        </p:grpSpPr>
        <p:sp>
          <p:nvSpPr>
            <p:cNvPr id="2" name="object 2">
              <a:extLst>
                <a:ext uri="{FF2B5EF4-FFF2-40B4-BE49-F238E27FC236}">
                  <a16:creationId xmlns:a16="http://schemas.microsoft.com/office/drawing/2014/main" id="{6920ADA3-67DF-F808-EA53-EBDDC8406080}"/>
                </a:ext>
              </a:extLst>
            </p:cNvPr>
            <p:cNvSpPr txBox="1"/>
            <p:nvPr/>
          </p:nvSpPr>
          <p:spPr>
            <a:xfrm>
              <a:off x="5681567" y="11389"/>
              <a:ext cx="688340" cy="166712"/>
            </a:xfrm>
            <a:prstGeom prst="rect">
              <a:avLst/>
            </a:prstGeom>
          </p:spPr>
          <p:txBody>
            <a:bodyPr vert="horz" wrap="square" lIns="0" tIns="0" rIns="0" bIns="0" rtlCol="0">
              <a:spAutoFit/>
            </a:bodyPr>
            <a:lstStyle/>
            <a:p>
              <a:pPr marL="0" marR="0" lvl="0" indent="0" algn="l" defTabSz="326578" rtl="0" eaLnBrk="1" fontAlgn="auto" latinLnBrk="0" hangingPunct="1">
                <a:lnSpc>
                  <a:spcPts val="1325"/>
                </a:lnSpc>
                <a:spcBef>
                  <a:spcPts val="0"/>
                </a:spcBef>
                <a:spcAft>
                  <a:spcPts val="0"/>
                </a:spcAft>
                <a:buClrTx/>
                <a:buSzTx/>
                <a:buFontTx/>
                <a:buNone/>
                <a:tabLst/>
                <a:defRPr/>
              </a:pPr>
              <a:r>
                <a:rPr kumimoji="0" sz="1200" b="0" i="0" u="none" strike="noStrike" kern="1200" cap="none" spc="-10" normalizeH="0" baseline="0" noProof="0">
                  <a:ln>
                    <a:noFill/>
                  </a:ln>
                  <a:solidFill>
                    <a:srgbClr val="A80000"/>
                  </a:solidFill>
                  <a:effectLst/>
                  <a:uLnTx/>
                  <a:uFillTx/>
                  <a:latin typeface="Arial"/>
                  <a:ea typeface="+mn-ea"/>
                  <a:cs typeface="Arial"/>
                </a:rPr>
                <a:t>OFFICIAL</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3" name="object 3">
              <a:extLst>
                <a:ext uri="{FF2B5EF4-FFF2-40B4-BE49-F238E27FC236}">
                  <a16:creationId xmlns:a16="http://schemas.microsoft.com/office/drawing/2014/main" id="{8CC109D7-B835-9A16-7685-044C32CD361C}"/>
                </a:ext>
              </a:extLst>
            </p:cNvPr>
            <p:cNvGrpSpPr/>
            <p:nvPr/>
          </p:nvGrpSpPr>
          <p:grpSpPr>
            <a:xfrm>
              <a:off x="3035808" y="5050219"/>
              <a:ext cx="4337685" cy="1807845"/>
              <a:chOff x="3035807" y="5050218"/>
              <a:chExt cx="4337685" cy="1807845"/>
            </a:xfrm>
          </p:grpSpPr>
          <p:pic>
            <p:nvPicPr>
              <p:cNvPr id="4" name="object 4">
                <a:extLst>
                  <a:ext uri="{FF2B5EF4-FFF2-40B4-BE49-F238E27FC236}">
                    <a16:creationId xmlns:a16="http://schemas.microsoft.com/office/drawing/2014/main" id="{29010B13-B15D-D534-AEC5-0750271F5C81}"/>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035807" y="5410199"/>
                <a:ext cx="4337304" cy="1447800"/>
              </a:xfrm>
              <a:prstGeom prst="rect">
                <a:avLst/>
              </a:prstGeom>
            </p:spPr>
          </p:pic>
          <p:sp>
            <p:nvSpPr>
              <p:cNvPr id="5" name="object 5">
                <a:extLst>
                  <a:ext uri="{FF2B5EF4-FFF2-40B4-BE49-F238E27FC236}">
                    <a16:creationId xmlns:a16="http://schemas.microsoft.com/office/drawing/2014/main" id="{57A9A15F-5984-36F3-AD7E-528ADE32CD03}"/>
                  </a:ext>
                </a:extLst>
              </p:cNvPr>
              <p:cNvSpPr/>
              <p:nvPr/>
            </p:nvSpPr>
            <p:spPr>
              <a:xfrm>
                <a:off x="3331134" y="5058155"/>
                <a:ext cx="749300" cy="427990"/>
              </a:xfrm>
              <a:custGeom>
                <a:avLst/>
                <a:gdLst/>
                <a:ahLst/>
                <a:cxnLst/>
                <a:rect l="l" t="t" r="r" b="b"/>
                <a:pathLst>
                  <a:path w="749300" h="427989">
                    <a:moveTo>
                      <a:pt x="748906" y="0"/>
                    </a:moveTo>
                    <a:lnTo>
                      <a:pt x="690235" y="2630"/>
                    </a:lnTo>
                    <a:lnTo>
                      <a:pt x="632536" y="10194"/>
                    </a:lnTo>
                    <a:lnTo>
                      <a:pt x="576782" y="22196"/>
                    </a:lnTo>
                    <a:lnTo>
                      <a:pt x="523945" y="38145"/>
                    </a:lnTo>
                    <a:lnTo>
                      <a:pt x="474999" y="57546"/>
                    </a:lnTo>
                    <a:lnTo>
                      <a:pt x="430914" y="79907"/>
                    </a:lnTo>
                    <a:lnTo>
                      <a:pt x="392664" y="104733"/>
                    </a:lnTo>
                    <a:lnTo>
                      <a:pt x="361222" y="131533"/>
                    </a:lnTo>
                    <a:lnTo>
                      <a:pt x="322648" y="189076"/>
                    </a:lnTo>
                    <a:lnTo>
                      <a:pt x="317461" y="218833"/>
                    </a:lnTo>
                    <a:lnTo>
                      <a:pt x="312227" y="248731"/>
                    </a:lnTo>
                    <a:lnTo>
                      <a:pt x="273313" y="306527"/>
                    </a:lnTo>
                    <a:lnTo>
                      <a:pt x="241605" y="333424"/>
                    </a:lnTo>
                    <a:lnTo>
                      <a:pt x="203044" y="358321"/>
                    </a:lnTo>
                    <a:lnTo>
                      <a:pt x="158617" y="380716"/>
                    </a:lnTo>
                    <a:lnTo>
                      <a:pt x="109310" y="400109"/>
                    </a:lnTo>
                    <a:lnTo>
                      <a:pt x="56109" y="416000"/>
                    </a:lnTo>
                    <a:lnTo>
                      <a:pt x="0" y="427888"/>
                    </a:lnTo>
                  </a:path>
                </a:pathLst>
              </a:custGeom>
              <a:ln w="15875">
                <a:solidFill>
                  <a:srgbClr val="EC7C30"/>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 name="object 6">
                <a:extLst>
                  <a:ext uri="{FF2B5EF4-FFF2-40B4-BE49-F238E27FC236}">
                    <a16:creationId xmlns:a16="http://schemas.microsoft.com/office/drawing/2014/main" id="{2A4C6592-3004-3421-B363-1B075DCB5DCD}"/>
                  </a:ext>
                </a:extLst>
              </p:cNvPr>
              <p:cNvSpPr/>
              <p:nvPr/>
            </p:nvSpPr>
            <p:spPr>
              <a:xfrm>
                <a:off x="3217170" y="5421698"/>
                <a:ext cx="132080" cy="127000"/>
              </a:xfrm>
              <a:custGeom>
                <a:avLst/>
                <a:gdLst/>
                <a:ahLst/>
                <a:cxnLst/>
                <a:rect l="l" t="t" r="r" b="b"/>
                <a:pathLst>
                  <a:path w="132079" h="127000">
                    <a:moveTo>
                      <a:pt x="121094" y="0"/>
                    </a:moveTo>
                    <a:lnTo>
                      <a:pt x="0" y="74129"/>
                    </a:lnTo>
                    <a:lnTo>
                      <a:pt x="131965" y="126530"/>
                    </a:lnTo>
                    <a:lnTo>
                      <a:pt x="121094" y="0"/>
                    </a:lnTo>
                    <a:close/>
                  </a:path>
                </a:pathLst>
              </a:custGeom>
              <a:solidFill>
                <a:srgbClr val="EC7C30"/>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7" name="object 7">
              <a:extLst>
                <a:ext uri="{FF2B5EF4-FFF2-40B4-BE49-F238E27FC236}">
                  <a16:creationId xmlns:a16="http://schemas.microsoft.com/office/drawing/2014/main" id="{13443507-1A1C-DFE1-FC24-15C3891F524A}"/>
                </a:ext>
              </a:extLst>
            </p:cNvPr>
            <p:cNvGrpSpPr/>
            <p:nvPr/>
          </p:nvGrpSpPr>
          <p:grpSpPr>
            <a:xfrm>
              <a:off x="2686818" y="3412807"/>
              <a:ext cx="2337435" cy="127000"/>
              <a:chOff x="2686817" y="3412807"/>
              <a:chExt cx="2337435" cy="127000"/>
            </a:xfrm>
          </p:grpSpPr>
          <p:sp>
            <p:nvSpPr>
              <p:cNvPr id="8" name="object 8">
                <a:extLst>
                  <a:ext uri="{FF2B5EF4-FFF2-40B4-BE49-F238E27FC236}">
                    <a16:creationId xmlns:a16="http://schemas.microsoft.com/office/drawing/2014/main" id="{2D94D7D2-CE1A-6076-0FA9-9A162BF2B374}"/>
                  </a:ext>
                </a:extLst>
              </p:cNvPr>
              <p:cNvSpPr/>
              <p:nvPr/>
            </p:nvSpPr>
            <p:spPr>
              <a:xfrm>
                <a:off x="2801942" y="3476292"/>
                <a:ext cx="2214245" cy="16510"/>
              </a:xfrm>
              <a:custGeom>
                <a:avLst/>
                <a:gdLst/>
                <a:ahLst/>
                <a:cxnLst/>
                <a:rect l="l" t="t" r="r" b="b"/>
                <a:pathLst>
                  <a:path w="2214245" h="16510">
                    <a:moveTo>
                      <a:pt x="2214194" y="16395"/>
                    </a:moveTo>
                    <a:lnTo>
                      <a:pt x="2138285" y="16372"/>
                    </a:lnTo>
                    <a:lnTo>
                      <a:pt x="2062664" y="16305"/>
                    </a:lnTo>
                    <a:lnTo>
                      <a:pt x="1987616" y="16194"/>
                    </a:lnTo>
                    <a:lnTo>
                      <a:pt x="1913431" y="16044"/>
                    </a:lnTo>
                    <a:lnTo>
                      <a:pt x="1840394" y="15854"/>
                    </a:lnTo>
                    <a:lnTo>
                      <a:pt x="1768793" y="15628"/>
                    </a:lnTo>
                    <a:lnTo>
                      <a:pt x="1698915" y="15368"/>
                    </a:lnTo>
                    <a:lnTo>
                      <a:pt x="1631047" y="15075"/>
                    </a:lnTo>
                    <a:lnTo>
                      <a:pt x="1565476" y="14752"/>
                    </a:lnTo>
                    <a:lnTo>
                      <a:pt x="1502490" y="14401"/>
                    </a:lnTo>
                    <a:lnTo>
                      <a:pt x="1442376" y="14023"/>
                    </a:lnTo>
                    <a:lnTo>
                      <a:pt x="1385421" y="13621"/>
                    </a:lnTo>
                    <a:lnTo>
                      <a:pt x="1331911" y="13197"/>
                    </a:lnTo>
                    <a:lnTo>
                      <a:pt x="1282135" y="12752"/>
                    </a:lnTo>
                    <a:lnTo>
                      <a:pt x="1236380" y="12290"/>
                    </a:lnTo>
                    <a:lnTo>
                      <a:pt x="1194931" y="11811"/>
                    </a:lnTo>
                    <a:lnTo>
                      <a:pt x="1126106" y="10813"/>
                    </a:lnTo>
                    <a:lnTo>
                      <a:pt x="1077957" y="9775"/>
                    </a:lnTo>
                    <a:lnTo>
                      <a:pt x="1049528" y="8178"/>
                    </a:lnTo>
                    <a:lnTo>
                      <a:pt x="1046123" y="7629"/>
                    </a:lnTo>
                    <a:lnTo>
                      <a:pt x="997514" y="6004"/>
                    </a:lnTo>
                    <a:lnTo>
                      <a:pt x="936186" y="4961"/>
                    </a:lnTo>
                    <a:lnTo>
                      <a:pt x="897767" y="4458"/>
                    </a:lnTo>
                    <a:lnTo>
                      <a:pt x="854589" y="3970"/>
                    </a:lnTo>
                    <a:lnTo>
                      <a:pt x="806958" y="3500"/>
                    </a:lnTo>
                    <a:lnTo>
                      <a:pt x="755183" y="3049"/>
                    </a:lnTo>
                    <a:lnTo>
                      <a:pt x="699569" y="2620"/>
                    </a:lnTo>
                    <a:lnTo>
                      <a:pt x="640426" y="2215"/>
                    </a:lnTo>
                    <a:lnTo>
                      <a:pt x="578060" y="1836"/>
                    </a:lnTo>
                    <a:lnTo>
                      <a:pt x="512778" y="1485"/>
                    </a:lnTo>
                    <a:lnTo>
                      <a:pt x="444889" y="1164"/>
                    </a:lnTo>
                    <a:lnTo>
                      <a:pt x="374699" y="876"/>
                    </a:lnTo>
                    <a:lnTo>
                      <a:pt x="302516" y="623"/>
                    </a:lnTo>
                    <a:lnTo>
                      <a:pt x="228647" y="407"/>
                    </a:lnTo>
                    <a:lnTo>
                      <a:pt x="153400" y="229"/>
                    </a:lnTo>
                    <a:lnTo>
                      <a:pt x="77081" y="93"/>
                    </a:lnTo>
                    <a:lnTo>
                      <a:pt x="0" y="0"/>
                    </a:lnTo>
                  </a:path>
                </a:pathLst>
              </a:custGeom>
              <a:ln w="15875">
                <a:solidFill>
                  <a:srgbClr val="44536A"/>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 name="object 9">
                <a:extLst>
                  <a:ext uri="{FF2B5EF4-FFF2-40B4-BE49-F238E27FC236}">
                    <a16:creationId xmlns:a16="http://schemas.microsoft.com/office/drawing/2014/main" id="{465D2DC0-4D56-A0DC-78F9-E469F6EB825C}"/>
                  </a:ext>
                </a:extLst>
              </p:cNvPr>
              <p:cNvSpPr/>
              <p:nvPr/>
            </p:nvSpPr>
            <p:spPr>
              <a:xfrm>
                <a:off x="2686817" y="3412807"/>
                <a:ext cx="127635" cy="127000"/>
              </a:xfrm>
              <a:custGeom>
                <a:avLst/>
                <a:gdLst/>
                <a:ahLst/>
                <a:cxnLst/>
                <a:rect l="l" t="t" r="r" b="b"/>
                <a:pathLst>
                  <a:path w="127635" h="127000">
                    <a:moveTo>
                      <a:pt x="127025" y="0"/>
                    </a:moveTo>
                    <a:lnTo>
                      <a:pt x="0" y="63436"/>
                    </a:lnTo>
                    <a:lnTo>
                      <a:pt x="126961" y="127000"/>
                    </a:lnTo>
                    <a:lnTo>
                      <a:pt x="127025" y="0"/>
                    </a:lnTo>
                    <a:close/>
                  </a:path>
                </a:pathLst>
              </a:custGeom>
              <a:solidFill>
                <a:srgbClr val="44536A"/>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10" name="object 10">
              <a:extLst>
                <a:ext uri="{FF2B5EF4-FFF2-40B4-BE49-F238E27FC236}">
                  <a16:creationId xmlns:a16="http://schemas.microsoft.com/office/drawing/2014/main" id="{14E6536F-873D-AC21-18A2-015C9BE801EE}"/>
                </a:ext>
              </a:extLst>
            </p:cNvPr>
            <p:cNvGrpSpPr/>
            <p:nvPr/>
          </p:nvGrpSpPr>
          <p:grpSpPr>
            <a:xfrm>
              <a:off x="7708075" y="4370515"/>
              <a:ext cx="1236345" cy="892175"/>
              <a:chOff x="7708074" y="4370514"/>
              <a:chExt cx="1236345" cy="892175"/>
            </a:xfrm>
          </p:grpSpPr>
          <p:sp>
            <p:nvSpPr>
              <p:cNvPr id="11" name="object 11">
                <a:extLst>
                  <a:ext uri="{FF2B5EF4-FFF2-40B4-BE49-F238E27FC236}">
                    <a16:creationId xmlns:a16="http://schemas.microsoft.com/office/drawing/2014/main" id="{EFFD5514-1FCA-153E-5C27-15E4EB686396}"/>
                  </a:ext>
                </a:extLst>
              </p:cNvPr>
              <p:cNvSpPr/>
              <p:nvPr/>
            </p:nvSpPr>
            <p:spPr>
              <a:xfrm>
                <a:off x="7716011" y="4378452"/>
                <a:ext cx="1113790" cy="821690"/>
              </a:xfrm>
              <a:custGeom>
                <a:avLst/>
                <a:gdLst/>
                <a:ahLst/>
                <a:cxnLst/>
                <a:rect l="l" t="t" r="r" b="b"/>
                <a:pathLst>
                  <a:path w="1113790" h="821689">
                    <a:moveTo>
                      <a:pt x="0" y="0"/>
                    </a:moveTo>
                    <a:lnTo>
                      <a:pt x="54113" y="2113"/>
                    </a:lnTo>
                    <a:lnTo>
                      <a:pt x="107852" y="8285"/>
                    </a:lnTo>
                    <a:lnTo>
                      <a:pt x="160840" y="18261"/>
                    </a:lnTo>
                    <a:lnTo>
                      <a:pt x="212704" y="31788"/>
                    </a:lnTo>
                    <a:lnTo>
                      <a:pt x="263068" y="48612"/>
                    </a:lnTo>
                    <a:lnTo>
                      <a:pt x="311558" y="68480"/>
                    </a:lnTo>
                    <a:lnTo>
                      <a:pt x="357798" y="91138"/>
                    </a:lnTo>
                    <a:lnTo>
                      <a:pt x="401414" y="116332"/>
                    </a:lnTo>
                    <a:lnTo>
                      <a:pt x="442030" y="143809"/>
                    </a:lnTo>
                    <a:lnTo>
                      <a:pt x="479272" y="173315"/>
                    </a:lnTo>
                    <a:lnTo>
                      <a:pt x="512765" y="204597"/>
                    </a:lnTo>
                    <a:lnTo>
                      <a:pt x="542134" y="237400"/>
                    </a:lnTo>
                    <a:lnTo>
                      <a:pt x="567004" y="271471"/>
                    </a:lnTo>
                    <a:lnTo>
                      <a:pt x="586999" y="306557"/>
                    </a:lnTo>
                    <a:lnTo>
                      <a:pt x="601746" y="342404"/>
                    </a:lnTo>
                    <a:lnTo>
                      <a:pt x="613994" y="415366"/>
                    </a:lnTo>
                    <a:lnTo>
                      <a:pt x="617067" y="451667"/>
                    </a:lnTo>
                    <a:lnTo>
                      <a:pt x="626042" y="487721"/>
                    </a:lnTo>
                    <a:lnTo>
                      <a:pt x="640554" y="523281"/>
                    </a:lnTo>
                    <a:lnTo>
                      <a:pt x="660238" y="558099"/>
                    </a:lnTo>
                    <a:lnTo>
                      <a:pt x="684727" y="591928"/>
                    </a:lnTo>
                    <a:lnTo>
                      <a:pt x="713655" y="624521"/>
                    </a:lnTo>
                    <a:lnTo>
                      <a:pt x="746658" y="655629"/>
                    </a:lnTo>
                    <a:lnTo>
                      <a:pt x="783369" y="685007"/>
                    </a:lnTo>
                    <a:lnTo>
                      <a:pt x="823423" y="712406"/>
                    </a:lnTo>
                    <a:lnTo>
                      <a:pt x="866455" y="737579"/>
                    </a:lnTo>
                    <a:lnTo>
                      <a:pt x="912098" y="760279"/>
                    </a:lnTo>
                    <a:lnTo>
                      <a:pt x="959986" y="780258"/>
                    </a:lnTo>
                    <a:lnTo>
                      <a:pt x="1009756" y="797269"/>
                    </a:lnTo>
                    <a:lnTo>
                      <a:pt x="1061039" y="811064"/>
                    </a:lnTo>
                    <a:lnTo>
                      <a:pt x="1113472" y="821397"/>
                    </a:lnTo>
                  </a:path>
                </a:pathLst>
              </a:custGeom>
              <a:ln w="15875">
                <a:solidFill>
                  <a:srgbClr val="52A687"/>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 name="object 12">
                <a:extLst>
                  <a:ext uri="{FF2B5EF4-FFF2-40B4-BE49-F238E27FC236}">
                    <a16:creationId xmlns:a16="http://schemas.microsoft.com/office/drawing/2014/main" id="{F3DC76F6-F81E-C7BD-C963-4D139CB83254}"/>
                  </a:ext>
                </a:extLst>
              </p:cNvPr>
              <p:cNvSpPr/>
              <p:nvPr/>
            </p:nvSpPr>
            <p:spPr>
              <a:xfrm>
                <a:off x="8812277" y="5135567"/>
                <a:ext cx="132080" cy="127000"/>
              </a:xfrm>
              <a:custGeom>
                <a:avLst/>
                <a:gdLst/>
                <a:ahLst/>
                <a:cxnLst/>
                <a:rect l="l" t="t" r="r" b="b"/>
                <a:pathLst>
                  <a:path w="132079" h="127000">
                    <a:moveTo>
                      <a:pt x="10312" y="0"/>
                    </a:moveTo>
                    <a:lnTo>
                      <a:pt x="0" y="126580"/>
                    </a:lnTo>
                    <a:lnTo>
                      <a:pt x="131737" y="73609"/>
                    </a:lnTo>
                    <a:lnTo>
                      <a:pt x="10312" y="0"/>
                    </a:lnTo>
                    <a:close/>
                  </a:path>
                </a:pathLst>
              </a:custGeom>
              <a:solidFill>
                <a:srgbClr val="52A687"/>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13" name="object 13">
              <a:extLst>
                <a:ext uri="{FF2B5EF4-FFF2-40B4-BE49-F238E27FC236}">
                  <a16:creationId xmlns:a16="http://schemas.microsoft.com/office/drawing/2014/main" id="{2D414C2E-6FAD-A861-E75F-4A9D993F584C}"/>
                </a:ext>
              </a:extLst>
            </p:cNvPr>
            <p:cNvGrpSpPr/>
            <p:nvPr/>
          </p:nvGrpSpPr>
          <p:grpSpPr>
            <a:xfrm>
              <a:off x="1035183" y="71818"/>
              <a:ext cx="9885800" cy="6857999"/>
              <a:chOff x="1071759" y="0"/>
              <a:chExt cx="9885800" cy="6857999"/>
            </a:xfrm>
          </p:grpSpPr>
          <p:sp>
            <p:nvSpPr>
              <p:cNvPr id="14" name="object 14">
                <a:extLst>
                  <a:ext uri="{FF2B5EF4-FFF2-40B4-BE49-F238E27FC236}">
                    <a16:creationId xmlns:a16="http://schemas.microsoft.com/office/drawing/2014/main" id="{D6BA91B0-6848-7F81-7ACE-7EB41DB6E8E8}"/>
                  </a:ext>
                </a:extLst>
              </p:cNvPr>
              <p:cNvSpPr/>
              <p:nvPr/>
            </p:nvSpPr>
            <p:spPr>
              <a:xfrm>
                <a:off x="8063483" y="2237259"/>
                <a:ext cx="871855" cy="434975"/>
              </a:xfrm>
              <a:custGeom>
                <a:avLst/>
                <a:gdLst/>
                <a:ahLst/>
                <a:cxnLst/>
                <a:rect l="l" t="t" r="r" b="b"/>
                <a:pathLst>
                  <a:path w="871854" h="434975">
                    <a:moveTo>
                      <a:pt x="0" y="434657"/>
                    </a:moveTo>
                    <a:lnTo>
                      <a:pt x="61496" y="432417"/>
                    </a:lnTo>
                    <a:lnTo>
                      <a:pt x="122136" y="425954"/>
                    </a:lnTo>
                    <a:lnTo>
                      <a:pt x="181063" y="415651"/>
                    </a:lnTo>
                    <a:lnTo>
                      <a:pt x="237422" y="401893"/>
                    </a:lnTo>
                    <a:lnTo>
                      <a:pt x="290356" y="385063"/>
                    </a:lnTo>
                    <a:lnTo>
                      <a:pt x="339010" y="365545"/>
                    </a:lnTo>
                    <a:lnTo>
                      <a:pt x="382527" y="343724"/>
                    </a:lnTo>
                    <a:lnTo>
                      <a:pt x="420052" y="319983"/>
                    </a:lnTo>
                    <a:lnTo>
                      <a:pt x="450727" y="294706"/>
                    </a:lnTo>
                    <a:lnTo>
                      <a:pt x="488109" y="241080"/>
                    </a:lnTo>
                    <a:lnTo>
                      <a:pt x="493102" y="213499"/>
                    </a:lnTo>
                    <a:lnTo>
                      <a:pt x="498223" y="185569"/>
                    </a:lnTo>
                    <a:lnTo>
                      <a:pt x="536522" y="131304"/>
                    </a:lnTo>
                    <a:lnTo>
                      <a:pt x="567921" y="105765"/>
                    </a:lnTo>
                    <a:lnTo>
                      <a:pt x="606301" y="81822"/>
                    </a:lnTo>
                    <a:lnTo>
                      <a:pt x="650771" y="59874"/>
                    </a:lnTo>
                    <a:lnTo>
                      <a:pt x="700442" y="40318"/>
                    </a:lnTo>
                    <a:lnTo>
                      <a:pt x="754424" y="23554"/>
                    </a:lnTo>
                    <a:lnTo>
                      <a:pt x="811829" y="9982"/>
                    </a:lnTo>
                    <a:lnTo>
                      <a:pt x="871766" y="0"/>
                    </a:lnTo>
                  </a:path>
                </a:pathLst>
              </a:custGeom>
              <a:ln w="15875">
                <a:solidFill>
                  <a:srgbClr val="DB4B2D"/>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 name="object 15">
                <a:extLst>
                  <a:ext uri="{FF2B5EF4-FFF2-40B4-BE49-F238E27FC236}">
                    <a16:creationId xmlns:a16="http://schemas.microsoft.com/office/drawing/2014/main" id="{7D04BDE4-4E3B-EFFD-DE22-BD30C175582C}"/>
                  </a:ext>
                </a:extLst>
              </p:cNvPr>
              <p:cNvSpPr/>
              <p:nvPr/>
            </p:nvSpPr>
            <p:spPr>
              <a:xfrm>
                <a:off x="8918740" y="2174728"/>
                <a:ext cx="131445" cy="127000"/>
              </a:xfrm>
              <a:custGeom>
                <a:avLst/>
                <a:gdLst/>
                <a:ahLst/>
                <a:cxnLst/>
                <a:rect l="l" t="t" r="r" b="b"/>
                <a:pathLst>
                  <a:path w="131445" h="127000">
                    <a:moveTo>
                      <a:pt x="0" y="0"/>
                    </a:moveTo>
                    <a:lnTo>
                      <a:pt x="8483" y="126720"/>
                    </a:lnTo>
                    <a:lnTo>
                      <a:pt x="130962" y="54889"/>
                    </a:lnTo>
                    <a:lnTo>
                      <a:pt x="0" y="0"/>
                    </a:lnTo>
                    <a:close/>
                  </a:path>
                </a:pathLst>
              </a:custGeom>
              <a:solidFill>
                <a:srgbClr val="DB4B2D"/>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6" name="object 16">
                <a:extLst>
                  <a:ext uri="{FF2B5EF4-FFF2-40B4-BE49-F238E27FC236}">
                    <a16:creationId xmlns:a16="http://schemas.microsoft.com/office/drawing/2014/main" id="{AAFBC7AA-7CBC-68DA-1FD2-E554EF1D503D}"/>
                  </a:ext>
                </a:extLst>
              </p:cNvPr>
              <p:cNvPicPr/>
              <p:nvPr/>
            </p:nvPicPr>
            <p:blipFill>
              <a:blip r:embed="rId14" cstate="screen">
                <a:extLst>
                  <a:ext uri="{28A0092B-C50C-407E-A947-70E740481C1C}">
                    <a14:useLocalDpi xmlns:a14="http://schemas.microsoft.com/office/drawing/2010/main"/>
                  </a:ext>
                </a:extLst>
              </a:blip>
              <a:stretch>
                <a:fillRect/>
              </a:stretch>
            </p:blipFill>
            <p:spPr>
              <a:xfrm>
                <a:off x="2731007" y="0"/>
                <a:ext cx="7528559" cy="6857999"/>
              </a:xfrm>
              <a:prstGeom prst="rect">
                <a:avLst/>
              </a:prstGeom>
            </p:spPr>
          </p:pic>
          <p:sp>
            <p:nvSpPr>
              <p:cNvPr id="17" name="object 17">
                <a:extLst>
                  <a:ext uri="{FF2B5EF4-FFF2-40B4-BE49-F238E27FC236}">
                    <a16:creationId xmlns:a16="http://schemas.microsoft.com/office/drawing/2014/main" id="{585EA6FA-7067-B7AB-A9DA-1F341DA62430}"/>
                  </a:ext>
                </a:extLst>
              </p:cNvPr>
              <p:cNvSpPr/>
              <p:nvPr/>
            </p:nvSpPr>
            <p:spPr>
              <a:xfrm>
                <a:off x="4986260" y="1300455"/>
                <a:ext cx="894080" cy="575945"/>
              </a:xfrm>
              <a:custGeom>
                <a:avLst/>
                <a:gdLst/>
                <a:ahLst/>
                <a:cxnLst/>
                <a:rect l="l" t="t" r="r" b="b"/>
                <a:pathLst>
                  <a:path w="894079" h="575944">
                    <a:moveTo>
                      <a:pt x="894080" y="575525"/>
                    </a:moveTo>
                    <a:lnTo>
                      <a:pt x="840165" y="573340"/>
                    </a:lnTo>
                    <a:lnTo>
                      <a:pt x="786801" y="566995"/>
                    </a:lnTo>
                    <a:lnTo>
                      <a:pt x="734541" y="556812"/>
                    </a:lnTo>
                    <a:lnTo>
                      <a:pt x="683933" y="543111"/>
                    </a:lnTo>
                    <a:lnTo>
                      <a:pt x="635530" y="526211"/>
                    </a:lnTo>
                    <a:lnTo>
                      <a:pt x="589883" y="506432"/>
                    </a:lnTo>
                    <a:lnTo>
                      <a:pt x="547543" y="484093"/>
                    </a:lnTo>
                    <a:lnTo>
                      <a:pt x="509059" y="459516"/>
                    </a:lnTo>
                    <a:lnTo>
                      <a:pt x="474985" y="433019"/>
                    </a:lnTo>
                    <a:lnTo>
                      <a:pt x="445870" y="404923"/>
                    </a:lnTo>
                    <a:lnTo>
                      <a:pt x="404724" y="345213"/>
                    </a:lnTo>
                    <a:lnTo>
                      <a:pt x="390029" y="282943"/>
                    </a:lnTo>
                    <a:lnTo>
                      <a:pt x="385651" y="249177"/>
                    </a:lnTo>
                    <a:lnTo>
                      <a:pt x="352705" y="183256"/>
                    </a:lnTo>
                    <a:lnTo>
                      <a:pt x="325522" y="151905"/>
                    </a:lnTo>
                    <a:lnTo>
                      <a:pt x="292124" y="122162"/>
                    </a:lnTo>
                    <a:lnTo>
                      <a:pt x="253202" y="94430"/>
                    </a:lnTo>
                    <a:lnTo>
                      <a:pt x="209450" y="69110"/>
                    </a:lnTo>
                    <a:lnTo>
                      <a:pt x="161562" y="46605"/>
                    </a:lnTo>
                    <a:lnTo>
                      <a:pt x="110228" y="27317"/>
                    </a:lnTo>
                    <a:lnTo>
                      <a:pt x="56143" y="11648"/>
                    </a:lnTo>
                    <a:lnTo>
                      <a:pt x="0" y="0"/>
                    </a:lnTo>
                  </a:path>
                </a:pathLst>
              </a:custGeom>
              <a:ln w="15875">
                <a:solidFill>
                  <a:srgbClr val="CE5BDF"/>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 name="object 18">
                <a:extLst>
                  <a:ext uri="{FF2B5EF4-FFF2-40B4-BE49-F238E27FC236}">
                    <a16:creationId xmlns:a16="http://schemas.microsoft.com/office/drawing/2014/main" id="{50419E6F-71EF-2E57-6420-EF3A6AA9B255}"/>
                  </a:ext>
                </a:extLst>
              </p:cNvPr>
              <p:cNvSpPr/>
              <p:nvPr/>
            </p:nvSpPr>
            <p:spPr>
              <a:xfrm>
                <a:off x="4872224" y="1238234"/>
                <a:ext cx="132080" cy="127000"/>
              </a:xfrm>
              <a:custGeom>
                <a:avLst/>
                <a:gdLst/>
                <a:ahLst/>
                <a:cxnLst/>
                <a:rect l="l" t="t" r="r" b="b"/>
                <a:pathLst>
                  <a:path w="132079" h="127000">
                    <a:moveTo>
                      <a:pt x="131902" y="0"/>
                    </a:moveTo>
                    <a:lnTo>
                      <a:pt x="0" y="52590"/>
                    </a:lnTo>
                    <a:lnTo>
                      <a:pt x="121208" y="126555"/>
                    </a:lnTo>
                    <a:lnTo>
                      <a:pt x="131902" y="0"/>
                    </a:lnTo>
                    <a:close/>
                  </a:path>
                </a:pathLst>
              </a:custGeom>
              <a:solidFill>
                <a:srgbClr val="CE5BDF"/>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9" name="object 19">
                <a:hlinkClick r:id="rId15"/>
                <a:extLst>
                  <a:ext uri="{FF2B5EF4-FFF2-40B4-BE49-F238E27FC236}">
                    <a16:creationId xmlns:a16="http://schemas.microsoft.com/office/drawing/2014/main" id="{155D93A4-A51F-222B-E9F0-B0776A1CC7F8}"/>
                  </a:ext>
                </a:extLst>
              </p:cNvPr>
              <p:cNvPicPr/>
              <p:nvPr/>
            </p:nvPicPr>
            <p:blipFill>
              <a:blip r:embed="rId16" cstate="screen">
                <a:extLst>
                  <a:ext uri="{28A0092B-C50C-407E-A947-70E740481C1C}">
                    <a14:useLocalDpi xmlns:a14="http://schemas.microsoft.com/office/drawing/2010/main"/>
                  </a:ext>
                </a:extLst>
              </a:blip>
              <a:stretch>
                <a:fillRect/>
              </a:stretch>
            </p:blipFill>
            <p:spPr>
              <a:xfrm>
                <a:off x="1071759" y="2043368"/>
                <a:ext cx="1450586" cy="2055812"/>
              </a:xfrm>
              <a:prstGeom prst="rect">
                <a:avLst/>
              </a:prstGeom>
            </p:spPr>
          </p:pic>
          <p:pic>
            <p:nvPicPr>
              <p:cNvPr id="21" name="object 21">
                <a:hlinkClick r:id="rId17"/>
                <a:extLst>
                  <a:ext uri="{FF2B5EF4-FFF2-40B4-BE49-F238E27FC236}">
                    <a16:creationId xmlns:a16="http://schemas.microsoft.com/office/drawing/2014/main" id="{619E112A-F8AF-6866-0308-84CBEEED84BD}"/>
                  </a:ext>
                </a:extLst>
              </p:cNvPr>
              <p:cNvPicPr/>
              <p:nvPr/>
            </p:nvPicPr>
            <p:blipFill>
              <a:blip r:embed="rId18" cstate="screen">
                <a:extLst>
                  <a:ext uri="{28A0092B-C50C-407E-A947-70E740481C1C}">
                    <a14:useLocalDpi xmlns:a14="http://schemas.microsoft.com/office/drawing/2010/main"/>
                  </a:ext>
                </a:extLst>
              </a:blip>
              <a:stretch>
                <a:fillRect/>
              </a:stretch>
            </p:blipFill>
            <p:spPr>
              <a:xfrm>
                <a:off x="9156192" y="3785615"/>
                <a:ext cx="1801367" cy="2542031"/>
              </a:xfrm>
              <a:prstGeom prst="rect">
                <a:avLst/>
              </a:prstGeom>
            </p:spPr>
          </p:pic>
        </p:grpSp>
        <p:sp>
          <p:nvSpPr>
            <p:cNvPr id="28" name="object 28">
              <a:extLst>
                <a:ext uri="{FF2B5EF4-FFF2-40B4-BE49-F238E27FC236}">
                  <a16:creationId xmlns:a16="http://schemas.microsoft.com/office/drawing/2014/main" id="{96018CFE-7065-7124-7609-1FBD882242A3}"/>
                </a:ext>
              </a:extLst>
            </p:cNvPr>
            <p:cNvSpPr/>
            <p:nvPr/>
          </p:nvSpPr>
          <p:spPr>
            <a:xfrm>
              <a:off x="5526023" y="1"/>
              <a:ext cx="1018540" cy="665907"/>
            </a:xfrm>
            <a:custGeom>
              <a:avLst/>
              <a:gdLst/>
              <a:ahLst/>
              <a:cxnLst/>
              <a:rect l="l" t="t" r="r" b="b"/>
              <a:pathLst>
                <a:path w="1018540" h="338455">
                  <a:moveTo>
                    <a:pt x="1018019" y="0"/>
                  </a:moveTo>
                  <a:lnTo>
                    <a:pt x="0" y="0"/>
                  </a:lnTo>
                  <a:lnTo>
                    <a:pt x="0" y="338327"/>
                  </a:lnTo>
                  <a:lnTo>
                    <a:pt x="1018019" y="338327"/>
                  </a:lnTo>
                  <a:lnTo>
                    <a:pt x="1018019" y="0"/>
                  </a:lnTo>
                  <a:close/>
                </a:path>
              </a:pathLst>
            </a:custGeom>
            <a:solidFill>
              <a:srgbClr val="FFFFFF"/>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32" name="Picture 31">
              <a:hlinkClick r:id="rId19"/>
              <a:extLst>
                <a:ext uri="{FF2B5EF4-FFF2-40B4-BE49-F238E27FC236}">
                  <a16:creationId xmlns:a16="http://schemas.microsoft.com/office/drawing/2014/main" id="{1FB6F2FE-6035-B0FA-DCCC-588B5359B01A}"/>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2737852" y="22797"/>
              <a:ext cx="1994954" cy="2843068"/>
            </a:xfrm>
            <a:prstGeom prst="rect">
              <a:avLst/>
            </a:prstGeom>
          </p:spPr>
        </p:pic>
        <p:pic>
          <p:nvPicPr>
            <p:cNvPr id="31" name="Picture 30">
              <a:hlinkClick r:id="rId21"/>
              <a:extLst>
                <a:ext uri="{FF2B5EF4-FFF2-40B4-BE49-F238E27FC236}">
                  <a16:creationId xmlns:a16="http://schemas.microsoft.com/office/drawing/2014/main" id="{8F806E82-C07A-D10A-584C-FDE3E7BE50E9}"/>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9119616" y="169228"/>
              <a:ext cx="2089254" cy="2957584"/>
            </a:xfrm>
            <a:prstGeom prst="rect">
              <a:avLst/>
            </a:prstGeom>
          </p:spPr>
        </p:pic>
        <p:pic>
          <p:nvPicPr>
            <p:cNvPr id="27" name="Picture 26">
              <a:hlinkClick r:id="rId23"/>
              <a:extLst>
                <a:ext uri="{FF2B5EF4-FFF2-40B4-BE49-F238E27FC236}">
                  <a16:creationId xmlns:a16="http://schemas.microsoft.com/office/drawing/2014/main" id="{E136B7D4-B0E2-EC29-C3A5-B58B13001325}"/>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423947" y="4369115"/>
              <a:ext cx="1616911" cy="2291534"/>
            </a:xfrm>
            <a:prstGeom prst="rect">
              <a:avLst/>
            </a:prstGeom>
          </p:spPr>
        </p:pic>
      </p:grpSp>
    </p:spTree>
    <p:extLst>
      <p:ext uri="{BB962C8B-B14F-4D97-AF65-F5344CB8AC3E}">
        <p14:creationId xmlns:p14="http://schemas.microsoft.com/office/powerpoint/2010/main" val="34663206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AFC5BF-12B0-0474-98FD-FAA1AF656CA3}"/>
              </a:ext>
            </a:extLst>
          </p:cNvPr>
          <p:cNvSpPr txBox="1"/>
          <p:nvPr/>
        </p:nvSpPr>
        <p:spPr>
          <a:xfrm>
            <a:off x="255523" y="392837"/>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Capabilities within the SACE – A Feasibility Program 2026-2027</a:t>
            </a:r>
            <a:r>
              <a:rPr kumimoji="0" lang="en-GB" sz="36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 </a:t>
            </a:r>
            <a:endParaRPr kumimoji="0" lang="en-GB" sz="20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endParaRPr>
          </a:p>
        </p:txBody>
      </p:sp>
      <p:sp>
        <p:nvSpPr>
          <p:cNvPr id="17" name="Rectangle 16">
            <a:extLst>
              <a:ext uri="{FF2B5EF4-FFF2-40B4-BE49-F238E27FC236}">
                <a16:creationId xmlns:a16="http://schemas.microsoft.com/office/drawing/2014/main" id="{EDE1F35D-F18E-72B5-CAC1-6454E4BFD863}"/>
              </a:ext>
            </a:extLst>
          </p:cNvPr>
          <p:cNvSpPr/>
          <p:nvPr/>
        </p:nvSpPr>
        <p:spPr>
          <a:xfrm>
            <a:off x="1045684" y="1645920"/>
            <a:ext cx="6678051" cy="35209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AU" sz="2600" b="1" i="0" u="none" strike="noStrike" kern="1200" cap="none" spc="0" normalizeH="0" baseline="0" noProof="0">
              <a:ln>
                <a:noFill/>
              </a:ln>
              <a:solidFill>
                <a:prstClr val="black"/>
              </a:solidFill>
              <a:effectLst/>
              <a:uLnTx/>
              <a:uFillTx/>
              <a:latin typeface="Calibri" panose="020F0502020204030204" pitchFamily="34" charset="0"/>
              <a:ea typeface="Roboto" panose="02000000000000000000" pitchFamily="2" charset="0"/>
              <a:cs typeface="Calibri" panose="020F0502020204030204" pitchFamily="34" charset="0"/>
            </a:endParaRPr>
          </a:p>
        </p:txBody>
      </p:sp>
      <p:sp>
        <p:nvSpPr>
          <p:cNvPr id="4" name="Freeform: Shape 3">
            <a:extLst>
              <a:ext uri="{FF2B5EF4-FFF2-40B4-BE49-F238E27FC236}">
                <a16:creationId xmlns:a16="http://schemas.microsoft.com/office/drawing/2014/main" id="{FE27025A-12AA-AD57-98C6-350A48151838}"/>
              </a:ext>
            </a:extLst>
          </p:cNvPr>
          <p:cNvSpPr/>
          <p:nvPr/>
        </p:nvSpPr>
        <p:spPr>
          <a:xfrm>
            <a:off x="1" y="-50975"/>
            <a:ext cx="12192000" cy="1120823"/>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40E86B8-A6A8-4A71-8A6E-F706AC9847F8}"/>
              </a:ext>
            </a:extLst>
          </p:cNvPr>
          <p:cNvSpPr txBox="1"/>
          <p:nvPr/>
        </p:nvSpPr>
        <p:spPr>
          <a:xfrm>
            <a:off x="-391872" y="211630"/>
            <a:ext cx="11731652" cy="595612"/>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GB" sz="3600" b="0" i="0" u="none" strike="noStrike" kern="1200" cap="none" spc="0" normalizeH="0" baseline="0" noProof="0">
                <a:ln>
                  <a:noFill/>
                </a:ln>
                <a:solidFill>
                  <a:prstClr val="white"/>
                </a:solidFill>
                <a:effectLst/>
                <a:uLnTx/>
                <a:uFillTx/>
                <a:latin typeface="Roboto"/>
                <a:ea typeface="Roboto"/>
                <a:cs typeface="Roboto"/>
              </a:rPr>
              <a:t>Capabilities </a:t>
            </a:r>
            <a:endParaRPr kumimoji="0" lang="en-GB" sz="2000" b="0" i="0" u="none" strike="noStrike" kern="1200" cap="none" spc="0" normalizeH="0" baseline="0" noProof="0">
              <a:ln>
                <a:noFill/>
              </a:ln>
              <a:solidFill>
                <a:prstClr val="white"/>
              </a:solidFill>
              <a:effectLst/>
              <a:uLnTx/>
              <a:uFillTx/>
              <a:latin typeface="Roboto"/>
              <a:ea typeface="Roboto"/>
              <a:cs typeface="Roboto"/>
            </a:endParaRPr>
          </a:p>
        </p:txBody>
      </p:sp>
      <p:sp>
        <p:nvSpPr>
          <p:cNvPr id="8" name="TextBox 7">
            <a:extLst>
              <a:ext uri="{FF2B5EF4-FFF2-40B4-BE49-F238E27FC236}">
                <a16:creationId xmlns:a16="http://schemas.microsoft.com/office/drawing/2014/main" id="{A8F5E29C-FD06-1CBA-AF96-64352F74D322}"/>
              </a:ext>
            </a:extLst>
          </p:cNvPr>
          <p:cNvSpPr txBox="1"/>
          <p:nvPr/>
        </p:nvSpPr>
        <p:spPr>
          <a:xfrm>
            <a:off x="879685" y="1513660"/>
            <a:ext cx="10056126" cy="30349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AU"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Capabilities</a:t>
            </a: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are the skills students develop over time that show how they use what they know in real situations. They are learned through practical experiences, not just by studying content, and can be applied across different subjects and in life beyond school.</a:t>
            </a:r>
          </a:p>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Students show their level of development through what they actually do—their actions and behaviours—not just what they know.</a:t>
            </a:r>
          </a:p>
          <a:p>
            <a:pPr marL="0" marR="0" lvl="0" indent="0" algn="l" defTabSz="914400" rtl="0" eaLnBrk="1" fontAlgn="auto" latinLnBrk="0" hangingPunct="1">
              <a:lnSpc>
                <a:spcPct val="114000"/>
              </a:lnSpc>
              <a:spcBef>
                <a:spcPts val="0"/>
              </a:spcBef>
              <a:spcAft>
                <a:spcPts val="600"/>
              </a:spcAft>
              <a:buClrTx/>
              <a:buSzTx/>
              <a:buFontTx/>
              <a:buNone/>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In simple terms, </a:t>
            </a:r>
            <a:r>
              <a:rPr kumimoji="0" lang="en-AU"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capabilities are about what students can do with their knowledge</a:t>
            </a: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including how they engage, adapt, and keep learning in different contexts</a:t>
            </a:r>
            <a:r>
              <a:rPr kumimoji="0" lang="en-AU" sz="2000" b="0" i="0" u="none" strike="noStrike" kern="1200" cap="none" spc="0" normalizeH="0" baseline="0" noProof="0">
                <a:ln>
                  <a:noFill/>
                </a:ln>
                <a:solidFill>
                  <a:prstClr val="black"/>
                </a:solidFill>
                <a:effectLst/>
                <a:uLnTx/>
                <a:uFillTx/>
                <a:latin typeface="Aptos" panose="020B0004020202020204" pitchFamily="34" charset="0"/>
                <a:ea typeface="Times New Roman" panose="02020603050405020304" pitchFamily="18" charset="0"/>
                <a:cs typeface="+mn-cs"/>
              </a:rPr>
              <a:t>.</a:t>
            </a:r>
          </a:p>
        </p:txBody>
      </p:sp>
      <p:pic>
        <p:nvPicPr>
          <p:cNvPr id="9" name="Picture 8" descr="A black background with white text&#10;&#10;Description automatically generated">
            <a:extLst>
              <a:ext uri="{FF2B5EF4-FFF2-40B4-BE49-F238E27FC236}">
                <a16:creationId xmlns:a16="http://schemas.microsoft.com/office/drawing/2014/main" id="{58C5A60C-B9AA-BD2F-8346-2A67983A76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654" y="4940803"/>
            <a:ext cx="2974445" cy="1911630"/>
          </a:xfrm>
          <a:prstGeom prst="rect">
            <a:avLst/>
          </a:prstGeom>
        </p:spPr>
      </p:pic>
      <p:pic>
        <p:nvPicPr>
          <p:cNvPr id="10" name="Picture 9">
            <a:extLst>
              <a:ext uri="{FF2B5EF4-FFF2-40B4-BE49-F238E27FC236}">
                <a16:creationId xmlns:a16="http://schemas.microsoft.com/office/drawing/2014/main" id="{D5B19B23-AE2D-A12E-8800-DB4A0108483C}"/>
              </a:ext>
            </a:extLst>
          </p:cNvPr>
          <p:cNvPicPr>
            <a:picLocks noChangeAspect="1"/>
          </p:cNvPicPr>
          <p:nvPr/>
        </p:nvPicPr>
        <p:blipFill>
          <a:blip r:embed="rId4"/>
          <a:stretch>
            <a:fillRect/>
          </a:stretch>
        </p:blipFill>
        <p:spPr>
          <a:xfrm>
            <a:off x="90533" y="5299165"/>
            <a:ext cx="3044017" cy="1220862"/>
          </a:xfrm>
          <a:prstGeom prst="rect">
            <a:avLst/>
          </a:prstGeom>
        </p:spPr>
      </p:pic>
    </p:spTree>
    <p:extLst>
      <p:ext uri="{BB962C8B-B14F-4D97-AF65-F5344CB8AC3E}">
        <p14:creationId xmlns:p14="http://schemas.microsoft.com/office/powerpoint/2010/main" val="11041914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AFC5BF-12B0-0474-98FD-FAA1AF656CA3}"/>
              </a:ext>
            </a:extLst>
          </p:cNvPr>
          <p:cNvSpPr txBox="1"/>
          <p:nvPr/>
        </p:nvSpPr>
        <p:spPr>
          <a:xfrm>
            <a:off x="255523" y="392837"/>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Capabilities within the SACE – A Feasibility Program 2026-2027</a:t>
            </a:r>
            <a:r>
              <a:rPr kumimoji="0" lang="en-GB" sz="36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 </a:t>
            </a:r>
            <a:endParaRPr kumimoji="0" lang="en-GB" sz="20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endParaRPr>
          </a:p>
        </p:txBody>
      </p:sp>
      <p:sp>
        <p:nvSpPr>
          <p:cNvPr id="17" name="Rectangle 16">
            <a:extLst>
              <a:ext uri="{FF2B5EF4-FFF2-40B4-BE49-F238E27FC236}">
                <a16:creationId xmlns:a16="http://schemas.microsoft.com/office/drawing/2014/main" id="{EDE1F35D-F18E-72B5-CAC1-6454E4BFD863}"/>
              </a:ext>
            </a:extLst>
          </p:cNvPr>
          <p:cNvSpPr/>
          <p:nvPr/>
        </p:nvSpPr>
        <p:spPr>
          <a:xfrm>
            <a:off x="1045684" y="1645920"/>
            <a:ext cx="6678051" cy="35209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AU" sz="2600" b="1" i="0" u="none" strike="noStrike" kern="1200" cap="none" spc="0" normalizeH="0" baseline="0" noProof="0">
              <a:ln>
                <a:noFill/>
              </a:ln>
              <a:solidFill>
                <a:prstClr val="black"/>
              </a:solidFill>
              <a:effectLst/>
              <a:uLnTx/>
              <a:uFillTx/>
              <a:latin typeface="Calibri" panose="020F0502020204030204" pitchFamily="34" charset="0"/>
              <a:ea typeface="Roboto" panose="02000000000000000000" pitchFamily="2" charset="0"/>
              <a:cs typeface="Calibri" panose="020F0502020204030204" pitchFamily="34" charset="0"/>
            </a:endParaRPr>
          </a:p>
        </p:txBody>
      </p:sp>
      <p:sp>
        <p:nvSpPr>
          <p:cNvPr id="4" name="Freeform: Shape 3">
            <a:extLst>
              <a:ext uri="{FF2B5EF4-FFF2-40B4-BE49-F238E27FC236}">
                <a16:creationId xmlns:a16="http://schemas.microsoft.com/office/drawing/2014/main" id="{FE27025A-12AA-AD57-98C6-350A48151838}"/>
              </a:ext>
            </a:extLst>
          </p:cNvPr>
          <p:cNvSpPr/>
          <p:nvPr/>
        </p:nvSpPr>
        <p:spPr>
          <a:xfrm>
            <a:off x="1" y="-50975"/>
            <a:ext cx="12192000" cy="1116204"/>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40E86B8-A6A8-4A71-8A6E-F706AC9847F8}"/>
              </a:ext>
            </a:extLst>
          </p:cNvPr>
          <p:cNvSpPr txBox="1"/>
          <p:nvPr/>
        </p:nvSpPr>
        <p:spPr>
          <a:xfrm>
            <a:off x="204825" y="120223"/>
            <a:ext cx="11731652" cy="595612"/>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lang="en-GB" sz="3600">
                <a:solidFill>
                  <a:schemeClr val="bg1"/>
                </a:solidFill>
                <a:latin typeface="Calibri"/>
                <a:ea typeface="Roboto"/>
                <a:cs typeface="Calibri"/>
              </a:rPr>
              <a:t>   </a:t>
            </a:r>
            <a:r>
              <a:rPr lang="en-GB" sz="3600">
                <a:solidFill>
                  <a:schemeClr val="bg1"/>
                </a:solidFill>
                <a:latin typeface="Roboto"/>
                <a:ea typeface="Roboto"/>
                <a:cs typeface="Roboto"/>
              </a:rPr>
              <a:t>SACE C</a:t>
            </a:r>
            <a:r>
              <a:rPr kumimoji="0" lang="en-GB" sz="3600" b="0" u="none" strike="noStrike" kern="1200" cap="none" spc="0" normalizeH="0" baseline="0" noProof="0" err="1">
                <a:ln>
                  <a:noFill/>
                </a:ln>
                <a:solidFill>
                  <a:schemeClr val="bg1"/>
                </a:solidFill>
                <a:effectLst/>
                <a:uLnTx/>
                <a:uFillTx/>
                <a:latin typeface="Roboto"/>
                <a:ea typeface="Roboto"/>
                <a:cs typeface="Roboto"/>
              </a:rPr>
              <a:t>apabilities</a:t>
            </a:r>
            <a:r>
              <a:rPr kumimoji="0" lang="en-GB" sz="3600" b="0" u="none" strike="noStrike" kern="1200" cap="none" spc="0" normalizeH="0" baseline="0" noProof="0">
                <a:ln>
                  <a:noFill/>
                </a:ln>
                <a:solidFill>
                  <a:schemeClr val="bg1"/>
                </a:solidFill>
                <a:effectLst/>
                <a:uLnTx/>
                <a:uFillTx/>
                <a:latin typeface="Roboto"/>
                <a:ea typeface="Roboto"/>
                <a:cs typeface="Roboto"/>
              </a:rPr>
              <a:t> are…</a:t>
            </a:r>
            <a:endParaRPr lang="en-GB" sz="2000" b="0" u="none" strike="noStrike" kern="1200" cap="none" spc="0" normalizeH="0" baseline="0" noProof="0">
              <a:ln>
                <a:noFill/>
              </a:ln>
              <a:solidFill>
                <a:schemeClr val="bg1"/>
              </a:solidFill>
              <a:effectLst/>
              <a:uLnTx/>
              <a:uFillTx/>
              <a:latin typeface="Roboto"/>
              <a:ea typeface="Roboto"/>
              <a:cs typeface="Roboto"/>
            </a:endParaRPr>
          </a:p>
        </p:txBody>
      </p:sp>
      <p:sp>
        <p:nvSpPr>
          <p:cNvPr id="8" name="TextBox 7">
            <a:extLst>
              <a:ext uri="{FF2B5EF4-FFF2-40B4-BE49-F238E27FC236}">
                <a16:creationId xmlns:a16="http://schemas.microsoft.com/office/drawing/2014/main" id="{A8F5E29C-FD06-1CBA-AF96-64352F74D322}"/>
              </a:ext>
            </a:extLst>
          </p:cNvPr>
          <p:cNvSpPr txBox="1"/>
          <p:nvPr/>
        </p:nvSpPr>
        <p:spPr>
          <a:xfrm>
            <a:off x="903730" y="1509041"/>
            <a:ext cx="10242586" cy="3734356"/>
          </a:xfrm>
          <a:prstGeom prst="rect">
            <a:avLst/>
          </a:prstGeom>
          <a:noFill/>
        </p:spPr>
        <p:txBody>
          <a:bodyPr wrap="square" lIns="91440" tIns="45720" rIns="91440" bIns="45720" anchor="t">
            <a:spAutoFit/>
          </a:bodyPr>
          <a:lstStyle/>
          <a:p>
            <a:pPr>
              <a:lnSpc>
                <a:spcPct val="150000"/>
              </a:lnSpc>
              <a:buFont typeface="Arial" panose="020B0604020202020204" pitchFamily="34" charset="0"/>
              <a:buChar char="•"/>
            </a:pPr>
            <a:r>
              <a:rPr lang="en-US" sz="2000" b="1">
                <a:latin typeface="Roboto"/>
                <a:ea typeface="Roboto"/>
                <a:cs typeface="Roboto"/>
              </a:rPr>
              <a:t> built using South Australia-specific data </a:t>
            </a:r>
            <a:r>
              <a:rPr lang="en-US" sz="2000">
                <a:latin typeface="Roboto"/>
                <a:ea typeface="Roboto"/>
                <a:cs typeface="Roboto"/>
              </a:rPr>
              <a:t>gathered through stakeholder engagements with schools, tertiary partners, and businesses in SA and nationally </a:t>
            </a:r>
          </a:p>
          <a:p>
            <a:pPr>
              <a:lnSpc>
                <a:spcPct val="150000"/>
              </a:lnSpc>
              <a:buFont typeface="Arial" panose="020B0604020202020204" pitchFamily="34" charset="0"/>
              <a:buChar char="•"/>
            </a:pPr>
            <a:r>
              <a:rPr lang="en-US" sz="2000" b="1">
                <a:latin typeface="Roboto" panose="02000000000000000000" pitchFamily="2" charset="0"/>
                <a:ea typeface="Roboto" panose="02000000000000000000" pitchFamily="2" charset="0"/>
                <a:cs typeface="Roboto"/>
              </a:rPr>
              <a:t> teachable and learnable</a:t>
            </a:r>
          </a:p>
          <a:p>
            <a:pPr>
              <a:lnSpc>
                <a:spcPct val="150000"/>
              </a:lnSpc>
              <a:buFont typeface="Arial" panose="020B0604020202020204" pitchFamily="34" charset="0"/>
              <a:buChar char="•"/>
            </a:pPr>
            <a:r>
              <a:rPr lang="en-US" sz="2000" b="1">
                <a:latin typeface="Roboto"/>
                <a:ea typeface="Roboto"/>
                <a:cs typeface="Roboto"/>
              </a:rPr>
              <a:t> developed over time, </a:t>
            </a:r>
            <a:r>
              <a:rPr lang="en-US" sz="2000">
                <a:latin typeface="Roboto"/>
                <a:ea typeface="Roboto"/>
                <a:cs typeface="Roboto"/>
              </a:rPr>
              <a:t>with clear developmental progressions</a:t>
            </a:r>
          </a:p>
          <a:p>
            <a:pPr>
              <a:lnSpc>
                <a:spcPct val="150000"/>
              </a:lnSpc>
              <a:buFont typeface="Arial" panose="020B0604020202020204" pitchFamily="34" charset="0"/>
              <a:buChar char="•"/>
            </a:pPr>
            <a:r>
              <a:rPr lang="en-US" sz="2000" b="1">
                <a:latin typeface="Roboto" panose="02000000000000000000" pitchFamily="2" charset="0"/>
                <a:ea typeface="Roboto" panose="02000000000000000000" pitchFamily="2" charset="0"/>
                <a:cs typeface="Roboto"/>
              </a:rPr>
              <a:t> contextual, learned through authentic tasks rather than in isolation</a:t>
            </a:r>
          </a:p>
          <a:p>
            <a:pPr>
              <a:lnSpc>
                <a:spcPct val="150000"/>
              </a:lnSpc>
              <a:buFont typeface="Arial" panose="020B0604020202020204" pitchFamily="34" charset="0"/>
              <a:buChar char="•"/>
            </a:pPr>
            <a:r>
              <a:rPr lang="en-US" sz="2000" b="1">
                <a:latin typeface="Roboto" panose="02000000000000000000" pitchFamily="2" charset="0"/>
                <a:ea typeface="Roboto" panose="02000000000000000000" pitchFamily="2" charset="0"/>
                <a:cs typeface="Roboto"/>
              </a:rPr>
              <a:t> transferable across subjects, situa</a:t>
            </a:r>
            <a:r>
              <a:rPr lang="en-US" sz="2000">
                <a:latin typeface="Roboto" panose="02000000000000000000" pitchFamily="2" charset="0"/>
                <a:ea typeface="Roboto" panose="02000000000000000000" pitchFamily="2" charset="0"/>
                <a:cs typeface="Roboto"/>
              </a:rPr>
              <a:t>tions, and future life contexts</a:t>
            </a:r>
          </a:p>
          <a:p>
            <a:pPr>
              <a:lnSpc>
                <a:spcPct val="150000"/>
              </a:lnSpc>
              <a:buFont typeface="Arial" panose="020B0604020202020204" pitchFamily="34" charset="0"/>
              <a:buChar char="•"/>
            </a:pPr>
            <a:r>
              <a:rPr lang="en-US" sz="2000" b="1">
                <a:latin typeface="Roboto" panose="02000000000000000000" pitchFamily="2" charset="0"/>
                <a:ea typeface="Roboto" panose="02000000000000000000" pitchFamily="2" charset="0"/>
                <a:cs typeface="Roboto"/>
              </a:rPr>
              <a:t> observable and assessable</a:t>
            </a:r>
            <a:r>
              <a:rPr lang="en-US" sz="2000">
                <a:latin typeface="Roboto" panose="02000000000000000000" pitchFamily="2" charset="0"/>
                <a:ea typeface="Roboto" panose="02000000000000000000" pitchFamily="2" charset="0"/>
                <a:cs typeface="Roboto"/>
              </a:rPr>
              <a:t> through typical demonstration  </a:t>
            </a:r>
          </a:p>
          <a:p>
            <a:pPr>
              <a:lnSpc>
                <a:spcPct val="150000"/>
              </a:lnSpc>
              <a:buFont typeface="Arial" panose="020B0604020202020204" pitchFamily="34" charset="0"/>
              <a:buChar char="•"/>
            </a:pPr>
            <a:r>
              <a:rPr lang="en-US" sz="2000" b="1">
                <a:effectLst/>
                <a:latin typeface="Roboto" panose="02000000000000000000" pitchFamily="2" charset="0"/>
                <a:ea typeface="Roboto" panose="02000000000000000000" pitchFamily="2" charset="0"/>
                <a:cs typeface="Roboto"/>
              </a:rPr>
              <a:t> demonstrated through </a:t>
            </a:r>
            <a:r>
              <a:rPr lang="en-US" sz="2000" b="1" err="1">
                <a:effectLst/>
                <a:latin typeface="Roboto" panose="02000000000000000000" pitchFamily="2" charset="0"/>
                <a:ea typeface="Roboto" panose="02000000000000000000" pitchFamily="2" charset="0"/>
                <a:cs typeface="Roboto"/>
              </a:rPr>
              <a:t>behaviour</a:t>
            </a:r>
            <a:r>
              <a:rPr lang="en-US" sz="2000" b="1">
                <a:effectLst/>
                <a:latin typeface="Roboto" panose="02000000000000000000" pitchFamily="2" charset="0"/>
                <a:ea typeface="Roboto" panose="02000000000000000000" pitchFamily="2" charset="0"/>
                <a:cs typeface="Roboto"/>
              </a:rPr>
              <a:t>,</a:t>
            </a:r>
            <a:r>
              <a:rPr lang="en-US" sz="2000">
                <a:effectLst/>
                <a:latin typeface="Roboto" panose="02000000000000000000" pitchFamily="2" charset="0"/>
                <a:ea typeface="Roboto" panose="02000000000000000000" pitchFamily="2" charset="0"/>
                <a:cs typeface="Roboto"/>
              </a:rPr>
              <a:t> not inferred from knowledge alone. </a:t>
            </a:r>
            <a:endParaRPr lang="en-US" sz="2000">
              <a:latin typeface="Roboto" panose="02000000000000000000" pitchFamily="2" charset="0"/>
              <a:ea typeface="Roboto" panose="02000000000000000000" pitchFamily="2" charset="0"/>
              <a:cs typeface="Roboto"/>
            </a:endParaRPr>
          </a:p>
        </p:txBody>
      </p:sp>
      <p:pic>
        <p:nvPicPr>
          <p:cNvPr id="7" name="Picture 6" descr="A black background with white text&#10;&#10;Description automatically generated">
            <a:extLst>
              <a:ext uri="{FF2B5EF4-FFF2-40B4-BE49-F238E27FC236}">
                <a16:creationId xmlns:a16="http://schemas.microsoft.com/office/drawing/2014/main" id="{7AB8A94C-8232-0AFC-F1E3-AA75455EF4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08654" y="4940803"/>
            <a:ext cx="2974445" cy="1911630"/>
          </a:xfrm>
          <a:prstGeom prst="rect">
            <a:avLst/>
          </a:prstGeom>
        </p:spPr>
      </p:pic>
      <p:pic>
        <p:nvPicPr>
          <p:cNvPr id="9" name="Picture 8">
            <a:extLst>
              <a:ext uri="{FF2B5EF4-FFF2-40B4-BE49-F238E27FC236}">
                <a16:creationId xmlns:a16="http://schemas.microsoft.com/office/drawing/2014/main" id="{2D5A1116-DA81-9C3F-2E4B-178E01E59959}"/>
              </a:ext>
            </a:extLst>
          </p:cNvPr>
          <p:cNvPicPr>
            <a:picLocks noChangeAspect="1"/>
          </p:cNvPicPr>
          <p:nvPr/>
        </p:nvPicPr>
        <p:blipFill>
          <a:blip r:embed="rId4"/>
          <a:stretch>
            <a:fillRect/>
          </a:stretch>
        </p:blipFill>
        <p:spPr>
          <a:xfrm>
            <a:off x="90533" y="5299165"/>
            <a:ext cx="3044017" cy="1220862"/>
          </a:xfrm>
          <a:prstGeom prst="rect">
            <a:avLst/>
          </a:prstGeom>
        </p:spPr>
      </p:pic>
    </p:spTree>
    <p:extLst>
      <p:ext uri="{BB962C8B-B14F-4D97-AF65-F5344CB8AC3E}">
        <p14:creationId xmlns:p14="http://schemas.microsoft.com/office/powerpoint/2010/main" val="40244312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B1F98-C8F4-4E6C-B18F-2F11F09E3F14}"/>
              </a:ext>
            </a:extLst>
          </p:cNvPr>
          <p:cNvSpPr>
            <a:spLocks noGrp="1"/>
          </p:cNvSpPr>
          <p:nvPr>
            <p:ph type="title"/>
          </p:nvPr>
        </p:nvSpPr>
        <p:spPr>
          <a:xfrm>
            <a:off x="291548" y="365125"/>
            <a:ext cx="5880652" cy="1325563"/>
          </a:xfrm>
        </p:spPr>
        <p:txBody>
          <a:bodyPr>
            <a:normAutofit fontScale="90000"/>
          </a:bodyPr>
          <a:lstStyle/>
          <a:p>
            <a:r>
              <a:rPr lang="en-US" b="1" err="1">
                <a:solidFill>
                  <a:schemeClr val="accent6"/>
                </a:solidFill>
                <a:latin typeface="Roboto" panose="02000000000000000000" pitchFamily="2" charset="0"/>
                <a:ea typeface="Roboto" panose="02000000000000000000" pitchFamily="2" charset="0"/>
              </a:rPr>
              <a:t>Prioritised</a:t>
            </a:r>
            <a:r>
              <a:rPr lang="en-US" b="1">
                <a:solidFill>
                  <a:schemeClr val="accent6"/>
                </a:solidFill>
                <a:latin typeface="Roboto" panose="02000000000000000000" pitchFamily="2" charset="0"/>
                <a:ea typeface="Roboto" panose="02000000000000000000" pitchFamily="2" charset="0"/>
              </a:rPr>
              <a:t> most-valued</a:t>
            </a:r>
            <a:br>
              <a:rPr lang="en-US" b="1">
                <a:solidFill>
                  <a:schemeClr val="accent6"/>
                </a:solidFill>
                <a:latin typeface="Roboto" panose="02000000000000000000" pitchFamily="2" charset="0"/>
                <a:ea typeface="Roboto" panose="02000000000000000000" pitchFamily="2" charset="0"/>
              </a:rPr>
            </a:br>
            <a:r>
              <a:rPr lang="en-US" b="1">
                <a:solidFill>
                  <a:schemeClr val="accent6"/>
                </a:solidFill>
                <a:latin typeface="Roboto" panose="02000000000000000000" pitchFamily="2" charset="0"/>
                <a:ea typeface="Roboto" panose="02000000000000000000" pitchFamily="2" charset="0"/>
              </a:rPr>
              <a:t>capabilities </a:t>
            </a:r>
            <a:endParaRPr lang="en-AU">
              <a:latin typeface="Roboto" panose="02000000000000000000" pitchFamily="2" charset="0"/>
              <a:ea typeface="Roboto" panose="02000000000000000000" pitchFamily="2" charset="0"/>
            </a:endParaRPr>
          </a:p>
        </p:txBody>
      </p:sp>
      <p:pic>
        <p:nvPicPr>
          <p:cNvPr id="9" name="Content Placeholder 8">
            <a:extLst>
              <a:ext uri="{FF2B5EF4-FFF2-40B4-BE49-F238E27FC236}">
                <a16:creationId xmlns:a16="http://schemas.microsoft.com/office/drawing/2014/main" id="{96EBE4DE-727E-4E7B-BF13-9B173278B967}"/>
              </a:ext>
            </a:extLst>
          </p:cNvPr>
          <p:cNvPicPr>
            <a:picLocks noGrp="1" noChangeAspect="1"/>
          </p:cNvPicPr>
          <p:nvPr>
            <p:ph sz="half" idx="1"/>
          </p:nvPr>
        </p:nvPicPr>
        <p:blipFill>
          <a:blip r:embed="rId3"/>
          <a:stretch>
            <a:fillRect/>
          </a:stretch>
        </p:blipFill>
        <p:spPr>
          <a:xfrm>
            <a:off x="2191767" y="1870197"/>
            <a:ext cx="3349110" cy="4351338"/>
          </a:xfrm>
        </p:spPr>
      </p:pic>
      <p:pic>
        <p:nvPicPr>
          <p:cNvPr id="11" name="Content Placeholder 10">
            <a:extLst>
              <a:ext uri="{FF2B5EF4-FFF2-40B4-BE49-F238E27FC236}">
                <a16:creationId xmlns:a16="http://schemas.microsoft.com/office/drawing/2014/main" id="{1423C2FF-DD95-46A2-B340-647C97A8905D}"/>
              </a:ext>
            </a:extLst>
          </p:cNvPr>
          <p:cNvPicPr>
            <a:picLocks noGrp="1" noChangeAspect="1"/>
          </p:cNvPicPr>
          <p:nvPr>
            <p:ph sz="half" idx="2"/>
          </p:nvPr>
        </p:nvPicPr>
        <p:blipFill>
          <a:blip r:embed="rId4"/>
          <a:stretch>
            <a:fillRect/>
          </a:stretch>
        </p:blipFill>
        <p:spPr>
          <a:xfrm>
            <a:off x="6451218" y="265496"/>
            <a:ext cx="4511643" cy="6111588"/>
          </a:xfrm>
        </p:spPr>
      </p:pic>
      <p:sp>
        <p:nvSpPr>
          <p:cNvPr id="3" name="TextBox 2">
            <a:extLst>
              <a:ext uri="{FF2B5EF4-FFF2-40B4-BE49-F238E27FC236}">
                <a16:creationId xmlns:a16="http://schemas.microsoft.com/office/drawing/2014/main" id="{75124A4F-C6A9-4083-C99E-0D6F1FA6878B}"/>
              </a:ext>
            </a:extLst>
          </p:cNvPr>
          <p:cNvSpPr txBox="1"/>
          <p:nvPr/>
        </p:nvSpPr>
        <p:spPr>
          <a:xfrm rot="20284115">
            <a:off x="2907793" y="2036446"/>
            <a:ext cx="9253728" cy="1569660"/>
          </a:xfrm>
          <a:prstGeom prst="rect">
            <a:avLst/>
          </a:prstGeom>
          <a:noFill/>
        </p:spPr>
        <p:txBody>
          <a:bodyPr wrap="square" rtlCol="0">
            <a:spAutoFit/>
          </a:bodyPr>
          <a:lstStyle/>
          <a:p>
            <a:r>
              <a:rPr lang="en-US" sz="9600">
                <a:solidFill>
                  <a:schemeClr val="bg1">
                    <a:lumMod val="85000"/>
                  </a:schemeClr>
                </a:solidFill>
              </a:rPr>
              <a:t>2020 - 2021</a:t>
            </a:r>
            <a:endParaRPr lang="en-AU" sz="9600">
              <a:solidFill>
                <a:schemeClr val="bg1">
                  <a:lumMod val="85000"/>
                </a:schemeClr>
              </a:solidFill>
            </a:endParaRPr>
          </a:p>
        </p:txBody>
      </p:sp>
    </p:spTree>
    <p:extLst>
      <p:ext uri="{BB962C8B-B14F-4D97-AF65-F5344CB8AC3E}">
        <p14:creationId xmlns:p14="http://schemas.microsoft.com/office/powerpoint/2010/main" val="32855741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D40B4-CF62-4F4B-8101-9D59F5D4C346}"/>
              </a:ext>
            </a:extLst>
          </p:cNvPr>
          <p:cNvSpPr>
            <a:spLocks noGrp="1"/>
          </p:cNvSpPr>
          <p:nvPr>
            <p:ph type="ctrTitle"/>
          </p:nvPr>
        </p:nvSpPr>
        <p:spPr/>
        <p:txBody>
          <a:bodyPr/>
          <a:lstStyle/>
          <a:p>
            <a:endParaRPr lang="en-AU"/>
          </a:p>
        </p:txBody>
      </p:sp>
      <p:sp>
        <p:nvSpPr>
          <p:cNvPr id="3" name="Subtitle 2">
            <a:extLst>
              <a:ext uri="{FF2B5EF4-FFF2-40B4-BE49-F238E27FC236}">
                <a16:creationId xmlns:a16="http://schemas.microsoft.com/office/drawing/2014/main" id="{97F618AA-FAE4-4A1B-91CC-4D9B9434231D}"/>
              </a:ext>
            </a:extLst>
          </p:cNvPr>
          <p:cNvSpPr>
            <a:spLocks noGrp="1"/>
          </p:cNvSpPr>
          <p:nvPr>
            <p:ph type="subTitle" idx="1"/>
          </p:nvPr>
        </p:nvSpPr>
        <p:spPr/>
        <p:txBody>
          <a:bodyPr/>
          <a:lstStyle/>
          <a:p>
            <a:endParaRPr lang="en-AU"/>
          </a:p>
        </p:txBody>
      </p:sp>
      <p:pic>
        <p:nvPicPr>
          <p:cNvPr id="1026" name="Picture 2">
            <a:extLst>
              <a:ext uri="{FF2B5EF4-FFF2-40B4-BE49-F238E27FC236}">
                <a16:creationId xmlns:a16="http://schemas.microsoft.com/office/drawing/2014/main" id="{012D1EE5-7F2C-438C-887D-4B84411A79A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411" y="81317"/>
            <a:ext cx="11902871" cy="6695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D4B69B4-2472-9A72-A6C2-6017206A507F}"/>
              </a:ext>
            </a:extLst>
          </p:cNvPr>
          <p:cNvSpPr txBox="1"/>
          <p:nvPr/>
        </p:nvSpPr>
        <p:spPr>
          <a:xfrm rot="20170851">
            <a:off x="3386889" y="3368090"/>
            <a:ext cx="8844567" cy="2123658"/>
          </a:xfrm>
          <a:prstGeom prst="rect">
            <a:avLst/>
          </a:prstGeom>
          <a:noFill/>
        </p:spPr>
        <p:txBody>
          <a:bodyPr wrap="square" rtlCol="0">
            <a:spAutoFit/>
          </a:bodyPr>
          <a:lstStyle/>
          <a:p>
            <a:r>
              <a:rPr lang="en-US" sz="6600">
                <a:solidFill>
                  <a:schemeClr val="bg1">
                    <a:lumMod val="85000"/>
                  </a:schemeClr>
                </a:solidFill>
              </a:rPr>
              <a:t>2021 – current 2026 Melbourne Metrics</a:t>
            </a:r>
            <a:endParaRPr lang="en-AU" sz="6600">
              <a:solidFill>
                <a:schemeClr val="bg1">
                  <a:lumMod val="85000"/>
                </a:schemeClr>
              </a:solidFill>
            </a:endParaRPr>
          </a:p>
        </p:txBody>
      </p:sp>
    </p:spTree>
    <p:extLst>
      <p:ext uri="{BB962C8B-B14F-4D97-AF65-F5344CB8AC3E}">
        <p14:creationId xmlns:p14="http://schemas.microsoft.com/office/powerpoint/2010/main" val="11284052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93D51AE-A8CF-5F93-CDF4-2016B6B9D262}"/>
              </a:ext>
            </a:extLst>
          </p:cNvPr>
          <p:cNvSpPr/>
          <p:nvPr/>
        </p:nvSpPr>
        <p:spPr>
          <a:xfrm>
            <a:off x="-55373" y="-50975"/>
            <a:ext cx="12192000" cy="1039424"/>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AAFC5BF-12B0-0474-98FD-FAA1AF656CA3}"/>
              </a:ext>
            </a:extLst>
          </p:cNvPr>
          <p:cNvSpPr txBox="1"/>
          <p:nvPr/>
        </p:nvSpPr>
        <p:spPr>
          <a:xfrm>
            <a:off x="255523" y="392837"/>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Capabilities within the SACE – A Feasibility Program 2026-2027</a:t>
            </a:r>
            <a:r>
              <a:rPr kumimoji="0" lang="en-GB" sz="36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 </a:t>
            </a:r>
            <a:endParaRPr kumimoji="0" lang="en-GB" sz="20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endParaRPr>
          </a:p>
        </p:txBody>
      </p:sp>
      <p:sp>
        <p:nvSpPr>
          <p:cNvPr id="17" name="Rectangle 16">
            <a:extLst>
              <a:ext uri="{FF2B5EF4-FFF2-40B4-BE49-F238E27FC236}">
                <a16:creationId xmlns:a16="http://schemas.microsoft.com/office/drawing/2014/main" id="{EDE1F35D-F18E-72B5-CAC1-6454E4BFD863}"/>
              </a:ext>
            </a:extLst>
          </p:cNvPr>
          <p:cNvSpPr/>
          <p:nvPr/>
        </p:nvSpPr>
        <p:spPr>
          <a:xfrm>
            <a:off x="1045684" y="1645920"/>
            <a:ext cx="6678051" cy="35209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AU" sz="2600" b="1" i="0" u="none" strike="noStrike" kern="1200" cap="none" spc="0" normalizeH="0" baseline="0" noProof="0">
              <a:ln>
                <a:noFill/>
              </a:ln>
              <a:solidFill>
                <a:prstClr val="black"/>
              </a:solidFill>
              <a:effectLst/>
              <a:uLnTx/>
              <a:uFillTx/>
              <a:latin typeface="Calibri" panose="020F0502020204030204" pitchFamily="34" charset="0"/>
              <a:ea typeface="Roboto" panose="02000000000000000000" pitchFamily="2" charset="0"/>
              <a:cs typeface="Calibri" panose="020F0502020204030204" pitchFamily="34" charset="0"/>
            </a:endParaRPr>
          </a:p>
        </p:txBody>
      </p:sp>
      <p:sp>
        <p:nvSpPr>
          <p:cNvPr id="5" name="TextBox 4">
            <a:extLst>
              <a:ext uri="{FF2B5EF4-FFF2-40B4-BE49-F238E27FC236}">
                <a16:creationId xmlns:a16="http://schemas.microsoft.com/office/drawing/2014/main" id="{DBA02805-F23A-3748-0056-2ACCE15C32D0}"/>
              </a:ext>
            </a:extLst>
          </p:cNvPr>
          <p:cNvSpPr txBox="1"/>
          <p:nvPr/>
        </p:nvSpPr>
        <p:spPr>
          <a:xfrm>
            <a:off x="402365" y="983210"/>
            <a:ext cx="10815460" cy="59304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Demographic data: Capabilities pilots and 2026 schools:     </a:t>
            </a:r>
            <a:r>
              <a:rPr kumimoji="0" lang="en-US" b="0" i="0" u="none" strike="noStrike" kern="1200" cap="none" spc="0" normalizeH="0" baseline="0" noProof="0">
                <a:ln>
                  <a:noFill/>
                </a:ln>
                <a:solidFill>
                  <a:prstClr val="black"/>
                </a:solidFill>
                <a:effectLst/>
                <a:uLnTx/>
                <a:uFillTx/>
                <a:latin typeface="Aptos" panose="02110004020202020204"/>
                <a:ea typeface="+mn-ea"/>
                <a:cs typeface="+mn-cs"/>
              </a:rPr>
              <a:t>UPDATE 16 June 2026</a:t>
            </a:r>
            <a:endParaRPr kumimoji="0" lang="en-AU"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Freeform: Shape 3">
            <a:extLst>
              <a:ext uri="{FF2B5EF4-FFF2-40B4-BE49-F238E27FC236}">
                <a16:creationId xmlns:a16="http://schemas.microsoft.com/office/drawing/2014/main" id="{FE27025A-12AA-AD57-98C6-350A48151838}"/>
              </a:ext>
            </a:extLst>
          </p:cNvPr>
          <p:cNvSpPr/>
          <p:nvPr/>
        </p:nvSpPr>
        <p:spPr>
          <a:xfrm>
            <a:off x="25349" y="-83280"/>
            <a:ext cx="12192000" cy="1039424"/>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40E86B8-A6A8-4A71-8A6E-F706AC9847F8}"/>
              </a:ext>
            </a:extLst>
          </p:cNvPr>
          <p:cNvSpPr txBox="1"/>
          <p:nvPr/>
        </p:nvSpPr>
        <p:spPr>
          <a:xfrm>
            <a:off x="479701" y="79272"/>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System engagement  </a:t>
            </a:r>
            <a:endParaRPr kumimoji="0" lang="en-GB"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E0BE7255-E4F9-96A8-B6B2-A8AF269D1F8B}"/>
              </a:ext>
            </a:extLst>
          </p:cNvPr>
          <p:cNvSpPr txBox="1"/>
          <p:nvPr/>
        </p:nvSpPr>
        <p:spPr>
          <a:xfrm>
            <a:off x="1109204" y="6071363"/>
            <a:ext cx="539074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Australian Statistical Geography Standard (ASGS)</a:t>
            </a:r>
            <a:r>
              <a:rPr kumimoji="0" lang="en-US" sz="1400" b="0" i="0" u="none" strike="noStrike" kern="1200" cap="none" spc="0" normalizeH="0" baseline="0" noProof="0">
                <a:ln>
                  <a:noFill/>
                </a:ln>
                <a:solidFill>
                  <a:prstClr val="black"/>
                </a:solidFill>
                <a:effectLst/>
                <a:uLnTx/>
                <a:uFillTx/>
                <a:latin typeface="Aptos" panose="020B0004020202020204" pitchFamily="34" charset="0"/>
                <a:ea typeface="+mn-ea"/>
                <a:cs typeface="+mn-cs"/>
              </a:rPr>
              <a:t> </a:t>
            </a:r>
            <a:endParaRPr kumimoji="0" lang="en-AU" sz="14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6" name="TextBox 25">
            <a:extLst>
              <a:ext uri="{FF2B5EF4-FFF2-40B4-BE49-F238E27FC236}">
                <a16:creationId xmlns:a16="http://schemas.microsoft.com/office/drawing/2014/main" id="{FED54147-92B5-E5E3-C89A-2FDAB328BEDB}"/>
              </a:ext>
            </a:extLst>
          </p:cNvPr>
          <p:cNvSpPr txBox="1"/>
          <p:nvPr/>
        </p:nvSpPr>
        <p:spPr>
          <a:xfrm>
            <a:off x="6121349" y="5639344"/>
            <a:ext cx="451648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Does not include the three SACE International schools involved</a:t>
            </a:r>
            <a:endParaRPr kumimoji="0" lang="en-AU"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pic>
        <p:nvPicPr>
          <p:cNvPr id="9" name="Picture 8">
            <a:extLst>
              <a:ext uri="{FF2B5EF4-FFF2-40B4-BE49-F238E27FC236}">
                <a16:creationId xmlns:a16="http://schemas.microsoft.com/office/drawing/2014/main" id="{C66635AA-28B2-1968-A338-4CA0D9A5CEA9}"/>
              </a:ext>
            </a:extLst>
          </p:cNvPr>
          <p:cNvPicPr>
            <a:picLocks noChangeAspect="1"/>
          </p:cNvPicPr>
          <p:nvPr/>
        </p:nvPicPr>
        <p:blipFill>
          <a:blip r:embed="rId3"/>
          <a:stretch>
            <a:fillRect/>
          </a:stretch>
        </p:blipFill>
        <p:spPr>
          <a:xfrm>
            <a:off x="402366" y="1722256"/>
            <a:ext cx="5056601" cy="1271457"/>
          </a:xfrm>
          <a:prstGeom prst="rect">
            <a:avLst/>
          </a:prstGeom>
        </p:spPr>
      </p:pic>
      <p:pic>
        <p:nvPicPr>
          <p:cNvPr id="12" name="Picture 11">
            <a:extLst>
              <a:ext uri="{FF2B5EF4-FFF2-40B4-BE49-F238E27FC236}">
                <a16:creationId xmlns:a16="http://schemas.microsoft.com/office/drawing/2014/main" id="{216F865A-099D-3058-231D-568045CB20A6}"/>
              </a:ext>
            </a:extLst>
          </p:cNvPr>
          <p:cNvPicPr>
            <a:picLocks noChangeAspect="1"/>
          </p:cNvPicPr>
          <p:nvPr/>
        </p:nvPicPr>
        <p:blipFill>
          <a:blip r:embed="rId4"/>
          <a:stretch>
            <a:fillRect/>
          </a:stretch>
        </p:blipFill>
        <p:spPr>
          <a:xfrm>
            <a:off x="402365" y="3139712"/>
            <a:ext cx="5056602" cy="1286073"/>
          </a:xfrm>
          <a:prstGeom prst="rect">
            <a:avLst/>
          </a:prstGeom>
        </p:spPr>
      </p:pic>
      <p:pic>
        <p:nvPicPr>
          <p:cNvPr id="16" name="Picture 15">
            <a:extLst>
              <a:ext uri="{FF2B5EF4-FFF2-40B4-BE49-F238E27FC236}">
                <a16:creationId xmlns:a16="http://schemas.microsoft.com/office/drawing/2014/main" id="{BFD07AD6-1630-7E73-E59C-4A52F31763AF}"/>
              </a:ext>
            </a:extLst>
          </p:cNvPr>
          <p:cNvPicPr>
            <a:picLocks noChangeAspect="1"/>
          </p:cNvPicPr>
          <p:nvPr/>
        </p:nvPicPr>
        <p:blipFill>
          <a:blip r:embed="rId5"/>
          <a:stretch>
            <a:fillRect/>
          </a:stretch>
        </p:blipFill>
        <p:spPr>
          <a:xfrm>
            <a:off x="402365" y="4547647"/>
            <a:ext cx="5056601" cy="1490674"/>
          </a:xfrm>
          <a:prstGeom prst="rect">
            <a:avLst/>
          </a:prstGeom>
        </p:spPr>
      </p:pic>
      <p:pic>
        <p:nvPicPr>
          <p:cNvPr id="20" name="Picture 19">
            <a:extLst>
              <a:ext uri="{FF2B5EF4-FFF2-40B4-BE49-F238E27FC236}">
                <a16:creationId xmlns:a16="http://schemas.microsoft.com/office/drawing/2014/main" id="{4A02DE90-E8C4-0EFB-1950-3680E545A96B}"/>
              </a:ext>
            </a:extLst>
          </p:cNvPr>
          <p:cNvPicPr>
            <a:picLocks noChangeAspect="1"/>
          </p:cNvPicPr>
          <p:nvPr/>
        </p:nvPicPr>
        <p:blipFill>
          <a:blip r:embed="rId6"/>
          <a:stretch>
            <a:fillRect/>
          </a:stretch>
        </p:blipFill>
        <p:spPr>
          <a:xfrm>
            <a:off x="6249739" y="1783274"/>
            <a:ext cx="4544239" cy="1614571"/>
          </a:xfrm>
          <a:prstGeom prst="rect">
            <a:avLst/>
          </a:prstGeom>
        </p:spPr>
      </p:pic>
      <p:pic>
        <p:nvPicPr>
          <p:cNvPr id="27" name="Picture 26">
            <a:extLst>
              <a:ext uri="{FF2B5EF4-FFF2-40B4-BE49-F238E27FC236}">
                <a16:creationId xmlns:a16="http://schemas.microsoft.com/office/drawing/2014/main" id="{EB015584-591E-F48E-7ED5-07F6241FF9A9}"/>
              </a:ext>
            </a:extLst>
          </p:cNvPr>
          <p:cNvPicPr>
            <a:picLocks noChangeAspect="1"/>
          </p:cNvPicPr>
          <p:nvPr/>
        </p:nvPicPr>
        <p:blipFill>
          <a:blip r:embed="rId7"/>
          <a:stretch>
            <a:fillRect/>
          </a:stretch>
        </p:blipFill>
        <p:spPr>
          <a:xfrm>
            <a:off x="6249739" y="3635412"/>
            <a:ext cx="4605926" cy="1924667"/>
          </a:xfrm>
          <a:prstGeom prst="rect">
            <a:avLst/>
          </a:prstGeom>
        </p:spPr>
      </p:pic>
    </p:spTree>
    <p:extLst>
      <p:ext uri="{BB962C8B-B14F-4D97-AF65-F5344CB8AC3E}">
        <p14:creationId xmlns:p14="http://schemas.microsoft.com/office/powerpoint/2010/main" val="202930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93D51AE-A8CF-5F93-CDF4-2016B6B9D262}"/>
              </a:ext>
            </a:extLst>
          </p:cNvPr>
          <p:cNvSpPr/>
          <p:nvPr/>
        </p:nvSpPr>
        <p:spPr>
          <a:xfrm>
            <a:off x="-55373" y="-50975"/>
            <a:ext cx="12192000" cy="1039424"/>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AAFC5BF-12B0-0474-98FD-FAA1AF656CA3}"/>
              </a:ext>
            </a:extLst>
          </p:cNvPr>
          <p:cNvSpPr txBox="1"/>
          <p:nvPr/>
        </p:nvSpPr>
        <p:spPr>
          <a:xfrm>
            <a:off x="255523" y="392837"/>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Capabilities within the SACE – A Feasibility Program 2026-2027</a:t>
            </a:r>
            <a:r>
              <a:rPr kumimoji="0" lang="en-GB" sz="36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 </a:t>
            </a:r>
            <a:endParaRPr kumimoji="0" lang="en-GB" sz="20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endParaRPr>
          </a:p>
        </p:txBody>
      </p:sp>
      <p:sp>
        <p:nvSpPr>
          <p:cNvPr id="17" name="Rectangle 16">
            <a:extLst>
              <a:ext uri="{FF2B5EF4-FFF2-40B4-BE49-F238E27FC236}">
                <a16:creationId xmlns:a16="http://schemas.microsoft.com/office/drawing/2014/main" id="{EDE1F35D-F18E-72B5-CAC1-6454E4BFD863}"/>
              </a:ext>
            </a:extLst>
          </p:cNvPr>
          <p:cNvSpPr/>
          <p:nvPr/>
        </p:nvSpPr>
        <p:spPr>
          <a:xfrm>
            <a:off x="1045684" y="1645920"/>
            <a:ext cx="6678051" cy="35209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AU" sz="2600" b="1" i="0" u="none" strike="noStrike" kern="1200" cap="none" spc="0" normalizeH="0" baseline="0" noProof="0">
              <a:ln>
                <a:noFill/>
              </a:ln>
              <a:solidFill>
                <a:prstClr val="black"/>
              </a:solidFill>
              <a:effectLst/>
              <a:uLnTx/>
              <a:uFillTx/>
              <a:latin typeface="Calibri" panose="020F0502020204030204" pitchFamily="34" charset="0"/>
              <a:ea typeface="Roboto" panose="02000000000000000000" pitchFamily="2" charset="0"/>
              <a:cs typeface="Calibri" panose="020F0502020204030204" pitchFamily="34" charset="0"/>
            </a:endParaRPr>
          </a:p>
        </p:txBody>
      </p:sp>
      <p:sp>
        <p:nvSpPr>
          <p:cNvPr id="5" name="TextBox 4">
            <a:extLst>
              <a:ext uri="{FF2B5EF4-FFF2-40B4-BE49-F238E27FC236}">
                <a16:creationId xmlns:a16="http://schemas.microsoft.com/office/drawing/2014/main" id="{DBA02805-F23A-3748-0056-2ACCE15C32D0}"/>
              </a:ext>
            </a:extLst>
          </p:cNvPr>
          <p:cNvSpPr txBox="1"/>
          <p:nvPr/>
        </p:nvSpPr>
        <p:spPr>
          <a:xfrm>
            <a:off x="366793" y="965652"/>
            <a:ext cx="11458413" cy="59304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Diverse student cohorts: Capabilities pilots and 2026 schools: </a:t>
            </a:r>
            <a:r>
              <a:rPr kumimoji="0" lang="en-US" b="0" i="0" u="none" strike="noStrike" kern="1200" cap="none" spc="0" normalizeH="0" baseline="0" noProof="0">
                <a:ln>
                  <a:noFill/>
                </a:ln>
                <a:solidFill>
                  <a:prstClr val="black"/>
                </a:solidFill>
                <a:effectLst/>
                <a:uLnTx/>
                <a:uFillTx/>
                <a:latin typeface="Aptos" panose="02110004020202020204"/>
                <a:ea typeface="+mn-ea"/>
                <a:cs typeface="+mn-cs"/>
              </a:rPr>
              <a:t>UPDATE 16 June 2026 </a:t>
            </a:r>
            <a:endParaRPr kumimoji="0" lang="en-AU"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Freeform: Shape 3">
            <a:extLst>
              <a:ext uri="{FF2B5EF4-FFF2-40B4-BE49-F238E27FC236}">
                <a16:creationId xmlns:a16="http://schemas.microsoft.com/office/drawing/2014/main" id="{FE27025A-12AA-AD57-98C6-350A48151838}"/>
              </a:ext>
            </a:extLst>
          </p:cNvPr>
          <p:cNvSpPr/>
          <p:nvPr/>
        </p:nvSpPr>
        <p:spPr>
          <a:xfrm>
            <a:off x="25349" y="-83280"/>
            <a:ext cx="12192000" cy="1039424"/>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40E86B8-A6A8-4A71-8A6E-F706AC9847F8}"/>
              </a:ext>
            </a:extLst>
          </p:cNvPr>
          <p:cNvSpPr txBox="1"/>
          <p:nvPr/>
        </p:nvSpPr>
        <p:spPr>
          <a:xfrm>
            <a:off x="479701" y="79272"/>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System engagement</a:t>
            </a:r>
            <a:endParaRPr kumimoji="0" lang="en-GB"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6" name="TextBox 25">
            <a:extLst>
              <a:ext uri="{FF2B5EF4-FFF2-40B4-BE49-F238E27FC236}">
                <a16:creationId xmlns:a16="http://schemas.microsoft.com/office/drawing/2014/main" id="{FED54147-92B5-E5E3-C89A-2FDAB328BEDB}"/>
              </a:ext>
            </a:extLst>
          </p:cNvPr>
          <p:cNvSpPr txBox="1"/>
          <p:nvPr/>
        </p:nvSpPr>
        <p:spPr>
          <a:xfrm>
            <a:off x="5735594" y="6045558"/>
            <a:ext cx="451648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Does not include the three SACE International schools involved</a:t>
            </a:r>
            <a:endParaRPr kumimoji="0" lang="en-AU"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4" name="TextBox 13">
            <a:extLst>
              <a:ext uri="{FF2B5EF4-FFF2-40B4-BE49-F238E27FC236}">
                <a16:creationId xmlns:a16="http://schemas.microsoft.com/office/drawing/2014/main" id="{30F936CC-825E-880E-0BD1-43CC78C59D50}"/>
              </a:ext>
            </a:extLst>
          </p:cNvPr>
          <p:cNvSpPr txBox="1"/>
          <p:nvPr/>
        </p:nvSpPr>
        <p:spPr>
          <a:xfrm>
            <a:off x="6685669" y="2301602"/>
            <a:ext cx="43525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rPr>
              <a:t>Also included: Accelerated pathways, gifted &amp; talented pathways, and alternate flexible pathways for students.</a:t>
            </a:r>
            <a:endParaRPr kumimoji="0" lang="en-AU"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pic>
        <p:nvPicPr>
          <p:cNvPr id="11" name="Picture 10">
            <a:extLst>
              <a:ext uri="{FF2B5EF4-FFF2-40B4-BE49-F238E27FC236}">
                <a16:creationId xmlns:a16="http://schemas.microsoft.com/office/drawing/2014/main" id="{74B90146-F99A-4B85-55E2-DFC01F0BD239}"/>
              </a:ext>
            </a:extLst>
          </p:cNvPr>
          <p:cNvPicPr>
            <a:picLocks noChangeAspect="1"/>
          </p:cNvPicPr>
          <p:nvPr/>
        </p:nvPicPr>
        <p:blipFill>
          <a:blip r:embed="rId3"/>
          <a:stretch>
            <a:fillRect/>
          </a:stretch>
        </p:blipFill>
        <p:spPr>
          <a:xfrm>
            <a:off x="559138" y="1704226"/>
            <a:ext cx="4936976" cy="998810"/>
          </a:xfrm>
          <a:prstGeom prst="rect">
            <a:avLst/>
          </a:prstGeom>
        </p:spPr>
      </p:pic>
      <p:pic>
        <p:nvPicPr>
          <p:cNvPr id="15" name="Picture 14">
            <a:extLst>
              <a:ext uri="{FF2B5EF4-FFF2-40B4-BE49-F238E27FC236}">
                <a16:creationId xmlns:a16="http://schemas.microsoft.com/office/drawing/2014/main" id="{C8CD9139-1207-780A-192A-EF4CBAF938CC}"/>
              </a:ext>
            </a:extLst>
          </p:cNvPr>
          <p:cNvPicPr>
            <a:picLocks noChangeAspect="1"/>
          </p:cNvPicPr>
          <p:nvPr/>
        </p:nvPicPr>
        <p:blipFill>
          <a:blip r:embed="rId4"/>
          <a:stretch>
            <a:fillRect/>
          </a:stretch>
        </p:blipFill>
        <p:spPr>
          <a:xfrm>
            <a:off x="559137" y="2812300"/>
            <a:ext cx="4963975" cy="1845397"/>
          </a:xfrm>
          <a:prstGeom prst="rect">
            <a:avLst/>
          </a:prstGeom>
        </p:spPr>
      </p:pic>
      <p:pic>
        <p:nvPicPr>
          <p:cNvPr id="18" name="Picture 17">
            <a:extLst>
              <a:ext uri="{FF2B5EF4-FFF2-40B4-BE49-F238E27FC236}">
                <a16:creationId xmlns:a16="http://schemas.microsoft.com/office/drawing/2014/main" id="{936B4465-4D18-1CE2-CFA0-733702402432}"/>
              </a:ext>
            </a:extLst>
          </p:cNvPr>
          <p:cNvPicPr>
            <a:picLocks noChangeAspect="1"/>
          </p:cNvPicPr>
          <p:nvPr/>
        </p:nvPicPr>
        <p:blipFill>
          <a:blip r:embed="rId5"/>
          <a:stretch>
            <a:fillRect/>
          </a:stretch>
        </p:blipFill>
        <p:spPr>
          <a:xfrm>
            <a:off x="586138" y="4814585"/>
            <a:ext cx="4936975" cy="1516868"/>
          </a:xfrm>
          <a:prstGeom prst="rect">
            <a:avLst/>
          </a:prstGeom>
        </p:spPr>
      </p:pic>
    </p:spTree>
    <p:extLst>
      <p:ext uri="{BB962C8B-B14F-4D97-AF65-F5344CB8AC3E}">
        <p14:creationId xmlns:p14="http://schemas.microsoft.com/office/powerpoint/2010/main" val="327469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FEA7B52-12C6-47E7-F5E0-00CFDDDBA4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70871" y="879792"/>
            <a:ext cx="2128289" cy="1458879"/>
          </a:xfrm>
          <a:prstGeom prst="rect">
            <a:avLst/>
          </a:prstGeom>
        </p:spPr>
      </p:pic>
      <p:sp>
        <p:nvSpPr>
          <p:cNvPr id="7" name="object 40"/>
          <p:cNvSpPr txBox="1">
            <a:spLocks noGrp="1"/>
          </p:cNvSpPr>
          <p:nvPr>
            <p:ph type="title"/>
          </p:nvPr>
        </p:nvSpPr>
        <p:spPr>
          <a:xfrm>
            <a:off x="856" y="297659"/>
            <a:ext cx="11942710" cy="571882"/>
          </a:xfrm>
          <a:prstGeom prst="rect">
            <a:avLst/>
          </a:prstGeom>
          <a:noFill/>
        </p:spPr>
        <p:txBody>
          <a:bodyPr vert="horz" wrap="square" lIns="0" tIns="17711" rIns="0" bIns="0" rtlCol="0" anchor="ctr">
            <a:spAutoFit/>
          </a:bodyPr>
          <a:lstStyle/>
          <a:p>
            <a:pPr marL="418931">
              <a:spcBef>
                <a:spcPts val="139"/>
              </a:spcBef>
              <a:tabLst>
                <a:tab pos="2056917" algn="l"/>
                <a:tab pos="4391066" algn="l"/>
              </a:tabLst>
            </a:pPr>
            <a:r>
              <a:rPr lang="en-US" sz="3600" b="1" spc="-6">
                <a:latin typeface="Roboto" panose="02000000000000000000" pitchFamily="2" charset="0"/>
                <a:ea typeface="Roboto" panose="02000000000000000000" pitchFamily="2" charset="0"/>
                <a:cs typeface="Calibri" panose="020F0502020204030204" pitchFamily="34" charset="0"/>
              </a:rPr>
              <a:t>Exploring a student’s experience</a:t>
            </a:r>
          </a:p>
        </p:txBody>
      </p:sp>
      <p:sp>
        <p:nvSpPr>
          <p:cNvPr id="16" name="Rounded Rectangle 15"/>
          <p:cNvSpPr/>
          <p:nvPr/>
        </p:nvSpPr>
        <p:spPr>
          <a:xfrm>
            <a:off x="453285" y="1045202"/>
            <a:ext cx="2905878" cy="1341205"/>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9BBB59"/>
              </a:solidFill>
              <a:effectLst/>
              <a:uLnTx/>
              <a:uFillTx/>
              <a:latin typeface="Calibri"/>
              <a:ea typeface="+mn-ea"/>
              <a:cs typeface="+mn-cs"/>
            </a:endParaRPr>
          </a:p>
        </p:txBody>
      </p:sp>
      <p:sp>
        <p:nvSpPr>
          <p:cNvPr id="22" name="object 6"/>
          <p:cNvSpPr txBox="1"/>
          <p:nvPr/>
        </p:nvSpPr>
        <p:spPr>
          <a:xfrm>
            <a:off x="453284" y="1293225"/>
            <a:ext cx="2905878" cy="880198"/>
          </a:xfrm>
          <a:prstGeom prst="rect">
            <a:avLst/>
          </a:prstGeom>
        </p:spPr>
        <p:txBody>
          <a:bodyPr vert="horz" wrap="square" lIns="0" tIns="8085" rIns="0" bIns="0" rtlCol="0">
            <a:spAutoFit/>
          </a:bodyPr>
          <a:lstStyle/>
          <a:p>
            <a:pPr marL="7701" marR="0" lvl="0" indent="0" algn="ctr" defTabSz="554466" rtl="0" eaLnBrk="1" fontAlgn="auto" latinLnBrk="0" hangingPunct="1">
              <a:lnSpc>
                <a:spcPts val="3396"/>
              </a:lnSpc>
              <a:spcBef>
                <a:spcPts val="64"/>
              </a:spcBef>
              <a:spcAft>
                <a:spcPts val="0"/>
              </a:spcAft>
              <a:buClrTx/>
              <a:buSzTx/>
              <a:buFontTx/>
              <a:buNone/>
              <a:tabLst/>
              <a:defRPr/>
            </a:pPr>
            <a:r>
              <a:rPr kumimoji="0" lang="en-US" sz="2400" b="1" i="0" u="none" strike="noStrike" kern="1200" cap="none" spc="-6" normalizeH="0" baseline="0" noProof="0">
                <a:ln>
                  <a:noFill/>
                </a:ln>
                <a:solidFill>
                  <a:prstClr val="white"/>
                </a:solidFill>
                <a:effectLst/>
                <a:uLnTx/>
                <a:uFillTx/>
                <a:latin typeface="Roboto-Black"/>
                <a:ea typeface="+mn-ea"/>
                <a:cs typeface="Roboto-Black"/>
              </a:rPr>
              <a:t>Capability development</a:t>
            </a:r>
            <a:endParaRPr kumimoji="0" sz="2400" b="0" i="0" u="none" strike="noStrike" kern="1200" cap="none" spc="0" normalizeH="0" baseline="0" noProof="0">
              <a:ln>
                <a:noFill/>
              </a:ln>
              <a:solidFill>
                <a:prstClr val="white"/>
              </a:solidFill>
              <a:effectLst/>
              <a:uLnTx/>
              <a:uFillTx/>
              <a:latin typeface="Roboto-Black"/>
              <a:ea typeface="+mn-ea"/>
              <a:cs typeface="Roboto-Black"/>
            </a:endParaRPr>
          </a:p>
        </p:txBody>
      </p:sp>
      <p:sp>
        <p:nvSpPr>
          <p:cNvPr id="35" name="object 3"/>
          <p:cNvSpPr txBox="1"/>
          <p:nvPr/>
        </p:nvSpPr>
        <p:spPr>
          <a:xfrm>
            <a:off x="81145" y="2747318"/>
            <a:ext cx="3650156" cy="1121229"/>
          </a:xfrm>
          <a:prstGeom prst="rect">
            <a:avLst/>
          </a:prstGeom>
        </p:spPr>
        <p:txBody>
          <a:bodyPr vert="horz" wrap="square" lIns="0" tIns="2310" rIns="0" bIns="0" rtlCol="0">
            <a:spAutoFit/>
          </a:bodyPr>
          <a:lstStyle/>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pitchFamily="34" charset="0"/>
              </a:rPr>
              <a:t>Students develop capabilities in a range of contexts both inside and outside of school </a:t>
            </a:r>
          </a:p>
        </p:txBody>
      </p:sp>
      <p:grpSp>
        <p:nvGrpSpPr>
          <p:cNvPr id="11" name="Group 10"/>
          <p:cNvGrpSpPr/>
          <p:nvPr/>
        </p:nvGrpSpPr>
        <p:grpSpPr>
          <a:xfrm>
            <a:off x="4720293" y="4741768"/>
            <a:ext cx="2905878" cy="1169513"/>
            <a:chOff x="747798" y="6041879"/>
            <a:chExt cx="4792346" cy="1928749"/>
          </a:xfrm>
        </p:grpSpPr>
        <p:cxnSp>
          <p:nvCxnSpPr>
            <p:cNvPr id="4" name="Straight Connector 3"/>
            <p:cNvCxnSpPr/>
            <p:nvPr/>
          </p:nvCxnSpPr>
          <p:spPr>
            <a:xfrm>
              <a:off x="747799" y="6041879"/>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6" name="Straight Connector 35"/>
            <p:cNvCxnSpPr/>
            <p:nvPr/>
          </p:nvCxnSpPr>
          <p:spPr>
            <a:xfrm>
              <a:off x="747798" y="66752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a:off x="747798" y="7329305"/>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a:off x="747798" y="79706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grpSp>
      <p:sp>
        <p:nvSpPr>
          <p:cNvPr id="40" name="Rounded Rectangle 39"/>
          <p:cNvSpPr/>
          <p:nvPr/>
        </p:nvSpPr>
        <p:spPr>
          <a:xfrm>
            <a:off x="8498635" y="1711027"/>
            <a:ext cx="3518451" cy="1023311"/>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9BBB59"/>
              </a:solidFill>
              <a:effectLst/>
              <a:uLnTx/>
              <a:uFillTx/>
              <a:latin typeface="Calibri"/>
              <a:ea typeface="+mn-ea"/>
              <a:cs typeface="+mn-cs"/>
            </a:endParaRPr>
          </a:p>
        </p:txBody>
      </p:sp>
      <p:sp>
        <p:nvSpPr>
          <p:cNvPr id="41" name="object 6"/>
          <p:cNvSpPr txBox="1"/>
          <p:nvPr/>
        </p:nvSpPr>
        <p:spPr>
          <a:xfrm>
            <a:off x="8598797" y="1762050"/>
            <a:ext cx="3318125" cy="835313"/>
          </a:xfrm>
          <a:prstGeom prst="rect">
            <a:avLst/>
          </a:prstGeom>
        </p:spPr>
        <p:txBody>
          <a:bodyPr vert="horz" wrap="square" lIns="0" tIns="8085" rIns="0" bIns="0" rtlCol="0">
            <a:spAutoFit/>
          </a:bodyPr>
          <a:lstStyle/>
          <a:p>
            <a:pPr marL="7701" marR="0" lvl="0" indent="0" algn="ctr" defTabSz="554466" rtl="0" eaLnBrk="1" fontAlgn="auto" latinLnBrk="0" hangingPunct="1">
              <a:lnSpc>
                <a:spcPts val="3396"/>
              </a:lnSpc>
              <a:spcBef>
                <a:spcPts val="64"/>
              </a:spcBef>
              <a:spcAft>
                <a:spcPts val="0"/>
              </a:spcAft>
              <a:buClrTx/>
              <a:buSzTx/>
              <a:buFontTx/>
              <a:buNone/>
              <a:tabLst/>
              <a:defRPr/>
            </a:pPr>
            <a:r>
              <a:rPr kumimoji="0" lang="en-US" sz="2000" b="1" i="0" u="none" strike="noStrike" kern="1200" cap="none" spc="-6" normalizeH="0" baseline="0" noProof="0">
                <a:ln>
                  <a:noFill/>
                </a:ln>
                <a:solidFill>
                  <a:prstClr val="white"/>
                </a:solidFill>
                <a:effectLst/>
                <a:uLnTx/>
                <a:uFillTx/>
                <a:latin typeface="Roboto-Black"/>
                <a:ea typeface="+mn-ea"/>
                <a:cs typeface="Roboto-Black"/>
              </a:rPr>
              <a:t>Assessment data </a:t>
            </a:r>
            <a:r>
              <a:rPr kumimoji="0" lang="en-US" sz="2000" b="1" i="0" u="none" strike="noStrike" kern="1200" cap="none" spc="-6" normalizeH="0" baseline="0" noProof="0" err="1">
                <a:ln>
                  <a:noFill/>
                </a:ln>
                <a:solidFill>
                  <a:prstClr val="white"/>
                </a:solidFill>
                <a:effectLst/>
                <a:uLnTx/>
                <a:uFillTx/>
                <a:latin typeface="Roboto-Black"/>
                <a:ea typeface="+mn-ea"/>
                <a:cs typeface="Roboto-Black"/>
              </a:rPr>
              <a:t>visualised</a:t>
            </a:r>
            <a:r>
              <a:rPr kumimoji="0" lang="en-US" sz="2000" b="1" i="0" u="none" strike="noStrike" kern="1200" cap="none" spc="-6" normalizeH="0" baseline="0" noProof="0">
                <a:ln>
                  <a:noFill/>
                </a:ln>
                <a:solidFill>
                  <a:prstClr val="white"/>
                </a:solidFill>
                <a:effectLst/>
                <a:uLnTx/>
                <a:uFillTx/>
                <a:latin typeface="Roboto-Black"/>
                <a:ea typeface="+mn-ea"/>
                <a:cs typeface="Roboto-Black"/>
              </a:rPr>
              <a:t> for student use</a:t>
            </a:r>
            <a:endParaRPr kumimoji="0" lang="en-US" sz="2000" b="0" i="0" u="none" strike="noStrike" kern="1200" cap="none" spc="0" normalizeH="0" baseline="0" noProof="0">
              <a:ln>
                <a:noFill/>
              </a:ln>
              <a:solidFill>
                <a:prstClr val="white"/>
              </a:solidFill>
              <a:effectLst/>
              <a:uLnTx/>
              <a:uFillTx/>
              <a:latin typeface="Roboto-Black"/>
              <a:ea typeface="+mn-ea"/>
              <a:cs typeface="Roboto-Black"/>
            </a:endParaRPr>
          </a:p>
        </p:txBody>
      </p:sp>
      <p:cxnSp>
        <p:nvCxnSpPr>
          <p:cNvPr id="60" name="Elbow Connector 59"/>
          <p:cNvCxnSpPr/>
          <p:nvPr/>
        </p:nvCxnSpPr>
        <p:spPr>
          <a:xfrm>
            <a:off x="2906766" y="1674493"/>
            <a:ext cx="1813527" cy="1344858"/>
          </a:xfrm>
          <a:prstGeom prst="bentConnector3">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V="1">
            <a:off x="6523645" y="1428022"/>
            <a:ext cx="2450493" cy="2447574"/>
          </a:xfrm>
          <a:prstGeom prst="bentConnector3">
            <a:avLst>
              <a:gd name="adj1" fmla="val 50000"/>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3892319" y="3717839"/>
            <a:ext cx="4606316" cy="774461"/>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9BBB59"/>
              </a:solidFill>
              <a:effectLst/>
              <a:uLnTx/>
              <a:uFillTx/>
              <a:latin typeface="Calibri"/>
              <a:ea typeface="+mn-ea"/>
              <a:cs typeface="+mn-cs"/>
            </a:endParaRPr>
          </a:p>
        </p:txBody>
      </p:sp>
      <p:sp>
        <p:nvSpPr>
          <p:cNvPr id="43" name="object 6"/>
          <p:cNvSpPr txBox="1"/>
          <p:nvPr/>
        </p:nvSpPr>
        <p:spPr>
          <a:xfrm>
            <a:off x="3892319" y="3890082"/>
            <a:ext cx="4606316" cy="412121"/>
          </a:xfrm>
          <a:prstGeom prst="rect">
            <a:avLst/>
          </a:prstGeom>
        </p:spPr>
        <p:txBody>
          <a:bodyPr vert="horz" wrap="square" lIns="0" tIns="8085" rIns="0" bIns="0" rtlCol="0">
            <a:spAutoFit/>
          </a:bodyPr>
          <a:lstStyle/>
          <a:p>
            <a:pPr marL="7701" marR="0" lvl="0" indent="0" algn="ctr" defTabSz="554466" rtl="0" eaLnBrk="1" fontAlgn="auto" latinLnBrk="0" hangingPunct="1">
              <a:lnSpc>
                <a:spcPts val="3396"/>
              </a:lnSpc>
              <a:spcBef>
                <a:spcPts val="64"/>
              </a:spcBef>
              <a:spcAft>
                <a:spcPts val="0"/>
              </a:spcAft>
              <a:buClrTx/>
              <a:buSzTx/>
              <a:buFontTx/>
              <a:buNone/>
              <a:tabLst/>
              <a:defRPr/>
            </a:pPr>
            <a:r>
              <a:rPr kumimoji="0" lang="en-US" sz="2400" b="1" i="0" u="none" strike="noStrike" kern="1200" cap="none" spc="-6" normalizeH="0" baseline="0" noProof="0">
                <a:ln>
                  <a:noFill/>
                </a:ln>
                <a:solidFill>
                  <a:prstClr val="white"/>
                </a:solidFill>
                <a:effectLst/>
                <a:uLnTx/>
                <a:uFillTx/>
                <a:latin typeface="Roboto-Black"/>
                <a:ea typeface="+mn-ea"/>
                <a:cs typeface="Roboto-Black"/>
              </a:rPr>
              <a:t>Separate capability assessment</a:t>
            </a:r>
          </a:p>
        </p:txBody>
      </p:sp>
      <p:sp>
        <p:nvSpPr>
          <p:cNvPr id="2" name="object 3">
            <a:extLst>
              <a:ext uri="{FF2B5EF4-FFF2-40B4-BE49-F238E27FC236}">
                <a16:creationId xmlns:a16="http://schemas.microsoft.com/office/drawing/2014/main" id="{9C7022A6-727D-DDF0-294B-DDA10FC2C7B4}"/>
              </a:ext>
            </a:extLst>
          </p:cNvPr>
          <p:cNvSpPr txBox="1"/>
          <p:nvPr/>
        </p:nvSpPr>
        <p:spPr>
          <a:xfrm>
            <a:off x="3856180" y="4707341"/>
            <a:ext cx="4793155" cy="1505949"/>
          </a:xfrm>
          <a:prstGeom prst="rect">
            <a:avLst/>
          </a:prstGeom>
        </p:spPr>
        <p:txBody>
          <a:bodyPr vert="horz" wrap="square" lIns="0" tIns="2310" rIns="0" bIns="0" rtlCol="0" anchor="t">
            <a:spAutoFit/>
          </a:bodyPr>
          <a:lstStyle/>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rPr>
              <a:t>Subject learning – classroom teacher</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rPr>
              <a:t>Extra curricular activities – relevant teacher</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pitchFamily="34" charset="0"/>
            </a:endParaRPr>
          </a:p>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rPr>
              <a:t>Outside of school – relevant adult</a:t>
            </a:r>
          </a:p>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a:rPr>
              <a:t>VET in schools</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pitchFamily="34" charset="0"/>
            </a:endParaRPr>
          </a:p>
        </p:txBody>
      </p:sp>
      <p:pic>
        <p:nvPicPr>
          <p:cNvPr id="21" name="Picture 20">
            <a:extLst>
              <a:ext uri="{FF2B5EF4-FFF2-40B4-BE49-F238E27FC236}">
                <a16:creationId xmlns:a16="http://schemas.microsoft.com/office/drawing/2014/main" id="{E7456BFE-8F11-7ED7-D5A3-A422E5007F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09354" y="4461794"/>
            <a:ext cx="1334212" cy="1221077"/>
          </a:xfrm>
          <a:prstGeom prst="rect">
            <a:avLst/>
          </a:prstGeom>
        </p:spPr>
      </p:pic>
      <p:pic>
        <p:nvPicPr>
          <p:cNvPr id="24" name="Picture 23">
            <a:extLst>
              <a:ext uri="{FF2B5EF4-FFF2-40B4-BE49-F238E27FC236}">
                <a16:creationId xmlns:a16="http://schemas.microsoft.com/office/drawing/2014/main" id="{F2F2DCA0-B785-87E1-3320-40F354C533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16395" y="2868872"/>
            <a:ext cx="1302334" cy="1063130"/>
          </a:xfrm>
          <a:prstGeom prst="rect">
            <a:avLst/>
          </a:prstGeom>
        </p:spPr>
      </p:pic>
      <p:pic>
        <p:nvPicPr>
          <p:cNvPr id="26" name="Picture 25" descr="A person sitting at a table using a computer&#10;&#10;Description automatically generated">
            <a:extLst>
              <a:ext uri="{FF2B5EF4-FFF2-40B4-BE49-F238E27FC236}">
                <a16:creationId xmlns:a16="http://schemas.microsoft.com/office/drawing/2014/main" id="{FBE2D83D-4363-7BE1-C8FF-22D23201D4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65936" y="1932796"/>
            <a:ext cx="2006005" cy="1337452"/>
          </a:xfrm>
          <a:prstGeom prst="rect">
            <a:avLst/>
          </a:prstGeom>
        </p:spPr>
      </p:pic>
      <p:grpSp>
        <p:nvGrpSpPr>
          <p:cNvPr id="3" name="Group 2">
            <a:extLst>
              <a:ext uri="{FF2B5EF4-FFF2-40B4-BE49-F238E27FC236}">
                <a16:creationId xmlns:a16="http://schemas.microsoft.com/office/drawing/2014/main" id="{83114291-CC1E-492F-1E33-B77AF302E622}"/>
              </a:ext>
            </a:extLst>
          </p:cNvPr>
          <p:cNvGrpSpPr/>
          <p:nvPr/>
        </p:nvGrpSpPr>
        <p:grpSpPr>
          <a:xfrm>
            <a:off x="9285945" y="990222"/>
            <a:ext cx="1532173" cy="535095"/>
            <a:chOff x="7059607" y="677000"/>
            <a:chExt cx="871658" cy="306701"/>
          </a:xfrm>
        </p:grpSpPr>
        <p:pic>
          <p:nvPicPr>
            <p:cNvPr id="5" name="Picture 4" descr="A colorful hexagon with black background&#10;&#10;Description automatically generated">
              <a:extLst>
                <a:ext uri="{FF2B5EF4-FFF2-40B4-BE49-F238E27FC236}">
                  <a16:creationId xmlns:a16="http://schemas.microsoft.com/office/drawing/2014/main" id="{2BEFDC28-2F6C-7279-ACF9-4884411201E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2257" y="677000"/>
              <a:ext cx="289008" cy="289008"/>
            </a:xfrm>
            <a:prstGeom prst="rect">
              <a:avLst/>
            </a:prstGeom>
          </p:spPr>
        </p:pic>
        <p:pic>
          <p:nvPicPr>
            <p:cNvPr id="9" name="Picture 8" descr="A blue line graph with a black background&#10;&#10;Description automatically generated">
              <a:extLst>
                <a:ext uri="{FF2B5EF4-FFF2-40B4-BE49-F238E27FC236}">
                  <a16:creationId xmlns:a16="http://schemas.microsoft.com/office/drawing/2014/main" id="{116BCEB8-2348-0C32-D3A1-D7C9612129A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52654" y="682350"/>
              <a:ext cx="283658" cy="283658"/>
            </a:xfrm>
            <a:prstGeom prst="rect">
              <a:avLst/>
            </a:prstGeom>
          </p:spPr>
        </p:pic>
        <p:pic>
          <p:nvPicPr>
            <p:cNvPr id="10" name="Picture 9" descr="A screen shot of a device&#10;&#10;Description automatically generated">
              <a:extLst>
                <a:ext uri="{FF2B5EF4-FFF2-40B4-BE49-F238E27FC236}">
                  <a16:creationId xmlns:a16="http://schemas.microsoft.com/office/drawing/2014/main" id="{F281BF5C-D2A5-DFEC-5133-B07DB1A7B33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59607" y="679352"/>
              <a:ext cx="304349" cy="304349"/>
            </a:xfrm>
            <a:prstGeom prst="rect">
              <a:avLst/>
            </a:prstGeom>
          </p:spPr>
        </p:pic>
      </p:grpSp>
      <p:pic>
        <p:nvPicPr>
          <p:cNvPr id="1028" name="Picture 4" descr="A building with trees and a black background&#10;&#10;Description automatically generated">
            <a:extLst>
              <a:ext uri="{FF2B5EF4-FFF2-40B4-BE49-F238E27FC236}">
                <a16:creationId xmlns:a16="http://schemas.microsoft.com/office/drawing/2014/main" id="{9ACAFE62-5EE4-2991-897A-A03841F915B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9038295" y="3594863"/>
            <a:ext cx="678100" cy="69114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59B3FBB7-32B5-0DA7-4086-DFEAE506DB56}"/>
              </a:ext>
            </a:extLst>
          </p:cNvPr>
          <p:cNvGrpSpPr/>
          <p:nvPr/>
        </p:nvGrpSpPr>
        <p:grpSpPr>
          <a:xfrm>
            <a:off x="10856699" y="3717840"/>
            <a:ext cx="1042273" cy="709522"/>
            <a:chOff x="9684538" y="1833068"/>
            <a:chExt cx="1233573" cy="793507"/>
          </a:xfrm>
        </p:grpSpPr>
        <p:sp>
          <p:nvSpPr>
            <p:cNvPr id="13" name="TextBox 64">
              <a:extLst>
                <a:ext uri="{FF2B5EF4-FFF2-40B4-BE49-F238E27FC236}">
                  <a16:creationId xmlns:a16="http://schemas.microsoft.com/office/drawing/2014/main" id="{472D227E-B137-1103-8071-70B940F775E1}"/>
                </a:ext>
              </a:extLst>
            </p:cNvPr>
            <p:cNvSpPr txBox="1"/>
            <p:nvPr/>
          </p:nvSpPr>
          <p:spPr>
            <a:xfrm>
              <a:off x="9684538" y="2316788"/>
              <a:ext cx="1233573" cy="309787"/>
            </a:xfrm>
            <a:prstGeom prst="rect">
              <a:avLst/>
            </a:prstGeom>
            <a:noFill/>
          </p:spPr>
          <p:txBody>
            <a:bodyPr wrap="none" rtlCol="0">
              <a:spAutoFit/>
            </a:bodyPr>
            <a:lstStyle>
              <a:defPPr>
                <a:defRPr lang="en-US"/>
              </a:defPPr>
              <a:lvl1pPr marL="0" algn="l" defTabSz="914400" rtl="0" eaLnBrk="1" latinLnBrk="0" hangingPunct="1">
                <a:defRPr sz="1800" kern="1200">
                  <a:solidFill>
                    <a:sysClr val="windowText" lastClr="000000"/>
                  </a:solidFill>
                  <a:latin typeface="Roboto Light"/>
                </a:defRPr>
              </a:lvl1pPr>
              <a:lvl2pPr marL="457200" algn="l" defTabSz="914400" rtl="0" eaLnBrk="1" latinLnBrk="0" hangingPunct="1">
                <a:defRPr sz="1800" kern="1200">
                  <a:solidFill>
                    <a:sysClr val="windowText" lastClr="000000"/>
                  </a:solidFill>
                  <a:latin typeface="Roboto Light"/>
                </a:defRPr>
              </a:lvl2pPr>
              <a:lvl3pPr marL="914400" algn="l" defTabSz="914400" rtl="0" eaLnBrk="1" latinLnBrk="0" hangingPunct="1">
                <a:defRPr sz="1800" kern="1200">
                  <a:solidFill>
                    <a:sysClr val="windowText" lastClr="000000"/>
                  </a:solidFill>
                  <a:latin typeface="Roboto Light"/>
                </a:defRPr>
              </a:lvl3pPr>
              <a:lvl4pPr marL="1371600" algn="l" defTabSz="914400" rtl="0" eaLnBrk="1" latinLnBrk="0" hangingPunct="1">
                <a:defRPr sz="1800" kern="1200">
                  <a:solidFill>
                    <a:sysClr val="windowText" lastClr="000000"/>
                  </a:solidFill>
                  <a:latin typeface="Roboto Light"/>
                </a:defRPr>
              </a:lvl4pPr>
              <a:lvl5pPr marL="1828800" algn="l" defTabSz="914400" rtl="0" eaLnBrk="1" latinLnBrk="0" hangingPunct="1">
                <a:defRPr sz="1800" kern="1200">
                  <a:solidFill>
                    <a:sysClr val="windowText" lastClr="000000"/>
                  </a:solidFill>
                  <a:latin typeface="Roboto Light"/>
                </a:defRPr>
              </a:lvl5pPr>
              <a:lvl6pPr marL="2286000" algn="l" defTabSz="914400" rtl="0" eaLnBrk="1" latinLnBrk="0" hangingPunct="1">
                <a:defRPr sz="1800" kern="1200">
                  <a:solidFill>
                    <a:sysClr val="windowText" lastClr="000000"/>
                  </a:solidFill>
                  <a:latin typeface="Roboto Light"/>
                </a:defRPr>
              </a:lvl6pPr>
              <a:lvl7pPr marL="2743200" algn="l" defTabSz="914400" rtl="0" eaLnBrk="1" latinLnBrk="0" hangingPunct="1">
                <a:defRPr sz="1800" kern="1200">
                  <a:solidFill>
                    <a:sysClr val="windowText" lastClr="000000"/>
                  </a:solidFill>
                  <a:latin typeface="Roboto Light"/>
                </a:defRPr>
              </a:lvl7pPr>
              <a:lvl8pPr marL="3200400" algn="l" defTabSz="914400" rtl="0" eaLnBrk="1" latinLnBrk="0" hangingPunct="1">
                <a:defRPr sz="1800" kern="1200">
                  <a:solidFill>
                    <a:sysClr val="windowText" lastClr="000000"/>
                  </a:solidFill>
                  <a:latin typeface="Roboto Light"/>
                </a:defRPr>
              </a:lvl8pPr>
              <a:lvl9pPr marL="3657600" algn="l" defTabSz="914400" rtl="0" eaLnBrk="1" latinLnBrk="0" hangingPunct="1">
                <a:defRPr sz="1800" kern="1200">
                  <a:solidFill>
                    <a:sysClr val="windowText" lastClr="000000"/>
                  </a:solidFill>
                  <a:latin typeface="Roboto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Employment</a:t>
              </a:r>
              <a:endPar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pic>
          <p:nvPicPr>
            <p:cNvPr id="14" name="Picture 13" descr="A person and person with laptops&#10;&#10;Description automatically generated">
              <a:extLst>
                <a:ext uri="{FF2B5EF4-FFF2-40B4-BE49-F238E27FC236}">
                  <a16:creationId xmlns:a16="http://schemas.microsoft.com/office/drawing/2014/main" id="{C6E2DA4F-C981-699D-0051-3C8822E68AD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916031" y="1833068"/>
              <a:ext cx="553315" cy="553315"/>
            </a:xfrm>
            <a:prstGeom prst="rect">
              <a:avLst/>
            </a:prstGeom>
          </p:spPr>
        </p:pic>
      </p:grpSp>
      <p:pic>
        <p:nvPicPr>
          <p:cNvPr id="17" name="Picture 16">
            <a:extLst>
              <a:ext uri="{FF2B5EF4-FFF2-40B4-BE49-F238E27FC236}">
                <a16:creationId xmlns:a16="http://schemas.microsoft.com/office/drawing/2014/main" id="{03F5A250-16D4-E0B0-A7C3-AD7213D068CB}"/>
              </a:ext>
            </a:extLst>
          </p:cNvPr>
          <p:cNvPicPr>
            <a:picLocks noChangeAspect="1"/>
          </p:cNvPicPr>
          <p:nvPr/>
        </p:nvPicPr>
        <p:blipFill>
          <a:blip r:embed="rId12"/>
          <a:stretch>
            <a:fillRect/>
          </a:stretch>
        </p:blipFill>
        <p:spPr>
          <a:xfrm>
            <a:off x="896546" y="3944493"/>
            <a:ext cx="2758115" cy="485299"/>
          </a:xfrm>
          <a:prstGeom prst="rect">
            <a:avLst/>
          </a:prstGeom>
        </p:spPr>
      </p:pic>
      <p:grpSp>
        <p:nvGrpSpPr>
          <p:cNvPr id="18" name="Group 17">
            <a:extLst>
              <a:ext uri="{FF2B5EF4-FFF2-40B4-BE49-F238E27FC236}">
                <a16:creationId xmlns:a16="http://schemas.microsoft.com/office/drawing/2014/main" id="{F38DFBCA-36EA-CBBF-73E7-31492BF6F865}"/>
              </a:ext>
            </a:extLst>
          </p:cNvPr>
          <p:cNvGrpSpPr/>
          <p:nvPr/>
        </p:nvGrpSpPr>
        <p:grpSpPr>
          <a:xfrm>
            <a:off x="5577155" y="6374841"/>
            <a:ext cx="1598323" cy="470106"/>
            <a:chOff x="1803818" y="4658793"/>
            <a:chExt cx="956617" cy="308147"/>
          </a:xfrm>
        </p:grpSpPr>
        <p:pic>
          <p:nvPicPr>
            <p:cNvPr id="20" name="Picture 19" descr="A black background with a black square&#10;&#10;Description automatically generated with medium confidence">
              <a:extLst>
                <a:ext uri="{FF2B5EF4-FFF2-40B4-BE49-F238E27FC236}">
                  <a16:creationId xmlns:a16="http://schemas.microsoft.com/office/drawing/2014/main" id="{1E253450-6053-4449-20E4-DA3A88F1FE9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803818" y="4658793"/>
              <a:ext cx="307177" cy="307177"/>
            </a:xfrm>
            <a:prstGeom prst="rect">
              <a:avLst/>
            </a:prstGeom>
          </p:spPr>
        </p:pic>
        <p:pic>
          <p:nvPicPr>
            <p:cNvPr id="23" name="Picture 22" descr="A black background with a black square&#10;&#10;Description automatically generated with medium confidence">
              <a:extLst>
                <a:ext uri="{FF2B5EF4-FFF2-40B4-BE49-F238E27FC236}">
                  <a16:creationId xmlns:a16="http://schemas.microsoft.com/office/drawing/2014/main" id="{ED66CFC6-5D34-FB16-8BE3-8D00DE41F61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181392" y="4673406"/>
              <a:ext cx="282107" cy="282107"/>
            </a:xfrm>
            <a:prstGeom prst="rect">
              <a:avLst/>
            </a:prstGeom>
          </p:spPr>
        </p:pic>
        <p:pic>
          <p:nvPicPr>
            <p:cNvPr id="25" name="Picture 24" descr="A black background with a black square&#10;&#10;Description automatically generated with medium confidence">
              <a:extLst>
                <a:ext uri="{FF2B5EF4-FFF2-40B4-BE49-F238E27FC236}">
                  <a16:creationId xmlns:a16="http://schemas.microsoft.com/office/drawing/2014/main" id="{26C446E0-1E3B-3E38-8A6A-60EDD82266FE}"/>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477888" y="4684393"/>
              <a:ext cx="282547" cy="282547"/>
            </a:xfrm>
            <a:prstGeom prst="rect">
              <a:avLst/>
            </a:prstGeom>
          </p:spPr>
        </p:pic>
      </p:grpSp>
      <p:pic>
        <p:nvPicPr>
          <p:cNvPr id="1032" name="Picture 8" descr="A graduation cap on top of a stack of books&#10;&#10;Description automatically generated">
            <a:extLst>
              <a:ext uri="{FF2B5EF4-FFF2-40B4-BE49-F238E27FC236}">
                <a16:creationId xmlns:a16="http://schemas.microsoft.com/office/drawing/2014/main" id="{AA66CA1A-BA8B-5528-55E6-4F836D750464}"/>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400041" y="4031505"/>
            <a:ext cx="419100" cy="4191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3B5D7D77-0E8F-FD62-AB45-5368FAB5B6B8}"/>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924621" y="4401770"/>
            <a:ext cx="1177653" cy="1085846"/>
          </a:xfrm>
          <a:prstGeom prst="rect">
            <a:avLst/>
          </a:prstGeom>
        </p:spPr>
      </p:pic>
      <p:sp>
        <p:nvSpPr>
          <p:cNvPr id="15" name="Rounded Rectangle 39">
            <a:extLst>
              <a:ext uri="{FF2B5EF4-FFF2-40B4-BE49-F238E27FC236}">
                <a16:creationId xmlns:a16="http://schemas.microsoft.com/office/drawing/2014/main" id="{7709B90E-67B3-3B6E-CE44-47B4E9B23030}"/>
              </a:ext>
            </a:extLst>
          </p:cNvPr>
          <p:cNvSpPr/>
          <p:nvPr/>
        </p:nvSpPr>
        <p:spPr>
          <a:xfrm>
            <a:off x="8902875" y="5659458"/>
            <a:ext cx="2905878" cy="765760"/>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6" normalizeH="0" baseline="0" noProof="0">
                <a:ln>
                  <a:noFill/>
                </a:ln>
                <a:solidFill>
                  <a:prstClr val="white"/>
                </a:solidFill>
                <a:effectLst/>
                <a:uLnTx/>
                <a:uFillTx/>
                <a:latin typeface="Roboto-Black"/>
                <a:ea typeface="+mn-ea"/>
                <a:cs typeface="Roboto-Black"/>
              </a:rPr>
              <a:t>Data shared with pathway providers</a:t>
            </a:r>
            <a:endParaRPr kumimoji="0" lang="en-US" sz="1800" b="0" i="0" u="none" strike="noStrike" kern="1200" cap="none" spc="0" normalizeH="0" baseline="0" noProof="0">
              <a:ln>
                <a:noFill/>
              </a:ln>
              <a:solidFill>
                <a:srgbClr val="9BBB59"/>
              </a:solidFill>
              <a:effectLst/>
              <a:uLnTx/>
              <a:uFillTx/>
              <a:latin typeface="Calibri"/>
              <a:ea typeface="+mn-ea"/>
              <a:cs typeface="+mn-cs"/>
            </a:endParaRPr>
          </a:p>
        </p:txBody>
      </p:sp>
      <p:pic>
        <p:nvPicPr>
          <p:cNvPr id="8" name="Picture 7" descr="A pair of young men wearing safety goggles and holding beakers&#10;&#10;Description automatically generated">
            <a:extLst>
              <a:ext uri="{FF2B5EF4-FFF2-40B4-BE49-F238E27FC236}">
                <a16:creationId xmlns:a16="http://schemas.microsoft.com/office/drawing/2014/main" id="{FF6FC10D-711F-CA57-E4C3-5DAA6643A5AD}"/>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259953" y="1899750"/>
            <a:ext cx="2221997" cy="1791933"/>
          </a:xfrm>
          <a:prstGeom prst="rect">
            <a:avLst/>
          </a:prstGeom>
        </p:spPr>
      </p:pic>
    </p:spTree>
    <p:extLst>
      <p:ext uri="{BB962C8B-B14F-4D97-AF65-F5344CB8AC3E}">
        <p14:creationId xmlns:p14="http://schemas.microsoft.com/office/powerpoint/2010/main" val="19717999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38"/>
          <p:cNvSpPr txBox="1">
            <a:spLocks noGrp="1"/>
          </p:cNvSpPr>
          <p:nvPr>
            <p:ph type="title"/>
          </p:nvPr>
        </p:nvSpPr>
        <p:spPr>
          <a:xfrm>
            <a:off x="673381" y="567142"/>
            <a:ext cx="10845239" cy="152389"/>
          </a:xfrm>
          <a:prstGeom prst="rect">
            <a:avLst/>
          </a:prstGeom>
        </p:spPr>
        <p:txBody>
          <a:bodyPr spcFirstLastPara="1" vert="horz" wrap="square" lIns="121891" tIns="121891" rIns="121891" bIns="121891" rtlCol="0" anchor="ctr" anchorCtr="0">
            <a:noAutofit/>
          </a:bodyPr>
          <a:lstStyle/>
          <a:p>
            <a:pPr>
              <a:spcBef>
                <a:spcPts val="0"/>
              </a:spcBef>
            </a:pPr>
            <a:r>
              <a:rPr lang="en-US" sz="3200">
                <a:solidFill>
                  <a:prstClr val="black"/>
                </a:solidFill>
                <a:latin typeface="Roboto" panose="02000000000000000000" pitchFamily="2" charset="0"/>
                <a:ea typeface="Roboto" panose="02000000000000000000" pitchFamily="2" charset="0"/>
                <a:cs typeface="+mn-cs"/>
              </a:rPr>
              <a:t>SACE Capabilities in 2026</a:t>
            </a:r>
          </a:p>
        </p:txBody>
      </p:sp>
      <p:sp>
        <p:nvSpPr>
          <p:cNvPr id="1338" name="Google Shape;1338;p38"/>
          <p:cNvSpPr txBox="1"/>
          <p:nvPr/>
        </p:nvSpPr>
        <p:spPr>
          <a:xfrm>
            <a:off x="4174115" y="5313493"/>
            <a:ext cx="4216104" cy="610757"/>
          </a:xfrm>
          <a:prstGeom prst="rect">
            <a:avLst/>
          </a:prstGeom>
          <a:noFill/>
          <a:ln>
            <a:noFill/>
          </a:ln>
        </p:spPr>
        <p:txBody>
          <a:bodyPr spcFirstLastPara="1" wrap="square" lIns="121891" tIns="60929" rIns="121891" bIns="60929" anchor="ctr" anchorCtr="0">
            <a:noAutofit/>
          </a:bodyPr>
          <a:lstStyle/>
          <a:p>
            <a:pPr marL="0" marR="0" lvl="0" indent="0" algn="l" defTabSz="914358" rtl="0" eaLnBrk="1" fontAlgn="auto" latinLnBrk="0" hangingPunct="1">
              <a:lnSpc>
                <a:spcPct val="100000"/>
              </a:lnSpc>
              <a:spcBef>
                <a:spcPts val="0"/>
              </a:spcBef>
              <a:spcAft>
                <a:spcPts val="0"/>
              </a:spcAft>
              <a:buClr>
                <a:srgbClr val="000000"/>
              </a:buClr>
              <a:buSzPts val="1100"/>
              <a:buFontTx/>
              <a:buNone/>
              <a:tabLst/>
              <a:defRPr/>
            </a:pPr>
            <a:r>
              <a:rPr kumimoji="0" lang="en" sz="1600" b="0" i="0" u="none" strike="noStrike" kern="1200" cap="none" spc="0" normalizeH="0" baseline="0" noProof="0">
                <a:ln>
                  <a:noFill/>
                </a:ln>
                <a:solidFill>
                  <a:srgbClr val="FFFFFF"/>
                </a:solidFill>
                <a:effectLst/>
                <a:uLnTx/>
                <a:uFillTx/>
                <a:latin typeface="Roboto"/>
                <a:ea typeface="Roboto"/>
                <a:cs typeface="Roboto"/>
                <a:sym typeface="Roboto"/>
              </a:rPr>
              <a:t>Saturn is the only planet with rings in the entire Solar System</a:t>
            </a:r>
            <a:endParaRPr kumimoji="0" sz="1600" b="0" i="0" u="none" strike="noStrike" kern="1200" cap="none" spc="0" normalizeH="0" baseline="0" noProof="0">
              <a:ln>
                <a:noFill/>
              </a:ln>
              <a:solidFill>
                <a:srgbClr val="FFFFFF"/>
              </a:solidFill>
              <a:effectLst/>
              <a:uLnTx/>
              <a:uFillTx/>
              <a:latin typeface="Roboto"/>
              <a:ea typeface="Roboto"/>
              <a:cs typeface="Roboto"/>
              <a:sym typeface="Roboto"/>
            </a:endParaRPr>
          </a:p>
        </p:txBody>
      </p:sp>
      <p:graphicFrame>
        <p:nvGraphicFramePr>
          <p:cNvPr id="4" name="Diagram 3">
            <a:extLst>
              <a:ext uri="{FF2B5EF4-FFF2-40B4-BE49-F238E27FC236}">
                <a16:creationId xmlns:a16="http://schemas.microsoft.com/office/drawing/2014/main" id="{8BC3B55A-1D3C-162B-06FC-DF261FF3DEE6}"/>
              </a:ext>
            </a:extLst>
          </p:cNvPr>
          <p:cNvGraphicFramePr/>
          <p:nvPr/>
        </p:nvGraphicFramePr>
        <p:xfrm>
          <a:off x="1135754" y="933750"/>
          <a:ext cx="10382866" cy="5700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24534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264D1A-38AA-220C-B269-CA0E0B5DAC32}"/>
              </a:ext>
            </a:extLst>
          </p:cNvPr>
          <p:cNvPicPr>
            <a:picLocks noChangeAspect="1"/>
          </p:cNvPicPr>
          <p:nvPr/>
        </p:nvPicPr>
        <p:blipFill>
          <a:blip r:embed="rId3"/>
          <a:stretch>
            <a:fillRect/>
          </a:stretch>
        </p:blipFill>
        <p:spPr>
          <a:xfrm>
            <a:off x="90533" y="5299165"/>
            <a:ext cx="3044017" cy="1220862"/>
          </a:xfrm>
          <a:prstGeom prst="rect">
            <a:avLst/>
          </a:prstGeom>
        </p:spPr>
      </p:pic>
      <p:sp>
        <p:nvSpPr>
          <p:cNvPr id="2" name="Title 1">
            <a:extLst>
              <a:ext uri="{FF2B5EF4-FFF2-40B4-BE49-F238E27FC236}">
                <a16:creationId xmlns:a16="http://schemas.microsoft.com/office/drawing/2014/main" id="{637F52D5-4276-704B-9D17-31944C897252}"/>
              </a:ext>
            </a:extLst>
          </p:cNvPr>
          <p:cNvSpPr>
            <a:spLocks noGrp="1"/>
          </p:cNvSpPr>
          <p:nvPr>
            <p:ph type="title"/>
          </p:nvPr>
        </p:nvSpPr>
        <p:spPr>
          <a:xfrm>
            <a:off x="973687" y="0"/>
            <a:ext cx="10515600" cy="1325563"/>
          </a:xfrm>
        </p:spPr>
        <p:txBody>
          <a:bodyPr/>
          <a:lstStyle/>
          <a:p>
            <a:r>
              <a:rPr lang="en-AU" sz="4000">
                <a:solidFill>
                  <a:prstClr val="black"/>
                </a:solidFill>
                <a:latin typeface="Roboto" panose="02000000000000000000" pitchFamily="2" charset="0"/>
                <a:ea typeface="Roboto" panose="02000000000000000000" pitchFamily="2" charset="0"/>
                <a:cs typeface="+mn-cs"/>
              </a:rPr>
              <a:t>The Elements in 2026 </a:t>
            </a:r>
          </a:p>
        </p:txBody>
      </p:sp>
      <p:graphicFrame>
        <p:nvGraphicFramePr>
          <p:cNvPr id="3" name="Diagram 2">
            <a:extLst>
              <a:ext uri="{FF2B5EF4-FFF2-40B4-BE49-F238E27FC236}">
                <a16:creationId xmlns:a16="http://schemas.microsoft.com/office/drawing/2014/main" id="{C863E19F-631E-6426-8F84-009D3A2A89E9}"/>
              </a:ext>
            </a:extLst>
          </p:cNvPr>
          <p:cNvGraphicFramePr/>
          <p:nvPr>
            <p:extLst>
              <p:ext uri="{D42A27DB-BD31-4B8C-83A1-F6EECF244321}">
                <p14:modId xmlns:p14="http://schemas.microsoft.com/office/powerpoint/2010/main" val="251696897"/>
              </p:ext>
            </p:extLst>
          </p:nvPr>
        </p:nvGraphicFramePr>
        <p:xfrm>
          <a:off x="1010030" y="972357"/>
          <a:ext cx="9248395" cy="44664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black background with white text&#10;&#10;Description automatically generated">
            <a:extLst>
              <a:ext uri="{FF2B5EF4-FFF2-40B4-BE49-F238E27FC236}">
                <a16:creationId xmlns:a16="http://schemas.microsoft.com/office/drawing/2014/main" id="{05ADDDD8-45C8-68DA-876D-81C04B47102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208654" y="4940803"/>
            <a:ext cx="2974445" cy="1911630"/>
          </a:xfrm>
          <a:prstGeom prst="rect">
            <a:avLst/>
          </a:prstGeom>
        </p:spPr>
      </p:pic>
    </p:spTree>
    <p:extLst>
      <p:ext uri="{BB962C8B-B14F-4D97-AF65-F5344CB8AC3E}">
        <p14:creationId xmlns:p14="http://schemas.microsoft.com/office/powerpoint/2010/main" val="7679910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93D51AE-A8CF-5F93-CDF4-2016B6B9D262}"/>
              </a:ext>
            </a:extLst>
          </p:cNvPr>
          <p:cNvSpPr/>
          <p:nvPr/>
        </p:nvSpPr>
        <p:spPr>
          <a:xfrm>
            <a:off x="-55373" y="-50975"/>
            <a:ext cx="12192000" cy="1436362"/>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AAFC5BF-12B0-0474-98FD-FAA1AF656CA3}"/>
              </a:ext>
            </a:extLst>
          </p:cNvPr>
          <p:cNvSpPr txBox="1"/>
          <p:nvPr/>
        </p:nvSpPr>
        <p:spPr>
          <a:xfrm>
            <a:off x="255523" y="392837"/>
            <a:ext cx="11731652" cy="59561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Capabilities within the SACE – A Feasibility Program 2026-2027</a:t>
            </a:r>
            <a:r>
              <a:rPr kumimoji="0" lang="en-GB" sz="36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rPr>
              <a:t> </a:t>
            </a:r>
            <a:endParaRPr kumimoji="0" lang="en-GB" sz="2000" b="0" i="0" u="none" strike="noStrike" kern="1200" cap="none" spc="0" normalizeH="0" baseline="0" noProof="0">
              <a:ln>
                <a:noFill/>
              </a:ln>
              <a:solidFill>
                <a:srgbClr val="FFFF00"/>
              </a:solidFill>
              <a:effectLst/>
              <a:uLnTx/>
              <a:uFillTx/>
              <a:latin typeface="Calibri" panose="020F0502020204030204" pitchFamily="34" charset="0"/>
              <a:ea typeface="Roboto" panose="02000000000000000000" pitchFamily="2" charset="0"/>
              <a:cs typeface="+mn-cs"/>
            </a:endParaRPr>
          </a:p>
        </p:txBody>
      </p:sp>
      <p:sp>
        <p:nvSpPr>
          <p:cNvPr id="17" name="Rectangle 16">
            <a:extLst>
              <a:ext uri="{FF2B5EF4-FFF2-40B4-BE49-F238E27FC236}">
                <a16:creationId xmlns:a16="http://schemas.microsoft.com/office/drawing/2014/main" id="{EDE1F35D-F18E-72B5-CAC1-6454E4BFD863}"/>
              </a:ext>
            </a:extLst>
          </p:cNvPr>
          <p:cNvSpPr/>
          <p:nvPr/>
        </p:nvSpPr>
        <p:spPr>
          <a:xfrm>
            <a:off x="1045684" y="1645920"/>
            <a:ext cx="6678051" cy="35209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AU" sz="2600" b="1" i="0" u="none" strike="noStrike" kern="1200" cap="none" spc="0" normalizeH="0" baseline="0" noProof="0">
              <a:ln>
                <a:noFill/>
              </a:ln>
              <a:solidFill>
                <a:prstClr val="black"/>
              </a:solidFill>
              <a:effectLst/>
              <a:uLnTx/>
              <a:uFillTx/>
              <a:latin typeface="Calibri" panose="020F0502020204030204" pitchFamily="34" charset="0"/>
              <a:ea typeface="Roboto" panose="02000000000000000000" pitchFamily="2" charset="0"/>
              <a:cs typeface="Calibri" panose="020F0502020204030204" pitchFamily="34" charset="0"/>
            </a:endParaRPr>
          </a:p>
        </p:txBody>
      </p:sp>
      <p:sp>
        <p:nvSpPr>
          <p:cNvPr id="5" name="TextBox 4">
            <a:extLst>
              <a:ext uri="{FF2B5EF4-FFF2-40B4-BE49-F238E27FC236}">
                <a16:creationId xmlns:a16="http://schemas.microsoft.com/office/drawing/2014/main" id="{DBA02805-F23A-3748-0056-2ACCE15C32D0}"/>
              </a:ext>
            </a:extLst>
          </p:cNvPr>
          <p:cNvSpPr txBox="1"/>
          <p:nvPr/>
        </p:nvSpPr>
        <p:spPr>
          <a:xfrm>
            <a:off x="586139" y="1887289"/>
            <a:ext cx="11912556" cy="327961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lang="en-AU" sz="2000">
                <a:solidFill>
                  <a:prstClr val="black"/>
                </a:solidFill>
                <a:latin typeface="Roboto" panose="02000000000000000000" pitchFamily="2" charset="0"/>
                <a:ea typeface="Roboto" panose="02000000000000000000" pitchFamily="2" charset="0"/>
              </a:rPr>
              <a:t>Continuing engagements </a:t>
            </a: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with schools to learn about the </a:t>
            </a:r>
            <a:r>
              <a:rPr lang="en-AU" sz="2000">
                <a:solidFill>
                  <a:prstClr val="black"/>
                </a:solidFill>
                <a:latin typeface="Roboto" panose="02000000000000000000" pitchFamily="2" charset="0"/>
                <a:ea typeface="Roboto" panose="02000000000000000000" pitchFamily="2" charset="0"/>
              </a:rPr>
              <a:t>feasibility of this work </a:t>
            </a: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a:t>
            </a: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Targeted inclusion of a few new schools to ensure greater diversity of representation</a:t>
            </a: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Testing the validity and reliability in-depth with a range of capability raters</a:t>
            </a: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Further exploration of ways to represent capability data</a:t>
            </a: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Expose the broader system to the capabilities and elements</a:t>
            </a: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Continued exploration of connection to post-school pathways in employment and further study</a:t>
            </a: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lang="en-AU" sz="2000">
                <a:solidFill>
                  <a:prstClr val="black"/>
                </a:solidFill>
                <a:latin typeface="Roboto" panose="02000000000000000000" pitchFamily="2" charset="0"/>
                <a:ea typeface="Roboto" panose="02000000000000000000" pitchFamily="2" charset="0"/>
              </a:rPr>
              <a:t>Connected: Subject Renewal</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4" name="Freeform: Shape 3">
            <a:extLst>
              <a:ext uri="{FF2B5EF4-FFF2-40B4-BE49-F238E27FC236}">
                <a16:creationId xmlns:a16="http://schemas.microsoft.com/office/drawing/2014/main" id="{FE27025A-12AA-AD57-98C6-350A48151838}"/>
              </a:ext>
            </a:extLst>
          </p:cNvPr>
          <p:cNvSpPr/>
          <p:nvPr/>
        </p:nvSpPr>
        <p:spPr>
          <a:xfrm>
            <a:off x="17245" y="-50975"/>
            <a:ext cx="12192000" cy="1436362"/>
          </a:xfrm>
          <a:custGeom>
            <a:avLst/>
            <a:gdLst>
              <a:gd name="connsiteX0" fmla="*/ 146778 w 11740668"/>
              <a:gd name="connsiteY0" fmla="*/ 0 h 2404120"/>
              <a:gd name="connsiteX1" fmla="*/ 11593890 w 11740668"/>
              <a:gd name="connsiteY1" fmla="*/ 0 h 2404120"/>
              <a:gd name="connsiteX2" fmla="*/ 11740668 w 11740668"/>
              <a:gd name="connsiteY2" fmla="*/ 150274 h 2404120"/>
              <a:gd name="connsiteX3" fmla="*/ 11740668 w 11740668"/>
              <a:gd name="connsiteY3" fmla="*/ 2404120 h 2404120"/>
              <a:gd name="connsiteX4" fmla="*/ 0 w 11740668"/>
              <a:gd name="connsiteY4" fmla="*/ 2404120 h 2404120"/>
              <a:gd name="connsiteX5" fmla="*/ 0 w 11740668"/>
              <a:gd name="connsiteY5" fmla="*/ 150274 h 2404120"/>
              <a:gd name="connsiteX6" fmla="*/ 146778 w 11740668"/>
              <a:gd name="connsiteY6" fmla="*/ 0 h 24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40668" h="2404120">
                <a:moveTo>
                  <a:pt x="146778" y="0"/>
                </a:moveTo>
                <a:lnTo>
                  <a:pt x="11593890" y="0"/>
                </a:lnTo>
                <a:cubicBezTo>
                  <a:pt x="11674916" y="0"/>
                  <a:pt x="11740668" y="67319"/>
                  <a:pt x="11740668" y="150274"/>
                </a:cubicBezTo>
                <a:lnTo>
                  <a:pt x="11740668" y="2404120"/>
                </a:lnTo>
                <a:lnTo>
                  <a:pt x="0" y="2404120"/>
                </a:lnTo>
                <a:lnTo>
                  <a:pt x="0" y="150274"/>
                </a:lnTo>
                <a:cubicBezTo>
                  <a:pt x="0" y="67319"/>
                  <a:pt x="65752" y="0"/>
                  <a:pt x="146778" y="0"/>
                </a:cubicBezTo>
                <a:close/>
              </a:path>
            </a:pathLst>
          </a:custGeom>
          <a:solidFill>
            <a:srgbClr val="903060"/>
          </a:solidFill>
          <a:ln w="258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40E86B8-A6A8-4A71-8A6E-F706AC9847F8}"/>
              </a:ext>
            </a:extLst>
          </p:cNvPr>
          <p:cNvSpPr txBox="1"/>
          <p:nvPr/>
        </p:nvSpPr>
        <p:spPr>
          <a:xfrm>
            <a:off x="204316" y="80284"/>
            <a:ext cx="11731652" cy="1220719"/>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600" b="0" i="1"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Capabilities within the SACE – A Feasibility Program 2026-2027</a:t>
            </a:r>
            <a:r>
              <a:rPr kumimoji="0" lang="en-GB" sz="36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 </a:t>
            </a:r>
            <a:endParaRPr kumimoji="0" lang="en-GB"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3F61EEC6-7C8D-8D35-FC7F-4AE31BBED361}"/>
              </a:ext>
            </a:extLst>
          </p:cNvPr>
          <p:cNvPicPr>
            <a:picLocks noChangeAspect="1"/>
          </p:cNvPicPr>
          <p:nvPr/>
        </p:nvPicPr>
        <p:blipFill>
          <a:blip r:embed="rId3"/>
          <a:stretch>
            <a:fillRect/>
          </a:stretch>
        </p:blipFill>
        <p:spPr>
          <a:xfrm>
            <a:off x="90533" y="5299165"/>
            <a:ext cx="3044017" cy="1220862"/>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23E0BBD5-6CFA-6C94-C0C2-ADA1024F0F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08654" y="4940803"/>
            <a:ext cx="2974445" cy="1911630"/>
          </a:xfrm>
          <a:prstGeom prst="rect">
            <a:avLst/>
          </a:prstGeom>
        </p:spPr>
      </p:pic>
    </p:spTree>
    <p:extLst>
      <p:ext uri="{BB962C8B-B14F-4D97-AF65-F5344CB8AC3E}">
        <p14:creationId xmlns:p14="http://schemas.microsoft.com/office/powerpoint/2010/main" val="360026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C3A339-0897-4AAB-AB87-186BADCD8973}"/>
              </a:ext>
            </a:extLst>
          </p:cNvPr>
          <p:cNvPicPr>
            <a:picLocks noChangeAspect="1"/>
          </p:cNvPicPr>
          <p:nvPr/>
        </p:nvPicPr>
        <p:blipFill>
          <a:blip r:embed="rId3"/>
          <a:stretch>
            <a:fillRect/>
          </a:stretch>
        </p:blipFill>
        <p:spPr>
          <a:xfrm>
            <a:off x="0" y="126819"/>
            <a:ext cx="12192000" cy="6604362"/>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8E096AEA-DF26-360E-74FE-BADCBC1EDE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907836049"/>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11500-2EEB-55CC-BCF0-17A32B7CB44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806056-90F3-168B-7BD8-55B86F155A3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7291137" cy="6858000"/>
          </a:xfrm>
          <a:prstGeom prst="rect">
            <a:avLst/>
          </a:prstGeom>
        </p:spPr>
      </p:pic>
      <p:sp>
        <p:nvSpPr>
          <p:cNvPr id="2" name="Title 15">
            <a:extLst>
              <a:ext uri="{FF2B5EF4-FFF2-40B4-BE49-F238E27FC236}">
                <a16:creationId xmlns:a16="http://schemas.microsoft.com/office/drawing/2014/main" id="{77574FB7-15B5-E7D2-89F8-50316183475E}"/>
              </a:ext>
            </a:extLst>
          </p:cNvPr>
          <p:cNvSpPr txBox="1">
            <a:spLocks/>
          </p:cNvSpPr>
          <p:nvPr/>
        </p:nvSpPr>
        <p:spPr>
          <a:xfrm>
            <a:off x="7421023" y="348916"/>
            <a:ext cx="4631277" cy="47645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sz="3600" b="1">
                <a:latin typeface="Roboto" panose="02000000000000000000" pitchFamily="2" charset="0"/>
                <a:ea typeface="Roboto" panose="02000000000000000000" pitchFamily="2" charset="0"/>
              </a:rPr>
              <a:t>Highlights from Schools:</a:t>
            </a:r>
          </a:p>
          <a:p>
            <a:pPr>
              <a:lnSpc>
                <a:spcPct val="110000"/>
              </a:lnSpc>
            </a:pPr>
            <a:r>
              <a:rPr lang="en-US" sz="3600" b="1">
                <a:latin typeface="Roboto" panose="02000000000000000000" pitchFamily="2" charset="0"/>
                <a:ea typeface="Roboto" panose="02000000000000000000" pitchFamily="2" charset="0"/>
              </a:rPr>
              <a:t>Capabilities within the SACE</a:t>
            </a:r>
          </a:p>
          <a:p>
            <a:pPr>
              <a:lnSpc>
                <a:spcPct val="110000"/>
              </a:lnSpc>
            </a:pPr>
            <a:endParaRPr lang="en-US" sz="3600" b="1">
              <a:solidFill>
                <a:schemeClr val="bg1"/>
              </a:solidFill>
              <a:latin typeface="Roboto" panose="02000000000000000000" pitchFamily="2" charset="0"/>
              <a:ea typeface="Roboto" panose="02000000000000000000" pitchFamily="2" charset="0"/>
            </a:endParaRPr>
          </a:p>
          <a:p>
            <a:pPr>
              <a:lnSpc>
                <a:spcPct val="110000"/>
              </a:lnSpc>
              <a:buNone/>
            </a:pPr>
            <a:r>
              <a:rPr lang="en-AU" sz="2400">
                <a:effectLst/>
                <a:latin typeface="Roboto" panose="02000000000000000000" pitchFamily="2" charset="0"/>
                <a:ea typeface="Roboto" panose="02000000000000000000" pitchFamily="2" charset="0"/>
              </a:rPr>
              <a:t>Esther Webber (Maleki) and </a:t>
            </a:r>
          </a:p>
          <a:p>
            <a:pPr>
              <a:lnSpc>
                <a:spcPct val="110000"/>
              </a:lnSpc>
              <a:buNone/>
            </a:pPr>
            <a:r>
              <a:rPr lang="en-AU" sz="2400">
                <a:effectLst/>
                <a:latin typeface="Roboto" panose="02000000000000000000" pitchFamily="2" charset="0"/>
                <a:ea typeface="Roboto" panose="02000000000000000000" pitchFamily="2" charset="0"/>
              </a:rPr>
              <a:t>Jess Milburn</a:t>
            </a:r>
            <a:br>
              <a:rPr lang="en-AU" sz="2400">
                <a:effectLst/>
                <a:latin typeface="Roboto" panose="02000000000000000000" pitchFamily="2" charset="0"/>
                <a:ea typeface="Roboto" panose="02000000000000000000" pitchFamily="2" charset="0"/>
              </a:rPr>
            </a:br>
            <a:r>
              <a:rPr lang="en-AU" sz="2400">
                <a:effectLst/>
                <a:latin typeface="Roboto" panose="02000000000000000000" pitchFamily="2" charset="0"/>
                <a:ea typeface="Roboto" panose="02000000000000000000" pitchFamily="2" charset="0"/>
              </a:rPr>
              <a:t>Berri Regional Secondary College</a:t>
            </a:r>
          </a:p>
        </p:txBody>
      </p:sp>
      <p:pic>
        <p:nvPicPr>
          <p:cNvPr id="4" name="Picture 3" descr="A black background with white text&#10;&#10;Description automatically generated">
            <a:extLst>
              <a:ext uri="{FF2B5EF4-FFF2-40B4-BE49-F238E27FC236}">
                <a16:creationId xmlns:a16="http://schemas.microsoft.com/office/drawing/2014/main" id="{D2ADA82D-7568-16DA-CE1E-1FA67C7899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144192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F1A2-E756-FADE-DAA0-6EB6948492C6}"/>
              </a:ext>
            </a:extLst>
          </p:cNvPr>
          <p:cNvSpPr>
            <a:spLocks noGrp="1"/>
          </p:cNvSpPr>
          <p:nvPr>
            <p:ph type="title"/>
          </p:nvPr>
        </p:nvSpPr>
        <p:spPr/>
        <p:txBody>
          <a:bodyPr/>
          <a:lstStyle/>
          <a:p>
            <a:r>
              <a:rPr lang="en-US" b="1"/>
              <a:t>Berri Regional Secondary College</a:t>
            </a:r>
            <a:endParaRPr lang="en-AU" b="1"/>
          </a:p>
        </p:txBody>
      </p:sp>
      <p:sp>
        <p:nvSpPr>
          <p:cNvPr id="3" name="Content Placeholder 2">
            <a:extLst>
              <a:ext uri="{FF2B5EF4-FFF2-40B4-BE49-F238E27FC236}">
                <a16:creationId xmlns:a16="http://schemas.microsoft.com/office/drawing/2014/main" id="{8E5BF900-3BB9-AB7F-BD87-A093BEA6EA06}"/>
              </a:ext>
            </a:extLst>
          </p:cNvPr>
          <p:cNvSpPr>
            <a:spLocks noGrp="1"/>
          </p:cNvSpPr>
          <p:nvPr>
            <p:ph idx="1"/>
          </p:nvPr>
        </p:nvSpPr>
        <p:spPr/>
        <p:txBody>
          <a:bodyPr/>
          <a:lstStyle/>
          <a:p>
            <a:endParaRPr lang="en-AU"/>
          </a:p>
          <a:p>
            <a:endParaRPr lang="en-AU"/>
          </a:p>
          <a:p>
            <a:r>
              <a:rPr lang="en-AU"/>
              <a:t>Jess Milburn </a:t>
            </a:r>
          </a:p>
          <a:p>
            <a:r>
              <a:rPr lang="en-AU"/>
              <a:t>Senior Leader of Active and Empowered Learners (Pedagogy)</a:t>
            </a:r>
          </a:p>
          <a:p>
            <a:r>
              <a:rPr lang="en-AU"/>
              <a:t>Esther Webber (Maleki) </a:t>
            </a:r>
          </a:p>
          <a:p>
            <a:r>
              <a:rPr lang="en-AU"/>
              <a:t>Assistant Principal </a:t>
            </a:r>
          </a:p>
        </p:txBody>
      </p:sp>
      <p:sp>
        <p:nvSpPr>
          <p:cNvPr id="5" name="TextBox 4">
            <a:extLst>
              <a:ext uri="{FF2B5EF4-FFF2-40B4-BE49-F238E27FC236}">
                <a16:creationId xmlns:a16="http://schemas.microsoft.com/office/drawing/2014/main" id="{5D84B6B2-E998-AE90-06DF-257F6265F190}"/>
              </a:ext>
            </a:extLst>
          </p:cNvPr>
          <p:cNvSpPr txBox="1"/>
          <p:nvPr/>
        </p:nvSpPr>
        <p:spPr>
          <a:xfrm>
            <a:off x="3048000" y="3244334"/>
            <a:ext cx="6096000" cy="369332"/>
          </a:xfrm>
          <a:prstGeom prst="rect">
            <a:avLst/>
          </a:prstGeom>
          <a:noFill/>
        </p:spPr>
        <p:txBody>
          <a:bodyPr wrap="square">
            <a:spAutoFit/>
          </a:bodyPr>
          <a:lstStyle/>
          <a:p>
            <a:r>
              <a:rPr lang="en-US"/>
              <a:t> </a:t>
            </a:r>
          </a:p>
        </p:txBody>
      </p:sp>
      <p:pic>
        <p:nvPicPr>
          <p:cNvPr id="1026" name="Picture 2" descr="A picture containing clipart&#10;&#10;Description automatically generated">
            <a:extLst>
              <a:ext uri="{FF2B5EF4-FFF2-40B4-BE49-F238E27FC236}">
                <a16:creationId xmlns:a16="http://schemas.microsoft.com/office/drawing/2014/main" id="{72C314CC-F4CF-7347-5877-375A67C8DD3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5745162"/>
            <a:ext cx="1219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logo with blue and orange letters&#10;&#10;Description automatically generated">
            <a:extLst>
              <a:ext uri="{FF2B5EF4-FFF2-40B4-BE49-F238E27FC236}">
                <a16:creationId xmlns:a16="http://schemas.microsoft.com/office/drawing/2014/main" id="{07542C52-FA2C-DC62-C296-51A23CD5629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26574" y="6211887"/>
            <a:ext cx="809625" cy="5619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 logo with blue and orange letters&#10;&#10;Description automatically generated">
            <a:extLst>
              <a:ext uri="{FF2B5EF4-FFF2-40B4-BE49-F238E27FC236}">
                <a16:creationId xmlns:a16="http://schemas.microsoft.com/office/drawing/2014/main" id="{8BD07FDF-8EB8-F12E-1933-E5BED5FF03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839739" y="230755"/>
            <a:ext cx="2138176" cy="1484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820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F1A2-E756-FADE-DAA0-6EB6948492C6}"/>
              </a:ext>
            </a:extLst>
          </p:cNvPr>
          <p:cNvSpPr>
            <a:spLocks noGrp="1"/>
          </p:cNvSpPr>
          <p:nvPr>
            <p:ph type="title"/>
          </p:nvPr>
        </p:nvSpPr>
        <p:spPr/>
        <p:txBody>
          <a:bodyPr/>
          <a:lstStyle/>
          <a:p>
            <a:r>
              <a:rPr lang="en-US" b="1"/>
              <a:t>Our Context &amp; Journey</a:t>
            </a:r>
          </a:p>
        </p:txBody>
      </p:sp>
      <p:sp>
        <p:nvSpPr>
          <p:cNvPr id="3" name="Content Placeholder 2">
            <a:extLst>
              <a:ext uri="{FF2B5EF4-FFF2-40B4-BE49-F238E27FC236}">
                <a16:creationId xmlns:a16="http://schemas.microsoft.com/office/drawing/2014/main" id="{8E5BF900-3BB9-AB7F-BD87-A093BEA6EA06}"/>
              </a:ext>
            </a:extLst>
          </p:cNvPr>
          <p:cNvSpPr>
            <a:spLocks noGrp="1"/>
          </p:cNvSpPr>
          <p:nvPr>
            <p:ph idx="1"/>
          </p:nvPr>
        </p:nvSpPr>
        <p:spPr/>
        <p:txBody>
          <a:bodyPr>
            <a:normAutofit/>
          </a:bodyPr>
          <a:lstStyle/>
          <a:p>
            <a:r>
              <a:rPr lang="en-US"/>
              <a:t>16% Aboriginal students </a:t>
            </a:r>
          </a:p>
          <a:p>
            <a:r>
              <a:rPr lang="en-US"/>
              <a:t>18% Students with Disabilities </a:t>
            </a:r>
          </a:p>
          <a:p>
            <a:r>
              <a:rPr lang="en-US"/>
              <a:t>Started in </a:t>
            </a:r>
            <a:r>
              <a:rPr lang="en-US" b="1"/>
              <a:t>2023</a:t>
            </a:r>
            <a:r>
              <a:rPr lang="en-US"/>
              <a:t> with </a:t>
            </a:r>
            <a:r>
              <a:rPr lang="en-US" b="1"/>
              <a:t>15 students </a:t>
            </a:r>
            <a:endParaRPr lang="en-US"/>
          </a:p>
          <a:p>
            <a:r>
              <a:rPr lang="en-US"/>
              <a:t>Moving from a pilot program to a whole-school approach to capabilities</a:t>
            </a:r>
          </a:p>
          <a:p>
            <a:r>
              <a:rPr lang="en-US"/>
              <a:t>Whole school focus ( not just SACE ) </a:t>
            </a:r>
          </a:p>
          <a:p>
            <a:r>
              <a:rPr lang="en-US"/>
              <a:t>Engaged in multiple pilots and projects in the last 5 years </a:t>
            </a:r>
          </a:p>
          <a:p>
            <a:endParaRPr lang="en-US"/>
          </a:p>
        </p:txBody>
      </p:sp>
      <p:pic>
        <p:nvPicPr>
          <p:cNvPr id="4" name="Picture 2" descr="A picture containing clipart&#10;&#10;Description automatically generated">
            <a:extLst>
              <a:ext uri="{FF2B5EF4-FFF2-40B4-BE49-F238E27FC236}">
                <a16:creationId xmlns:a16="http://schemas.microsoft.com/office/drawing/2014/main" id="{7C7E2197-2714-D493-F15B-771598FE76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5745162"/>
            <a:ext cx="1219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blue and orange letters&#10;&#10;Description automatically generated">
            <a:extLst>
              <a:ext uri="{FF2B5EF4-FFF2-40B4-BE49-F238E27FC236}">
                <a16:creationId xmlns:a16="http://schemas.microsoft.com/office/drawing/2014/main" id="{A5A2306A-F415-9A65-C76D-F809163B715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26574" y="6211887"/>
            <a:ext cx="809625"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4190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F1A2-E756-FADE-DAA0-6EB6948492C6}"/>
              </a:ext>
            </a:extLst>
          </p:cNvPr>
          <p:cNvSpPr>
            <a:spLocks noGrp="1"/>
          </p:cNvSpPr>
          <p:nvPr>
            <p:ph type="title"/>
          </p:nvPr>
        </p:nvSpPr>
        <p:spPr/>
        <p:txBody>
          <a:bodyPr/>
          <a:lstStyle/>
          <a:p>
            <a:r>
              <a:rPr lang="en-US" b="1"/>
              <a:t>The Opportunity / Challenge / Approach </a:t>
            </a:r>
            <a:endParaRPr lang="en-AU" b="1"/>
          </a:p>
        </p:txBody>
      </p:sp>
      <p:sp>
        <p:nvSpPr>
          <p:cNvPr id="3" name="Content Placeholder 2">
            <a:extLst>
              <a:ext uri="{FF2B5EF4-FFF2-40B4-BE49-F238E27FC236}">
                <a16:creationId xmlns:a16="http://schemas.microsoft.com/office/drawing/2014/main" id="{8E5BF900-3BB9-AB7F-BD87-A093BEA6EA06}"/>
              </a:ext>
            </a:extLst>
          </p:cNvPr>
          <p:cNvSpPr>
            <a:spLocks noGrp="1"/>
          </p:cNvSpPr>
          <p:nvPr>
            <p:ph idx="1"/>
          </p:nvPr>
        </p:nvSpPr>
        <p:spPr/>
        <p:txBody>
          <a:bodyPr/>
          <a:lstStyle/>
          <a:p>
            <a:r>
              <a:rPr lang="en-US"/>
              <a:t>More than just an assessment </a:t>
            </a:r>
          </a:p>
          <a:p>
            <a:r>
              <a:rPr lang="en-US"/>
              <a:t>About the students – developing and growing </a:t>
            </a:r>
          </a:p>
          <a:p>
            <a:r>
              <a:rPr lang="en-US"/>
              <a:t>TIME </a:t>
            </a:r>
          </a:p>
          <a:p>
            <a:r>
              <a:rPr lang="en-US"/>
              <a:t>Making it accessible for staff </a:t>
            </a:r>
          </a:p>
          <a:p>
            <a:r>
              <a:rPr lang="en-US"/>
              <a:t>Capabilities lens in learning design </a:t>
            </a:r>
            <a:endParaRPr lang="en-AU"/>
          </a:p>
        </p:txBody>
      </p:sp>
      <p:pic>
        <p:nvPicPr>
          <p:cNvPr id="4" name="Picture 2" descr="A picture containing clipart&#10;&#10;Description automatically generated">
            <a:extLst>
              <a:ext uri="{FF2B5EF4-FFF2-40B4-BE49-F238E27FC236}">
                <a16:creationId xmlns:a16="http://schemas.microsoft.com/office/drawing/2014/main" id="{36E594FE-3D4E-7594-77E1-6A0F8052D5B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5745162"/>
            <a:ext cx="1219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logo with blue and orange letters&#10;&#10;Description automatically generated">
            <a:extLst>
              <a:ext uri="{FF2B5EF4-FFF2-40B4-BE49-F238E27FC236}">
                <a16:creationId xmlns:a16="http://schemas.microsoft.com/office/drawing/2014/main" id="{9D77B43F-A888-A324-7133-F3AE3BC893B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26574" y="6211887"/>
            <a:ext cx="809625"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7749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F1A2-E756-FADE-DAA0-6EB6948492C6}"/>
              </a:ext>
            </a:extLst>
          </p:cNvPr>
          <p:cNvSpPr>
            <a:spLocks noGrp="1"/>
          </p:cNvSpPr>
          <p:nvPr>
            <p:ph type="title"/>
          </p:nvPr>
        </p:nvSpPr>
        <p:spPr/>
        <p:txBody>
          <a:bodyPr/>
          <a:lstStyle/>
          <a:p>
            <a:r>
              <a:rPr lang="en-US" b="1"/>
              <a:t>What We’re Seeing + Learning</a:t>
            </a:r>
            <a:endParaRPr lang="en-AU" b="1"/>
          </a:p>
        </p:txBody>
      </p:sp>
      <p:sp>
        <p:nvSpPr>
          <p:cNvPr id="3" name="Content Placeholder 2">
            <a:extLst>
              <a:ext uri="{FF2B5EF4-FFF2-40B4-BE49-F238E27FC236}">
                <a16:creationId xmlns:a16="http://schemas.microsoft.com/office/drawing/2014/main" id="{8E5BF900-3BB9-AB7F-BD87-A093BEA6EA06}"/>
              </a:ext>
            </a:extLst>
          </p:cNvPr>
          <p:cNvSpPr>
            <a:spLocks noGrp="1"/>
          </p:cNvSpPr>
          <p:nvPr>
            <p:ph idx="1"/>
          </p:nvPr>
        </p:nvSpPr>
        <p:spPr/>
        <p:txBody>
          <a:bodyPr/>
          <a:lstStyle/>
          <a:p>
            <a:r>
              <a:rPr lang="en-US"/>
              <a:t>Value </a:t>
            </a:r>
          </a:p>
          <a:p>
            <a:r>
              <a:rPr lang="en-US"/>
              <a:t>Not just SACE </a:t>
            </a:r>
          </a:p>
          <a:p>
            <a:r>
              <a:rPr lang="en-US"/>
              <a:t>Less IS more </a:t>
            </a:r>
            <a:endParaRPr lang="en-AU"/>
          </a:p>
          <a:p>
            <a:r>
              <a:rPr lang="en-AU"/>
              <a:t>Go slow to go fast </a:t>
            </a:r>
          </a:p>
          <a:p>
            <a:r>
              <a:rPr lang="en-AU"/>
              <a:t>Be okay with change </a:t>
            </a:r>
            <a:endParaRPr lang="en-US"/>
          </a:p>
        </p:txBody>
      </p:sp>
      <p:pic>
        <p:nvPicPr>
          <p:cNvPr id="4" name="Picture 2" descr="A picture containing clipart&#10;&#10;Description automatically generated">
            <a:extLst>
              <a:ext uri="{FF2B5EF4-FFF2-40B4-BE49-F238E27FC236}">
                <a16:creationId xmlns:a16="http://schemas.microsoft.com/office/drawing/2014/main" id="{F938D0F8-30F2-3EF4-DCB5-F0C5E4A35D1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5745162"/>
            <a:ext cx="1219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blue and orange letters&#10;&#10;Description automatically generated">
            <a:extLst>
              <a:ext uri="{FF2B5EF4-FFF2-40B4-BE49-F238E27FC236}">
                <a16:creationId xmlns:a16="http://schemas.microsoft.com/office/drawing/2014/main" id="{F589DCAE-D056-20AF-C273-3D63F6617FB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26574" y="6211887"/>
            <a:ext cx="809625"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5141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F1A2-E756-FADE-DAA0-6EB6948492C6}"/>
              </a:ext>
            </a:extLst>
          </p:cNvPr>
          <p:cNvSpPr>
            <a:spLocks noGrp="1"/>
          </p:cNvSpPr>
          <p:nvPr>
            <p:ph type="title"/>
          </p:nvPr>
        </p:nvSpPr>
        <p:spPr/>
        <p:txBody>
          <a:bodyPr/>
          <a:lstStyle/>
          <a:p>
            <a:r>
              <a:rPr lang="en-US" b="1"/>
              <a:t>Implications for Others</a:t>
            </a:r>
            <a:endParaRPr lang="en-AU" b="1"/>
          </a:p>
        </p:txBody>
      </p:sp>
      <p:sp>
        <p:nvSpPr>
          <p:cNvPr id="3" name="Content Placeholder 2">
            <a:extLst>
              <a:ext uri="{FF2B5EF4-FFF2-40B4-BE49-F238E27FC236}">
                <a16:creationId xmlns:a16="http://schemas.microsoft.com/office/drawing/2014/main" id="{8E5BF900-3BB9-AB7F-BD87-A093BEA6EA06}"/>
              </a:ext>
            </a:extLst>
          </p:cNvPr>
          <p:cNvSpPr>
            <a:spLocks noGrp="1"/>
          </p:cNvSpPr>
          <p:nvPr>
            <p:ph idx="1"/>
          </p:nvPr>
        </p:nvSpPr>
        <p:spPr/>
        <p:txBody>
          <a:bodyPr/>
          <a:lstStyle/>
          <a:p>
            <a:r>
              <a:rPr lang="en-AU"/>
              <a:t>Trust from Executive leadership </a:t>
            </a:r>
          </a:p>
          <a:p>
            <a:r>
              <a:rPr lang="en-AU"/>
              <a:t>Not just a SACE agenda  - link in with SA curriculum (or equivalent)</a:t>
            </a:r>
          </a:p>
          <a:p>
            <a:r>
              <a:rPr lang="en-AU"/>
              <a:t>Look for the opportunities that already exit </a:t>
            </a:r>
          </a:p>
          <a:p>
            <a:r>
              <a:rPr lang="en-AU"/>
              <a:t>Leverage SACE renewal </a:t>
            </a:r>
          </a:p>
        </p:txBody>
      </p:sp>
      <p:pic>
        <p:nvPicPr>
          <p:cNvPr id="4" name="Picture 2" descr="A picture containing clipart&#10;&#10;Description automatically generated">
            <a:extLst>
              <a:ext uri="{FF2B5EF4-FFF2-40B4-BE49-F238E27FC236}">
                <a16:creationId xmlns:a16="http://schemas.microsoft.com/office/drawing/2014/main" id="{D9EB6047-5A73-694D-9009-38AD0175216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5745162"/>
            <a:ext cx="1219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blue and orange letters&#10;&#10;Description automatically generated">
            <a:extLst>
              <a:ext uri="{FF2B5EF4-FFF2-40B4-BE49-F238E27FC236}">
                <a16:creationId xmlns:a16="http://schemas.microsoft.com/office/drawing/2014/main" id="{25C118CC-CAA9-3B64-8C57-388B06C3C7C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26574" y="6211887"/>
            <a:ext cx="809625"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1285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11500-2EEB-55CC-BCF0-17A32B7CB44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806056-90F3-168B-7BD8-55B86F155A3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7291137" cy="6858000"/>
          </a:xfrm>
          <a:prstGeom prst="rect">
            <a:avLst/>
          </a:prstGeom>
        </p:spPr>
      </p:pic>
      <p:sp>
        <p:nvSpPr>
          <p:cNvPr id="2" name="Title 15">
            <a:extLst>
              <a:ext uri="{FF2B5EF4-FFF2-40B4-BE49-F238E27FC236}">
                <a16:creationId xmlns:a16="http://schemas.microsoft.com/office/drawing/2014/main" id="{77574FB7-15B5-E7D2-89F8-50316183475E}"/>
              </a:ext>
            </a:extLst>
          </p:cNvPr>
          <p:cNvSpPr txBox="1">
            <a:spLocks/>
          </p:cNvSpPr>
          <p:nvPr/>
        </p:nvSpPr>
        <p:spPr>
          <a:xfrm>
            <a:off x="7421023" y="348917"/>
            <a:ext cx="4631277" cy="348013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sz="3600" b="1">
                <a:latin typeface="Roboto" panose="02000000000000000000" pitchFamily="2" charset="0"/>
                <a:ea typeface="Roboto" panose="02000000000000000000" pitchFamily="2" charset="0"/>
              </a:rPr>
              <a:t>Highlights from Schools:</a:t>
            </a:r>
          </a:p>
          <a:p>
            <a:pPr>
              <a:lnSpc>
                <a:spcPct val="110000"/>
              </a:lnSpc>
            </a:pPr>
            <a:r>
              <a:rPr lang="en-US" sz="3600" b="1">
                <a:latin typeface="Roboto" panose="02000000000000000000" pitchFamily="2" charset="0"/>
                <a:ea typeface="Roboto" panose="02000000000000000000" pitchFamily="2" charset="0"/>
              </a:rPr>
              <a:t>Capabilities within the SACE</a:t>
            </a:r>
          </a:p>
          <a:p>
            <a:pPr>
              <a:lnSpc>
                <a:spcPct val="110000"/>
              </a:lnSpc>
            </a:pPr>
            <a:endParaRPr lang="en-US" sz="3600" b="1">
              <a:solidFill>
                <a:schemeClr val="bg1"/>
              </a:solidFill>
              <a:latin typeface="Roboto" panose="02000000000000000000" pitchFamily="2" charset="0"/>
              <a:ea typeface="Roboto" panose="02000000000000000000" pitchFamily="2" charset="0"/>
            </a:endParaRPr>
          </a:p>
          <a:p>
            <a:pPr>
              <a:lnSpc>
                <a:spcPct val="110000"/>
              </a:lnSpc>
              <a:buNone/>
            </a:pPr>
            <a:r>
              <a:rPr lang="en-AU" sz="2400">
                <a:latin typeface="Roboto" panose="02000000000000000000" pitchFamily="2" charset="0"/>
                <a:ea typeface="Roboto" panose="02000000000000000000" pitchFamily="2" charset="0"/>
              </a:rPr>
              <a:t>Deidre Walters</a:t>
            </a:r>
            <a:br>
              <a:rPr lang="en-AU" sz="2400">
                <a:latin typeface="Roboto" panose="02000000000000000000" pitchFamily="2" charset="0"/>
                <a:ea typeface="Roboto" panose="02000000000000000000" pitchFamily="2" charset="0"/>
              </a:rPr>
            </a:br>
            <a:r>
              <a:rPr lang="en-AU" sz="2400">
                <a:latin typeface="Roboto" panose="02000000000000000000" pitchFamily="2" charset="0"/>
                <a:ea typeface="Roboto" panose="02000000000000000000" pitchFamily="2" charset="0"/>
              </a:rPr>
              <a:t>Thomas More College</a:t>
            </a:r>
          </a:p>
        </p:txBody>
      </p:sp>
      <p:pic>
        <p:nvPicPr>
          <p:cNvPr id="4" name="Picture 3" descr="A black background with white text&#10;&#10;Description automatically generated">
            <a:extLst>
              <a:ext uri="{FF2B5EF4-FFF2-40B4-BE49-F238E27FC236}">
                <a16:creationId xmlns:a16="http://schemas.microsoft.com/office/drawing/2014/main" id="{D2ADA82D-7568-16DA-CE1E-1FA67C7899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54033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E84993C-5AAE-D520-810D-F5942FFA6AFE}"/>
              </a:ext>
            </a:extLst>
          </p:cNvPr>
          <p:cNvSpPr>
            <a:spLocks noGrp="1"/>
          </p:cNvSpPr>
          <p:nvPr>
            <p:ph type="title"/>
          </p:nvPr>
        </p:nvSpPr>
        <p:spPr>
          <a:xfrm>
            <a:off x="819430" y="2586461"/>
            <a:ext cx="10010495" cy="1685077"/>
          </a:xfrm>
        </p:spPr>
        <p:txBody>
          <a:bodyPr/>
          <a:lstStyle/>
          <a:p>
            <a:pPr algn="ctr" fontAlgn="t"/>
            <a:r>
              <a:rPr lang="en-AU"/>
              <a:t>From Framework to Practice: Leading Capabilities</a:t>
            </a:r>
          </a:p>
        </p:txBody>
      </p:sp>
    </p:spTree>
    <p:extLst>
      <p:ext uri="{BB962C8B-B14F-4D97-AF65-F5344CB8AC3E}">
        <p14:creationId xmlns:p14="http://schemas.microsoft.com/office/powerpoint/2010/main" val="18289741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95AFE-1BEE-0F3A-73AF-5A0EB3BB85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D80BCF-D609-7002-15FE-2F986D5517A3}"/>
              </a:ext>
            </a:extLst>
          </p:cNvPr>
          <p:cNvSpPr>
            <a:spLocks noGrp="1"/>
          </p:cNvSpPr>
          <p:nvPr>
            <p:ph type="sldNum" sz="quarter" idx="16"/>
          </p:nvPr>
        </p:nvSpPr>
        <p:spPr>
          <a:xfrm>
            <a:off x="11448000" y="6500838"/>
            <a:ext cx="523373" cy="217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6" name="Title 5">
            <a:extLst>
              <a:ext uri="{FF2B5EF4-FFF2-40B4-BE49-F238E27FC236}">
                <a16:creationId xmlns:a16="http://schemas.microsoft.com/office/drawing/2014/main" id="{93090D69-64FD-250D-62D5-134631240D70}"/>
              </a:ext>
            </a:extLst>
          </p:cNvPr>
          <p:cNvSpPr>
            <a:spLocks noGrp="1"/>
          </p:cNvSpPr>
          <p:nvPr>
            <p:ph type="title"/>
          </p:nvPr>
        </p:nvSpPr>
        <p:spPr>
          <a:xfrm>
            <a:off x="217488" y="758777"/>
            <a:ext cx="10585123" cy="498598"/>
          </a:xfrm>
        </p:spPr>
        <p:txBody>
          <a:bodyPr/>
          <a:lstStyle/>
          <a:p>
            <a:r>
              <a:rPr lang="en-AU"/>
              <a:t>Context</a:t>
            </a:r>
          </a:p>
        </p:txBody>
      </p:sp>
      <p:pic>
        <p:nvPicPr>
          <p:cNvPr id="10" name="Picture 9">
            <a:extLst>
              <a:ext uri="{FF2B5EF4-FFF2-40B4-BE49-F238E27FC236}">
                <a16:creationId xmlns:a16="http://schemas.microsoft.com/office/drawing/2014/main" id="{319AECC3-5599-4289-EB84-98C84A48B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2000250" y="310634"/>
            <a:ext cx="9709436" cy="59368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3977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23EF4-17D3-A4A8-DCD5-788AEC0A8C4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8BE2CE-19A0-6866-1F9C-FB6A6786DF78}"/>
              </a:ext>
            </a:extLst>
          </p:cNvPr>
          <p:cNvSpPr>
            <a:spLocks noGrp="1"/>
          </p:cNvSpPr>
          <p:nvPr>
            <p:ph type="sldNum" sz="quarter" idx="16"/>
          </p:nvPr>
        </p:nvSpPr>
        <p:spPr>
          <a:xfrm>
            <a:off x="11448000" y="6500838"/>
            <a:ext cx="523373" cy="217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1000" b="0" i="0" u="none" strike="noStrike" kern="1200" cap="none" spc="0" normalizeH="0" baseline="0" noProof="0" smtClean="0">
                <a:ln>
                  <a:noFill/>
                </a:ln>
                <a:solidFill>
                  <a:srgbClr val="4D4D4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AU" sz="1000" b="0" i="0" u="none" strike="noStrike" kern="1200" cap="none" spc="0" normalizeH="0" baseline="0" noProof="0">
              <a:ln>
                <a:noFill/>
              </a:ln>
              <a:solidFill>
                <a:srgbClr val="4D4D4F"/>
              </a:solidFill>
              <a:effectLst/>
              <a:uLnTx/>
              <a:uFillTx/>
              <a:latin typeface="Arial"/>
              <a:ea typeface="+mn-ea"/>
              <a:cs typeface="+mn-cs"/>
            </a:endParaRPr>
          </a:p>
        </p:txBody>
      </p:sp>
      <p:sp>
        <p:nvSpPr>
          <p:cNvPr id="6" name="Title 5">
            <a:extLst>
              <a:ext uri="{FF2B5EF4-FFF2-40B4-BE49-F238E27FC236}">
                <a16:creationId xmlns:a16="http://schemas.microsoft.com/office/drawing/2014/main" id="{6C9D722E-5EAF-F464-C474-AF5E49775D35}"/>
              </a:ext>
            </a:extLst>
          </p:cNvPr>
          <p:cNvSpPr>
            <a:spLocks noGrp="1"/>
          </p:cNvSpPr>
          <p:nvPr>
            <p:ph type="title"/>
          </p:nvPr>
        </p:nvSpPr>
        <p:spPr>
          <a:xfrm>
            <a:off x="803276" y="758777"/>
            <a:ext cx="10585123" cy="498598"/>
          </a:xfrm>
        </p:spPr>
        <p:txBody>
          <a:bodyPr/>
          <a:lstStyle/>
          <a:p>
            <a:r>
              <a:rPr lang="en-US"/>
              <a:t>The Why</a:t>
            </a:r>
          </a:p>
        </p:txBody>
      </p:sp>
      <p:pic>
        <p:nvPicPr>
          <p:cNvPr id="13" name="Picture 12">
            <a:extLst>
              <a:ext uri="{FF2B5EF4-FFF2-40B4-BE49-F238E27FC236}">
                <a16:creationId xmlns:a16="http://schemas.microsoft.com/office/drawing/2014/main" id="{587E362C-2CA0-11E4-BF91-A14FB43BB7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8766826" y="845128"/>
            <a:ext cx="3327402" cy="2534524"/>
          </a:xfrm>
          <a:prstGeom prst="rect">
            <a:avLst/>
          </a:prstGeom>
        </p:spPr>
      </p:pic>
      <p:pic>
        <p:nvPicPr>
          <p:cNvPr id="15" name="Picture 14">
            <a:extLst>
              <a:ext uri="{FF2B5EF4-FFF2-40B4-BE49-F238E27FC236}">
                <a16:creationId xmlns:a16="http://schemas.microsoft.com/office/drawing/2014/main" id="{F9D70B08-D431-0098-6548-C66904F4587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05785" y="2771822"/>
            <a:ext cx="2437761" cy="3327401"/>
          </a:xfrm>
          <a:prstGeom prst="rect">
            <a:avLst/>
          </a:prstGeom>
        </p:spPr>
      </p:pic>
      <p:pic>
        <p:nvPicPr>
          <p:cNvPr id="7" name="Content Placeholder 4">
            <a:extLst>
              <a:ext uri="{FF2B5EF4-FFF2-40B4-BE49-F238E27FC236}">
                <a16:creationId xmlns:a16="http://schemas.microsoft.com/office/drawing/2014/main" id="{696F86E0-FEDD-EA1F-D11E-FC0B1F15E5C2}"/>
              </a:ext>
            </a:extLst>
          </p:cNvPr>
          <p:cNvPicPr>
            <a:picLocks noGrp="1" noChangeAspect="1"/>
          </p:cNvPicPr>
          <p:nvPr>
            <p:ph sz="quarter" idx="18"/>
          </p:nvPr>
        </p:nvPicPr>
        <p:blipFill>
          <a:blip r:embed="rId5" cstate="screen">
            <a:extLst>
              <a:ext uri="{28A0092B-C50C-407E-A947-70E740481C1C}">
                <a14:useLocalDpi xmlns:a14="http://schemas.microsoft.com/office/drawing/2010/main"/>
              </a:ext>
            </a:extLst>
          </a:blip>
          <a:stretch>
            <a:fillRect/>
          </a:stretch>
        </p:blipFill>
        <p:spPr>
          <a:xfrm rot="16200000">
            <a:off x="5865839" y="1447485"/>
            <a:ext cx="3327400" cy="2648673"/>
          </a:xfrm>
          <a:prstGeom prst="rect">
            <a:avLst/>
          </a:prstGeom>
        </p:spPr>
      </p:pic>
      <p:pic>
        <p:nvPicPr>
          <p:cNvPr id="17" name="Picture 16">
            <a:extLst>
              <a:ext uri="{FF2B5EF4-FFF2-40B4-BE49-F238E27FC236}">
                <a16:creationId xmlns:a16="http://schemas.microsoft.com/office/drawing/2014/main" id="{53CAED33-4543-B0A4-2E41-3BAA748EA8E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238559" y="1881572"/>
            <a:ext cx="2657253" cy="3282000"/>
          </a:xfrm>
          <a:prstGeom prst="rect">
            <a:avLst/>
          </a:prstGeom>
        </p:spPr>
      </p:pic>
      <p:sp>
        <p:nvSpPr>
          <p:cNvPr id="8" name="Content Placeholder 3">
            <a:extLst>
              <a:ext uri="{FF2B5EF4-FFF2-40B4-BE49-F238E27FC236}">
                <a16:creationId xmlns:a16="http://schemas.microsoft.com/office/drawing/2014/main" id="{572C4079-5D6E-0645-EE6F-7645ECD07039}"/>
              </a:ext>
            </a:extLst>
          </p:cNvPr>
          <p:cNvSpPr txBox="1">
            <a:spLocks/>
          </p:cNvSpPr>
          <p:nvPr/>
        </p:nvSpPr>
        <p:spPr>
          <a:xfrm>
            <a:off x="7182488" y="4435522"/>
            <a:ext cx="4265512" cy="1751586"/>
          </a:xfrm>
          <a:prstGeom prst="rect">
            <a:avLst/>
          </a:prstGeom>
        </p:spPr>
        <p:txBody>
          <a:bodyPr>
            <a:noAutofit/>
          </a:bodyPr>
          <a:lstStyle>
            <a:lvl1pPr marL="0" indent="0" algn="l" defTabSz="914400" rtl="0" eaLnBrk="1" latinLnBrk="0" hangingPunct="1">
              <a:spcBef>
                <a:spcPts val="600"/>
              </a:spcBef>
              <a:spcAft>
                <a:spcPts val="600"/>
              </a:spcAft>
              <a:buClr>
                <a:schemeClr val="tx1"/>
              </a:buClr>
              <a:buFont typeface="Arial" pitchFamily="34" charset="0"/>
              <a:buNone/>
              <a:defRPr sz="1400" kern="1200">
                <a:solidFill>
                  <a:schemeClr val="tx1"/>
                </a:solidFill>
                <a:latin typeface="+mn-lt"/>
                <a:ea typeface="+mn-ea"/>
                <a:cs typeface="+mn-cs"/>
              </a:defRPr>
            </a:lvl1pPr>
            <a:lvl2pPr marL="180000" indent="-180000" algn="l" defTabSz="914400" rtl="0" eaLnBrk="1" latinLnBrk="0" hangingPunct="1">
              <a:spcBef>
                <a:spcPts val="300"/>
              </a:spcBef>
              <a:spcAft>
                <a:spcPts val="300"/>
              </a:spcAft>
              <a:buClrTx/>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spcBef>
                <a:spcPts val="300"/>
              </a:spcBef>
              <a:spcAft>
                <a:spcPts val="300"/>
              </a:spcAft>
              <a:buClrTx/>
              <a:buFont typeface="Arial" panose="020B0604020202020204" pitchFamily="34" charset="0"/>
              <a:buChar char="•"/>
              <a:defRPr sz="1400" kern="1200">
                <a:solidFill>
                  <a:schemeClr val="tx1"/>
                </a:solidFill>
                <a:latin typeface="+mn-lt"/>
                <a:ea typeface="+mn-ea"/>
                <a:cs typeface="+mn-cs"/>
              </a:defRPr>
            </a:lvl3pPr>
            <a:lvl4pPr marL="540000" indent="-180000" algn="l" defTabSz="914400" rtl="0" eaLnBrk="1" latinLnBrk="0" hangingPunct="1">
              <a:spcBef>
                <a:spcPts val="300"/>
              </a:spcBef>
              <a:spcAft>
                <a:spcPts val="300"/>
              </a:spcAft>
              <a:buClrTx/>
              <a:buFont typeface="Arial" panose="020B0604020202020204" pitchFamily="34" charset="0"/>
              <a:buChar char="•"/>
              <a:defRPr lang="en-US" sz="1200" kern="1200" baseline="0" dirty="0">
                <a:solidFill>
                  <a:schemeClr val="tx1"/>
                </a:solidFill>
                <a:latin typeface="+mn-lt"/>
                <a:ea typeface="+mn-ea"/>
                <a:cs typeface="+mn-cs"/>
              </a:defRPr>
            </a:lvl4pPr>
            <a:lvl5pPr marL="0" indent="0" algn="l" defTabSz="914400" rtl="0" eaLnBrk="1" latinLnBrk="0" hangingPunct="1">
              <a:spcBef>
                <a:spcPts val="1200"/>
              </a:spcBef>
              <a:spcAft>
                <a:spcPts val="600"/>
              </a:spcAft>
              <a:buFont typeface="Arial" pitchFamily="34" charset="0"/>
              <a:buNone/>
              <a:defRPr sz="2000" b="0" kern="1200" baseline="0">
                <a:solidFill>
                  <a:schemeClr val="accent1"/>
                </a:solidFill>
                <a:latin typeface="+mj-lt"/>
                <a:ea typeface="+mn-ea"/>
                <a:cs typeface="+mn-cs"/>
              </a:defRPr>
            </a:lvl5pPr>
            <a:lvl6pPr marL="180000" indent="-180000" algn="l" defTabSz="914400" rtl="0" eaLnBrk="1" latinLnBrk="0" hangingPunct="1">
              <a:spcBef>
                <a:spcPts val="300"/>
              </a:spcBef>
              <a:spcAft>
                <a:spcPts val="300"/>
              </a:spcAft>
              <a:buFont typeface="+mj-lt"/>
              <a:buAutoNum type="arabicPeriod"/>
              <a:defRPr sz="1400" b="0" kern="1200">
                <a:solidFill>
                  <a:schemeClr val="tx1"/>
                </a:solidFill>
                <a:latin typeface="+mn-lt"/>
                <a:ea typeface="+mn-ea"/>
                <a:cs typeface="+mn-cs"/>
              </a:defRPr>
            </a:lvl6pPr>
            <a:lvl7pPr marL="360000" indent="-180000" algn="l" defTabSz="914400" rtl="0" eaLnBrk="1" latinLnBrk="0" hangingPunct="1">
              <a:spcBef>
                <a:spcPts val="300"/>
              </a:spcBef>
              <a:spcAft>
                <a:spcPts val="300"/>
              </a:spcAft>
              <a:buClrTx/>
              <a:buFont typeface="+mj-lt"/>
              <a:buAutoNum type="arabicPeriod"/>
              <a:defRPr sz="1400" kern="1200">
                <a:solidFill>
                  <a:schemeClr val="tx1"/>
                </a:solidFill>
                <a:latin typeface="+mn-lt"/>
                <a:ea typeface="+mn-ea"/>
                <a:cs typeface="+mn-cs"/>
              </a:defRPr>
            </a:lvl7pPr>
            <a:lvl8pPr marL="540000" indent="-180000" algn="l" defTabSz="914400" rtl="0" eaLnBrk="1" latinLnBrk="0" hangingPunct="1">
              <a:spcBef>
                <a:spcPts val="300"/>
              </a:spcBef>
              <a:spcAft>
                <a:spcPts val="300"/>
              </a:spcAft>
              <a:buClr>
                <a:schemeClr val="tx1"/>
              </a:buClr>
              <a:buFont typeface="+mj-lt"/>
              <a:buAutoNum type="arabicPeriod"/>
              <a:defRPr sz="1400" kern="1200">
                <a:solidFill>
                  <a:schemeClr val="tx1"/>
                </a:solidFill>
                <a:latin typeface="+mn-lt"/>
                <a:ea typeface="+mn-ea"/>
                <a:cs typeface="+mn-cs"/>
              </a:defRPr>
            </a:lvl8pPr>
            <a:lvl9pPr marL="0" indent="0" algn="l" defTabSz="914400" rtl="0" eaLnBrk="1" latinLnBrk="0" hangingPunct="1">
              <a:spcBef>
                <a:spcPts val="600"/>
              </a:spcBef>
              <a:spcAft>
                <a:spcPts val="600"/>
              </a:spcAft>
              <a:buFont typeface="+mj-lt"/>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
                <a:srgbClr val="000000"/>
              </a:buClr>
              <a:buSzTx/>
              <a:buFont typeface="Arial" pitchFamily="34" charset="0"/>
              <a:buNone/>
              <a:tabLst/>
              <a:defRPr/>
            </a:pPr>
            <a:r>
              <a:rPr kumimoji="0" lang="en-AU" sz="2000" b="0" i="1" u="none" strike="noStrike" kern="1200" cap="none" spc="0" normalizeH="0" baseline="0" noProof="0">
                <a:ln>
                  <a:noFill/>
                </a:ln>
                <a:solidFill>
                  <a:srgbClr val="000000"/>
                </a:solidFill>
                <a:effectLst/>
                <a:uLnTx/>
                <a:uFillTx/>
                <a:latin typeface="Arial"/>
                <a:ea typeface="+mn-ea"/>
                <a:cs typeface="+mn-cs"/>
              </a:rPr>
              <a:t>We want students to leave with more than just their SACE. We want them to have a clear sense of what they offer, their strengths, their capabilities, and how they contribute.</a:t>
            </a:r>
          </a:p>
        </p:txBody>
      </p:sp>
    </p:spTree>
    <p:extLst>
      <p:ext uri="{BB962C8B-B14F-4D97-AF65-F5344CB8AC3E}">
        <p14:creationId xmlns:p14="http://schemas.microsoft.com/office/powerpoint/2010/main" val="1417436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lford PowerPoint Template" id="{809E6E63-AC3F-2D4C-A8BA-6F4F3283FC83}" vid="{80D0E128-922F-2042-822B-3EBF3FD7F87E}"/>
    </a:ext>
  </a:extLst>
</a:theme>
</file>

<file path=ppt/theme/theme4.xml><?xml version="1.0" encoding="utf-8"?>
<a:theme xmlns:a="http://schemas.openxmlformats.org/drawingml/2006/main" name="Titles">
  <a:themeElements>
    <a:clrScheme name="QFCC">
      <a:dk1>
        <a:srgbClr val="000000"/>
      </a:dk1>
      <a:lt1>
        <a:srgbClr val="FFFFFF"/>
      </a:lt1>
      <a:dk2>
        <a:srgbClr val="4D4D4F"/>
      </a:dk2>
      <a:lt2>
        <a:srgbClr val="CCCCCC"/>
      </a:lt2>
      <a:accent1>
        <a:srgbClr val="003726"/>
      </a:accent1>
      <a:accent2>
        <a:srgbClr val="92002D"/>
      </a:accent2>
      <a:accent3>
        <a:srgbClr val="32C85F"/>
      </a:accent3>
      <a:accent4>
        <a:srgbClr val="4D7367"/>
      </a:accent4>
      <a:accent5>
        <a:srgbClr val="9AE2B0"/>
      </a:accent5>
      <a:accent6>
        <a:srgbClr val="C88096"/>
      </a:accent6>
      <a:hlink>
        <a:srgbClr val="003726"/>
      </a:hlink>
      <a:folHlink>
        <a:srgbClr val="003726"/>
      </a:folHlink>
    </a:clrScheme>
    <a:fontScheme name="Thomas More Colleg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9402-Thomas-More-College-PowerPoint-Template_1-2" id="{DB1917C8-D3B4-7E44-AA98-AA3B78E10AF3}" vid="{7FD8E70F-CAA9-584F-B3E5-D83588C61C14}"/>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5" ma:contentTypeDescription="Create a new document." ma:contentTypeScope="" ma:versionID="9bc80ad2147a0f7898df39b337524d41">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ce0b85313f24c8ddd9ac56ba70431732"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AF783F4-AE51-425A-9F6A-A23D38103FCE}">
  <ds:schemaRefs>
    <ds:schemaRef ds:uri="http://schemas.microsoft.com/sharepoint/v3/contenttype/forms"/>
  </ds:schemaRefs>
</ds:datastoreItem>
</file>

<file path=customXml/itemProps2.xml><?xml version="1.0" encoding="utf-8"?>
<ds:datastoreItem xmlns:ds="http://schemas.openxmlformats.org/officeDocument/2006/customXml" ds:itemID="{ABF1C6E5-351B-4ECE-B465-EB2A6BC99923}">
  <ds:schemaRefs>
    <ds:schemaRef ds:uri="30c1a202-7a9a-4b9d-a66a-35dd91fe8e6a"/>
    <ds:schemaRef ds:uri="4fc72eee-d776-4f42-8f0d-78c0592e6a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D696BF1E-3843-4A0B-9B7B-E0710869F94A}">
  <ds:schemaRefs>
    <ds:schemaRef ds:uri="30c1a202-7a9a-4b9d-a66a-35dd91fe8e6a"/>
    <ds:schemaRef ds:uri="4fc72eee-d776-4f42-8f0d-78c0592e6a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1</TotalTime>
  <Words>5669</Words>
  <Application>Microsoft Office PowerPoint</Application>
  <PresentationFormat>Widescreen</PresentationFormat>
  <Paragraphs>838</Paragraphs>
  <Slides>111</Slides>
  <Notes>107</Notes>
  <HiddenSlides>0</HiddenSlides>
  <MMClips>0</MMClips>
  <ScaleCrop>false</ScaleCrop>
  <HeadingPairs>
    <vt:vector size="6" baseType="variant">
      <vt:variant>
        <vt:lpstr>Fonts Used</vt:lpstr>
      </vt:variant>
      <vt:variant>
        <vt:i4>22</vt:i4>
      </vt:variant>
      <vt:variant>
        <vt:lpstr>Theme</vt:lpstr>
      </vt:variant>
      <vt:variant>
        <vt:i4>5</vt:i4>
      </vt:variant>
      <vt:variant>
        <vt:lpstr>Slide Titles</vt:lpstr>
      </vt:variant>
      <vt:variant>
        <vt:i4>111</vt:i4>
      </vt:variant>
    </vt:vector>
  </HeadingPairs>
  <TitlesOfParts>
    <vt:vector size="138" baseType="lpstr">
      <vt:lpstr>Aptos</vt:lpstr>
      <vt:lpstr>Aptos Display</vt:lpstr>
      <vt:lpstr>Arial</vt:lpstr>
      <vt:lpstr>Calibri</vt:lpstr>
      <vt:lpstr>Calibri Light</vt:lpstr>
      <vt:lpstr>Century Gothic</vt:lpstr>
      <vt:lpstr>Georgia</vt:lpstr>
      <vt:lpstr>GoodPro</vt:lpstr>
      <vt:lpstr>GoodPro-Medium</vt:lpstr>
      <vt:lpstr>Inter</vt:lpstr>
      <vt:lpstr>Inter Medium</vt:lpstr>
      <vt:lpstr>Inter SemiBold</vt:lpstr>
      <vt:lpstr>Poppins</vt:lpstr>
      <vt:lpstr>Roboto</vt:lpstr>
      <vt:lpstr>Roboto Black</vt:lpstr>
      <vt:lpstr>Roboto Bold</vt:lpstr>
      <vt:lpstr>Roboto Light</vt:lpstr>
      <vt:lpstr>Roboto Medium</vt:lpstr>
      <vt:lpstr>Roboto-Black</vt:lpstr>
      <vt:lpstr>Segoe UI</vt:lpstr>
      <vt:lpstr>Symbol</vt:lpstr>
      <vt:lpstr>Wingdings</vt:lpstr>
      <vt:lpstr>Office Theme</vt:lpstr>
      <vt:lpstr>Custom Design</vt:lpstr>
      <vt:lpstr>1_Office Theme</vt:lpstr>
      <vt:lpstr>Titles</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Rethinking assessment in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role of the leader is to create a context where others feel stronger and more capable.”  - David McClelland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Mary Hodson: Deputy- Teaching and Learning and SACE  </vt:lpstr>
      <vt:lpstr>PowerPoint Presentation</vt:lpstr>
      <vt:lpstr>PowerPoint Presentation</vt:lpstr>
      <vt:lpstr>PowerPoint Presentation</vt:lpstr>
      <vt:lpstr>My approach</vt:lpstr>
      <vt:lpstr>Setting up the conditions </vt:lpstr>
      <vt:lpstr>Capabilities Matrix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Prioritised most-valued capabilities </vt:lpstr>
      <vt:lpstr>PowerPoint Presentation</vt:lpstr>
      <vt:lpstr>PowerPoint Presentation</vt:lpstr>
      <vt:lpstr>PowerPoint Presentation</vt:lpstr>
      <vt:lpstr>Exploring a student’s experience</vt:lpstr>
      <vt:lpstr>SACE Capabilities in 2026</vt:lpstr>
      <vt:lpstr>The Elements in 2026 </vt:lpstr>
      <vt:lpstr>PowerPoint Presentation</vt:lpstr>
      <vt:lpstr>PowerPoint Presentation</vt:lpstr>
      <vt:lpstr>Berri Regional Secondary College</vt:lpstr>
      <vt:lpstr>Our Context &amp; Journey</vt:lpstr>
      <vt:lpstr>The Opportunity / Challenge / Approach </vt:lpstr>
      <vt:lpstr>What We’re Seeing + Learning</vt:lpstr>
      <vt:lpstr>Implications for Others</vt:lpstr>
      <vt:lpstr>PowerPoint Presentation</vt:lpstr>
      <vt:lpstr>From Framework to Practice: Leading Capabilities</vt:lpstr>
      <vt:lpstr>Context</vt:lpstr>
      <vt:lpstr>The Why</vt:lpstr>
      <vt:lpstr>Leading the teacher shift</vt:lpstr>
      <vt:lpstr>What It Looks Like in Practice</vt:lpstr>
      <vt:lpstr>Leading the work</vt:lpstr>
      <vt:lpstr>Impact</vt:lpstr>
      <vt:lpstr>Key 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dc:title>
  <dc:creator>Barry, Ella (SACE)</dc:creator>
  <cp:lastModifiedBy>Long, Justin (SACE)</cp:lastModifiedBy>
  <cp:revision>2</cp:revision>
  <cp:lastPrinted>2026-06-09T07:52:06Z</cp:lastPrinted>
  <dcterms:created xsi:type="dcterms:W3CDTF">2025-06-30T06:13:41Z</dcterms:created>
  <dcterms:modified xsi:type="dcterms:W3CDTF">2026-07-16T00:29:05Z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0x0101005BA45916D48BA242A5197732718E6A14</vt:lpwstr>
  </property>
  <property fmtid="{D5CDD505-2E9C-101B-9397-08002B2CF9AE}" pid="3" name="ClassificationContentMarkingHeaderLocations">
    <vt:lpwstr>Office Theme:8</vt:lpwstr>
  </property>
  <property fmtid="{D5CDD505-2E9C-101B-9397-08002B2CF9AE}" pid="4" name="ClassificationContentMarkingHeaderText">
    <vt:lpwstr>OFFICIAL</vt:lpwstr>
  </property>
  <property fmtid="{D5CDD505-2E9C-101B-9397-08002B2CF9AE}" pid="5" name="MediaServiceImageTags">
    <vt:lpwstr/>
  </property>
</Properties>
</file>