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5"/>
    <p:sldMasterId id="2147483662" r:id="rId6"/>
    <p:sldMasterId id="2147483648" r:id="rId7"/>
  </p:sldMasterIdLst>
  <p:notesMasterIdLst>
    <p:notesMasterId r:id="rId23"/>
  </p:notesMasterIdLst>
  <p:sldIdLst>
    <p:sldId id="256" r:id="rId8"/>
    <p:sldId id="365" r:id="rId9"/>
    <p:sldId id="366" r:id="rId10"/>
    <p:sldId id="367" r:id="rId11"/>
    <p:sldId id="351" r:id="rId12"/>
    <p:sldId id="352" r:id="rId13"/>
    <p:sldId id="368" r:id="rId14"/>
    <p:sldId id="369" r:id="rId15"/>
    <p:sldId id="288" r:id="rId16"/>
    <p:sldId id="371" r:id="rId17"/>
    <p:sldId id="350" r:id="rId18"/>
    <p:sldId id="290" r:id="rId19"/>
    <p:sldId id="373" r:id="rId20"/>
    <p:sldId id="301" r:id="rId21"/>
    <p:sldId id="375" r:id="rId22"/>
  </p:sldIdLst>
  <p:sldSz cx="12192000" cy="6858000"/>
  <p:notesSz cx="6794500" cy="9931400"/>
  <p:embeddedFontLst>
    <p:embeddedFont>
      <p:font typeface="Calibri" panose="020F0502020204030204" pitchFamily="34" charset="0"/>
      <p:regular r:id="rId24"/>
      <p:bold r:id="rId25"/>
      <p:italic r:id="rId26"/>
      <p:boldItalic r:id="rId27"/>
    </p:embeddedFont>
    <p:embeddedFont>
      <p:font typeface="Compasse ExtraBold" panose="020B0806020203040204" pitchFamily="34" charset="0"/>
      <p:bold r:id="rId28"/>
    </p:embeddedFont>
    <p:embeddedFont>
      <p:font typeface="Roboto Black" panose="02000000000000000000" pitchFamily="2" charset="0"/>
      <p:bold r:id="rId29"/>
      <p:boldItalic r:id="rId30"/>
    </p:embeddedFont>
    <p:embeddedFont>
      <p:font typeface="Roboto Light" panose="02000000000000000000" pitchFamily="2" charset="0"/>
      <p:regular r:id="rId31"/>
      <p:italic r:id="rId32"/>
    </p:embeddedFont>
    <p:embeddedFont>
      <p:font typeface="Roboto Medium" panose="02000000000000000000" pitchFamily="2" charset="0"/>
      <p:regular r:id="rId33"/>
      <p: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dahn, Thomas (SACE)" initials="AT(" lastIdx="1" clrIdx="0">
    <p:extLst>
      <p:ext uri="{19B8F6BF-5375-455C-9EA6-DF929625EA0E}">
        <p15:presenceInfo xmlns:p15="http://schemas.microsoft.com/office/powerpoint/2012/main" userId="S::Thomas.Aldahn@sa.gov.au::925995e7-0c2e-4baa-8b0a-4c3cf3298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ACCF"/>
    <a:srgbClr val="00B0DB"/>
    <a:srgbClr val="DCDEDE"/>
    <a:srgbClr val="00ADD0"/>
    <a:srgbClr val="53575A"/>
    <a:srgbClr val="00819C"/>
    <a:srgbClr val="FFFFFF"/>
    <a:srgbClr val="ADD5E5"/>
    <a:srgbClr val="69BBD7"/>
    <a:srgbClr val="5B9BD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6486" autoAdjust="0"/>
  </p:normalViewPr>
  <p:slideViewPr>
    <p:cSldViewPr snapToGrid="0">
      <p:cViewPr varScale="1">
        <p:scale>
          <a:sx n="75" d="100"/>
          <a:sy n="75" d="100"/>
        </p:scale>
        <p:origin x="618"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1614"/>
    </p:cViewPr>
  </p:sorterViewPr>
  <p:notesViewPr>
    <p:cSldViewPr snapToGrid="0">
      <p:cViewPr varScale="1">
        <p:scale>
          <a:sx n="89" d="100"/>
          <a:sy n="89" d="100"/>
        </p:scale>
        <p:origin x="373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font" Target="fonts/font11.fntdata"/><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8.fntdata"/><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commentAuthors" Target="commentAuthors.xml"/><Relationship Id="rId8" Type="http://schemas.openxmlformats.org/officeDocument/2006/relationships/slide" Target="slides/slide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Column2</c:v>
                </c:pt>
              </c:strCache>
            </c:strRef>
          </c:tx>
          <c:dPt>
            <c:idx val="0"/>
            <c:bubble3D val="0"/>
            <c:spPr>
              <a:solidFill>
                <a:srgbClr val="00B0DB"/>
              </a:solidFill>
              <a:ln w="19050">
                <a:solidFill>
                  <a:schemeClr val="lt1"/>
                </a:solidFill>
              </a:ln>
              <a:effectLst/>
            </c:spPr>
            <c:extLst>
              <c:ext xmlns:c16="http://schemas.microsoft.com/office/drawing/2014/chart" uri="{C3380CC4-5D6E-409C-BE32-E72D297353CC}">
                <c16:uniqueId val="{00000001-B00B-4BF2-BC9E-7D8076D2F396}"/>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B00B-4BF2-BC9E-7D8076D2F396}"/>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B00B-4BF2-BC9E-7D8076D2F396}"/>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B00B-4BF2-BC9E-7D8076D2F396}"/>
              </c:ext>
            </c:extLst>
          </c:dPt>
          <c:cat>
            <c:strRef>
              <c:f>Sheet1!$A$2:$A$5</c:f>
              <c:strCache>
                <c:ptCount val="2"/>
                <c:pt idx="0">
                  <c:v>School Assessment</c:v>
                </c:pt>
                <c:pt idx="1">
                  <c:v>External Assessment</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B00B-4BF2-BC9E-7D8076D2F39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0.53472</cdr:x>
      <cdr:y>0.45724</cdr:y>
    </cdr:from>
    <cdr:to>
      <cdr:x>0.76868</cdr:x>
      <cdr:y>0.61059</cdr:y>
    </cdr:to>
    <cdr:sp macro="" textlink="">
      <cdr:nvSpPr>
        <cdr:cNvPr id="2" name="TextBox 1">
          <a:extLst xmlns:a="http://schemas.openxmlformats.org/drawingml/2006/main">
            <a:ext uri="{FF2B5EF4-FFF2-40B4-BE49-F238E27FC236}">
              <a16:creationId xmlns:a16="http://schemas.microsoft.com/office/drawing/2014/main" id="{0CE3A157-C26D-4F4A-A20D-A537AFDC7163}"/>
            </a:ext>
          </a:extLst>
        </cdr:cNvPr>
        <cdr:cNvSpPr txBox="1"/>
      </cdr:nvSpPr>
      <cdr:spPr>
        <a:xfrm xmlns:a="http://schemas.openxmlformats.org/drawingml/2006/main">
          <a:off x="3300413" y="2228397"/>
          <a:ext cx="1444036" cy="7473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AU" sz="4800" dirty="0">
              <a:solidFill>
                <a:schemeClr val="bg1"/>
              </a:solidFill>
              <a:latin typeface="Roboto Black" panose="02000000000000000000" pitchFamily="2" charset="0"/>
              <a:ea typeface="Roboto Black" panose="02000000000000000000" pitchFamily="2" charset="0"/>
            </a:rPr>
            <a:t>70%</a:t>
          </a:r>
        </a:p>
      </cdr:txBody>
    </cdr:sp>
  </cdr:relSizeAnchor>
  <cdr:relSizeAnchor xmlns:cdr="http://schemas.openxmlformats.org/drawingml/2006/chartDrawing">
    <cdr:from>
      <cdr:x>0.21991</cdr:x>
      <cdr:y>0.25987</cdr:y>
    </cdr:from>
    <cdr:to>
      <cdr:x>0.46552</cdr:x>
      <cdr:y>0.422</cdr:y>
    </cdr:to>
    <cdr:sp macro="" textlink="">
      <cdr:nvSpPr>
        <cdr:cNvPr id="3" name="TextBox 2">
          <a:extLst xmlns:a="http://schemas.openxmlformats.org/drawingml/2006/main">
            <a:ext uri="{FF2B5EF4-FFF2-40B4-BE49-F238E27FC236}">
              <a16:creationId xmlns:a16="http://schemas.microsoft.com/office/drawing/2014/main" id="{DE02E5B7-F4B4-40BE-98D8-21929B1EBCAF}"/>
            </a:ext>
          </a:extLst>
        </cdr:cNvPr>
        <cdr:cNvSpPr txBox="1"/>
      </cdr:nvSpPr>
      <cdr:spPr>
        <a:xfrm xmlns:a="http://schemas.openxmlformats.org/drawingml/2006/main">
          <a:off x="1357312" y="1266509"/>
          <a:ext cx="1515971" cy="7901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AU" sz="4800" b="1" dirty="0">
              <a:solidFill>
                <a:schemeClr val="bg1"/>
              </a:solidFill>
              <a:latin typeface="Roboto Black" panose="02000000000000000000" pitchFamily="2" charset="0"/>
              <a:ea typeface="Roboto Black" panose="02000000000000000000" pitchFamily="2" charset="0"/>
            </a:rPr>
            <a:t>30%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8D2E538E-2380-4698-961D-47A494D37047}" type="datetimeFigureOut">
              <a:rPr lang="en-AU" smtClean="0"/>
              <a:t>21/07/2021</a:t>
            </a:fld>
            <a:endParaRPr lang="en-AU" dirty="0"/>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51C38C31-CBAD-4914-8684-C4E00527514C}" type="slidenum">
              <a:rPr lang="en-AU" smtClean="0"/>
              <a:t>‹#›</a:t>
            </a:fld>
            <a:endParaRPr lang="en-AU" dirty="0"/>
          </a:p>
        </p:txBody>
      </p:sp>
    </p:spTree>
    <p:extLst>
      <p:ext uri="{BB962C8B-B14F-4D97-AF65-F5344CB8AC3E}">
        <p14:creationId xmlns:p14="http://schemas.microsoft.com/office/powerpoint/2010/main" val="3702559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9486"/>
            <a:ext cx="5956300" cy="3910489"/>
          </a:xfrm>
        </p:spPr>
        <p:txBody>
          <a:bodyPr/>
          <a:lstStyle/>
          <a:p>
            <a:pPr>
              <a:buNone/>
            </a:pPr>
            <a:r>
              <a:rPr lang="en-AU" dirty="0"/>
              <a:t>Good afternoon</a:t>
            </a:r>
          </a:p>
          <a:p>
            <a:pPr>
              <a:buNone/>
            </a:pPr>
            <a:endParaRPr lang="en-AU" dirty="0"/>
          </a:p>
          <a:p>
            <a:pPr>
              <a:buNone/>
            </a:pPr>
            <a:r>
              <a:rPr lang="en-AU" dirty="0"/>
              <a:t>My name is xxxxxxxxxxxxxx</a:t>
            </a:r>
          </a:p>
          <a:p>
            <a:pPr>
              <a:buNone/>
            </a:pPr>
            <a:endParaRPr lang="en-AU" dirty="0"/>
          </a:p>
          <a:p>
            <a:pPr>
              <a:buNone/>
            </a:pPr>
            <a:r>
              <a:rPr lang="en-AU" dirty="0"/>
              <a:t>SACE International (or SACEi)  is the offshore delivery of the South Australian Certificate of Education for senior secondary students.</a:t>
            </a:r>
          </a:p>
          <a:p>
            <a:pPr>
              <a:buNone/>
            </a:pPr>
            <a:endParaRPr lang="en-AU" dirty="0"/>
          </a:p>
          <a:p>
            <a:pPr>
              <a:buNone/>
            </a:pPr>
            <a:r>
              <a:rPr lang="en-AU" dirty="0"/>
              <a:t>Today I will provide you with:</a:t>
            </a:r>
          </a:p>
          <a:p>
            <a:pPr>
              <a:buNone/>
            </a:pPr>
            <a:endParaRPr lang="en-AU" dirty="0"/>
          </a:p>
          <a:p>
            <a:pPr marL="171450" indent="-171450">
              <a:buFont typeface="Arial" panose="020B0604020202020204" pitchFamily="34" charset="0"/>
              <a:buChar char="•"/>
            </a:pPr>
            <a:r>
              <a:rPr lang="en-AU" dirty="0"/>
              <a:t>a brief overview of the program</a:t>
            </a:r>
          </a:p>
          <a:p>
            <a:pPr marL="171450" indent="-171450">
              <a:buFont typeface="Arial" panose="020B0604020202020204" pitchFamily="34" charset="0"/>
              <a:buChar char="•"/>
            </a:pPr>
            <a:r>
              <a:rPr lang="en-AU" dirty="0"/>
              <a:t>outline its key features </a:t>
            </a:r>
          </a:p>
          <a:p>
            <a:pPr>
              <a:buNone/>
            </a:pPr>
            <a:endParaRPr lang="en-AU" dirty="0"/>
          </a:p>
        </p:txBody>
      </p:sp>
      <p:sp>
        <p:nvSpPr>
          <p:cNvPr id="4" name="Slide Number Placeholder 3"/>
          <p:cNvSpPr>
            <a:spLocks noGrp="1"/>
          </p:cNvSpPr>
          <p:nvPr>
            <p:ph type="sldNum" sz="quarter" idx="10"/>
          </p:nvPr>
        </p:nvSpPr>
        <p:spPr/>
        <p:txBody>
          <a:bodyPr/>
          <a:lstStyle/>
          <a:p>
            <a:fld id="{51C38C31-CBAD-4914-8684-C4E00527514C}" type="slidenum">
              <a:rPr lang="en-AU" smtClean="0"/>
              <a:t>1</a:t>
            </a:fld>
            <a:endParaRPr lang="en-AU" dirty="0"/>
          </a:p>
        </p:txBody>
      </p:sp>
    </p:spTree>
    <p:extLst>
      <p:ext uri="{BB962C8B-B14F-4D97-AF65-F5344CB8AC3E}">
        <p14:creationId xmlns:p14="http://schemas.microsoft.com/office/powerpoint/2010/main" val="523873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Students commencing the SACE are usually 15-19 years of age and have completed the equivalent of:</a:t>
            </a:r>
          </a:p>
          <a:p>
            <a:r>
              <a:rPr lang="en-US" sz="1200" b="0" i="0" kern="1200" dirty="0">
                <a:solidFill>
                  <a:schemeClr val="tx1"/>
                </a:solidFill>
                <a:effectLst/>
                <a:latin typeface="+mn-lt"/>
                <a:ea typeface="+mn-ea"/>
                <a:cs typeface="+mn-cs"/>
              </a:rPr>
              <a:t>Year 10 in their own country if they are starting SACE Stage 1; or</a:t>
            </a:r>
          </a:p>
          <a:p>
            <a:r>
              <a:rPr lang="en-US" sz="1200" b="0" i="0" kern="1200" dirty="0">
                <a:solidFill>
                  <a:schemeClr val="tx1"/>
                </a:solidFill>
                <a:effectLst/>
                <a:latin typeface="+mn-lt"/>
                <a:ea typeface="+mn-ea"/>
                <a:cs typeface="+mn-cs"/>
              </a:rPr>
              <a:t>ear 11 in their own country if they are undertaking only SACE Stage 2.</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English requirements</a:t>
            </a:r>
          </a:p>
          <a:p>
            <a:r>
              <a:rPr lang="en-US" sz="1200" b="0" i="0" kern="1200" dirty="0">
                <a:solidFill>
                  <a:schemeClr val="tx1"/>
                </a:solidFill>
                <a:effectLst/>
                <a:latin typeface="+mn-lt"/>
                <a:ea typeface="+mn-ea"/>
                <a:cs typeface="+mn-cs"/>
              </a:rPr>
              <a:t>The SACE is entirely taught in English. To be successful in the SACE, students need to have a  suitable level of English language proficiency.</a:t>
            </a:r>
          </a:p>
          <a:p>
            <a:r>
              <a:rPr lang="en-US" sz="1200" b="0" i="0" kern="1200" dirty="0">
                <a:solidFill>
                  <a:schemeClr val="tx1"/>
                </a:solidFill>
                <a:effectLst/>
                <a:latin typeface="+mn-lt"/>
                <a:ea typeface="+mn-ea"/>
                <a:cs typeface="+mn-cs"/>
              </a:rPr>
              <a:t>All SACEi schools are responsible for ensuring that students who start the SACE have the minimum level of English for the qualification.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This is at least 5.0 IELTS, 36 PTE Academic or 35-45 TOEFL </a:t>
            </a:r>
            <a:r>
              <a:rPr lang="en-US" sz="1200" b="0" i="0" kern="1200" dirty="0" err="1">
                <a:solidFill>
                  <a:schemeClr val="tx1"/>
                </a:solidFill>
                <a:effectLst/>
                <a:latin typeface="+mn-lt"/>
                <a:ea typeface="+mn-ea"/>
                <a:cs typeface="+mn-cs"/>
              </a:rPr>
              <a:t>iBT</a:t>
            </a:r>
            <a:r>
              <a:rPr lang="en-US" sz="1200" b="0" i="0" kern="1200" dirty="0">
                <a:solidFill>
                  <a:schemeClr val="tx1"/>
                </a:solidFill>
                <a:effectLst/>
                <a:latin typeface="+mn-lt"/>
                <a:ea typeface="+mn-ea"/>
                <a:cs typeface="+mn-cs"/>
              </a:rPr>
              <a:t> at the start of Stage 1.</a:t>
            </a:r>
          </a:p>
          <a:p>
            <a:r>
              <a:rPr lang="en-US" sz="1200" b="0" i="0" kern="1200" dirty="0">
                <a:solidFill>
                  <a:schemeClr val="tx1"/>
                </a:solidFill>
                <a:effectLst/>
                <a:latin typeface="+mn-lt"/>
                <a:ea typeface="+mn-ea"/>
                <a:cs typeface="+mn-cs"/>
              </a:rPr>
              <a:t>Students who start Stage 2 of the SACE need to demonstrate a level of English equivalent to at least 5.5 IELTS, 42 PTE Academic or 46-59 TOFEL </a:t>
            </a:r>
            <a:r>
              <a:rPr lang="en-US" sz="1200" b="0" i="0" kern="1200" dirty="0" err="1">
                <a:solidFill>
                  <a:schemeClr val="tx1"/>
                </a:solidFill>
                <a:effectLst/>
                <a:latin typeface="+mn-lt"/>
                <a:ea typeface="+mn-ea"/>
                <a:cs typeface="+mn-cs"/>
              </a:rPr>
              <a:t>iBT</a:t>
            </a:r>
            <a:r>
              <a:rPr lang="en-US" sz="1200" b="0" i="0" kern="1200" dirty="0">
                <a:solidFill>
                  <a:schemeClr val="tx1"/>
                </a:solidFill>
                <a:effectLst/>
                <a:latin typeface="+mn-lt"/>
                <a:ea typeface="+mn-ea"/>
                <a:cs typeface="+mn-cs"/>
              </a:rPr>
              <a:t>.</a:t>
            </a:r>
          </a:p>
          <a:p>
            <a:br>
              <a:rPr lang="en-US" dirty="0"/>
            </a:br>
            <a:endParaRPr lang="en-AU" dirty="0"/>
          </a:p>
        </p:txBody>
      </p:sp>
      <p:sp>
        <p:nvSpPr>
          <p:cNvPr id="4" name="Slide Number Placeholder 3"/>
          <p:cNvSpPr>
            <a:spLocks noGrp="1"/>
          </p:cNvSpPr>
          <p:nvPr>
            <p:ph type="sldNum" sz="quarter" idx="5"/>
          </p:nvPr>
        </p:nvSpPr>
        <p:spPr/>
        <p:txBody>
          <a:bodyPr/>
          <a:lstStyle/>
          <a:p>
            <a:fld id="{51C38C31-CBAD-4914-8684-C4E00527514C}" type="slidenum">
              <a:rPr lang="en-AU" smtClean="0"/>
              <a:t>13</a:t>
            </a:fld>
            <a:endParaRPr lang="en-AU" dirty="0"/>
          </a:p>
        </p:txBody>
      </p:sp>
    </p:spTree>
    <p:extLst>
      <p:ext uri="{BB962C8B-B14F-4D97-AF65-F5344CB8AC3E}">
        <p14:creationId xmlns:p14="http://schemas.microsoft.com/office/powerpoint/2010/main" val="1329655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Or visit our website where you will find further information and testimonial videos for SACEi</a:t>
            </a:r>
          </a:p>
        </p:txBody>
      </p:sp>
      <p:sp>
        <p:nvSpPr>
          <p:cNvPr id="4" name="Slide Number Placeholder 3"/>
          <p:cNvSpPr>
            <a:spLocks noGrp="1"/>
          </p:cNvSpPr>
          <p:nvPr>
            <p:ph type="sldNum" sz="quarter" idx="5"/>
          </p:nvPr>
        </p:nvSpPr>
        <p:spPr/>
        <p:txBody>
          <a:bodyPr/>
          <a:lstStyle/>
          <a:p>
            <a:fld id="{51C38C31-CBAD-4914-8684-C4E00527514C}" type="slidenum">
              <a:rPr lang="en-AU" smtClean="0"/>
              <a:t>14</a:t>
            </a:fld>
            <a:endParaRPr lang="en-AU" dirty="0"/>
          </a:p>
        </p:txBody>
      </p:sp>
    </p:spTree>
    <p:extLst>
      <p:ext uri="{BB962C8B-B14F-4D97-AF65-F5344CB8AC3E}">
        <p14:creationId xmlns:p14="http://schemas.microsoft.com/office/powerpoint/2010/main" val="1351247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Or visit our website where you will find further information and testimonial videos for SACEi</a:t>
            </a:r>
          </a:p>
        </p:txBody>
      </p:sp>
      <p:sp>
        <p:nvSpPr>
          <p:cNvPr id="4" name="Slide Number Placeholder 3"/>
          <p:cNvSpPr>
            <a:spLocks noGrp="1"/>
          </p:cNvSpPr>
          <p:nvPr>
            <p:ph type="sldNum" sz="quarter" idx="5"/>
          </p:nvPr>
        </p:nvSpPr>
        <p:spPr/>
        <p:txBody>
          <a:bodyPr/>
          <a:lstStyle/>
          <a:p>
            <a:fld id="{51C38C31-CBAD-4914-8684-C4E00527514C}" type="slidenum">
              <a:rPr lang="en-AU" smtClean="0"/>
              <a:t>15</a:t>
            </a:fld>
            <a:endParaRPr lang="en-AU" dirty="0"/>
          </a:p>
        </p:txBody>
      </p:sp>
    </p:spTree>
    <p:extLst>
      <p:ext uri="{BB962C8B-B14F-4D97-AF65-F5344CB8AC3E}">
        <p14:creationId xmlns:p14="http://schemas.microsoft.com/office/powerpoint/2010/main" val="1208989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key advantage of the SACEi program is that it doesn’t just get students in to university but it sets them up for success at university.</a:t>
            </a:r>
          </a:p>
          <a:p>
            <a:endParaRPr lang="en-AU" dirty="0"/>
          </a:p>
          <a:p>
            <a:r>
              <a:rPr lang="en-AU" dirty="0"/>
              <a:t>Teachers of the SACEi program and graduates talk about the effectiveness of the program in preparing students for university</a:t>
            </a:r>
          </a:p>
        </p:txBody>
      </p:sp>
      <p:sp>
        <p:nvSpPr>
          <p:cNvPr id="4" name="Slide Number Placeholder 3"/>
          <p:cNvSpPr>
            <a:spLocks noGrp="1"/>
          </p:cNvSpPr>
          <p:nvPr>
            <p:ph type="sldNum" sz="quarter" idx="5"/>
          </p:nvPr>
        </p:nvSpPr>
        <p:spPr/>
        <p:txBody>
          <a:bodyPr/>
          <a:lstStyle/>
          <a:p>
            <a:fld id="{51C38C31-CBAD-4914-8684-C4E00527514C}" type="slidenum">
              <a:rPr lang="en-AU" smtClean="0"/>
              <a:t>5</a:t>
            </a:fld>
            <a:endParaRPr lang="en-AU"/>
          </a:p>
        </p:txBody>
      </p:sp>
    </p:spTree>
    <p:extLst>
      <p:ext uri="{BB962C8B-B14F-4D97-AF65-F5344CB8AC3E}">
        <p14:creationId xmlns:p14="http://schemas.microsoft.com/office/powerpoint/2010/main" val="10235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SACEi alumni comment on the value of the skills they learnt in SACEi for their careers and lifelong learning</a:t>
            </a:r>
          </a:p>
        </p:txBody>
      </p:sp>
      <p:sp>
        <p:nvSpPr>
          <p:cNvPr id="4" name="Slide Number Placeholder 3"/>
          <p:cNvSpPr>
            <a:spLocks noGrp="1"/>
          </p:cNvSpPr>
          <p:nvPr>
            <p:ph type="sldNum" sz="quarter" idx="5"/>
          </p:nvPr>
        </p:nvSpPr>
        <p:spPr/>
        <p:txBody>
          <a:bodyPr/>
          <a:lstStyle/>
          <a:p>
            <a:fld id="{51C38C31-CBAD-4914-8684-C4E00527514C}" type="slidenum">
              <a:rPr lang="en-AU" smtClean="0"/>
              <a:t>6</a:t>
            </a:fld>
            <a:endParaRPr lang="en-AU"/>
          </a:p>
        </p:txBody>
      </p:sp>
    </p:spTree>
    <p:extLst>
      <p:ext uri="{BB962C8B-B14F-4D97-AF65-F5344CB8AC3E}">
        <p14:creationId xmlns:p14="http://schemas.microsoft.com/office/powerpoint/2010/main" val="3609341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Calibri" panose="020F0502020204030204" pitchFamily="34" charset="0"/>
                <a:ea typeface="Calibri" panose="020F0502020204030204" pitchFamily="34" charset="0"/>
                <a:cs typeface="Times New Roman" panose="02020603050405020304" pitchFamily="18" charset="0"/>
              </a:rPr>
              <a:t>The only subjects that need to be completed are English – for the literacy component; and mathematics – for the numeracy component. </a:t>
            </a:r>
          </a:p>
          <a:p>
            <a:endParaRPr lang="en-AU" dirty="0"/>
          </a:p>
        </p:txBody>
      </p:sp>
      <p:sp>
        <p:nvSpPr>
          <p:cNvPr id="4" name="Slide Number Placeholder 3"/>
          <p:cNvSpPr>
            <a:spLocks noGrp="1"/>
          </p:cNvSpPr>
          <p:nvPr>
            <p:ph type="sldNum" sz="quarter" idx="5"/>
          </p:nvPr>
        </p:nvSpPr>
        <p:spPr/>
        <p:txBody>
          <a:bodyPr/>
          <a:lstStyle/>
          <a:p>
            <a:fld id="{51C38C31-CBAD-4914-8684-C4E00527514C}" type="slidenum">
              <a:rPr lang="en-AU" smtClean="0"/>
              <a:t>7</a:t>
            </a:fld>
            <a:endParaRPr lang="en-AU" dirty="0"/>
          </a:p>
        </p:txBody>
      </p:sp>
    </p:spTree>
    <p:extLst>
      <p:ext uri="{BB962C8B-B14F-4D97-AF65-F5344CB8AC3E}">
        <p14:creationId xmlns:p14="http://schemas.microsoft.com/office/powerpoint/2010/main" val="285177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Calibri" panose="020F0502020204030204" pitchFamily="34" charset="0"/>
                <a:ea typeface="Calibri" panose="020F0502020204030204" pitchFamily="34" charset="0"/>
                <a:cs typeface="Times New Roman" panose="02020603050405020304" pitchFamily="18" charset="0"/>
              </a:rPr>
              <a:t>The external assessment can be an exam, performance or an investigation. </a:t>
            </a:r>
          </a:p>
          <a:p>
            <a:endParaRPr lang="en-AU" dirty="0"/>
          </a:p>
        </p:txBody>
      </p:sp>
      <p:sp>
        <p:nvSpPr>
          <p:cNvPr id="4" name="Slide Number Placeholder 3"/>
          <p:cNvSpPr>
            <a:spLocks noGrp="1"/>
          </p:cNvSpPr>
          <p:nvPr>
            <p:ph type="sldNum" sz="quarter" idx="5"/>
          </p:nvPr>
        </p:nvSpPr>
        <p:spPr/>
        <p:txBody>
          <a:bodyPr/>
          <a:lstStyle/>
          <a:p>
            <a:fld id="{51C38C31-CBAD-4914-8684-C4E00527514C}" type="slidenum">
              <a:rPr lang="en-AU" smtClean="0"/>
              <a:t>8</a:t>
            </a:fld>
            <a:endParaRPr lang="en-AU" dirty="0"/>
          </a:p>
        </p:txBody>
      </p:sp>
    </p:spTree>
    <p:extLst>
      <p:ext uri="{BB962C8B-B14F-4D97-AF65-F5344CB8AC3E}">
        <p14:creationId xmlns:p14="http://schemas.microsoft.com/office/powerpoint/2010/main" val="4282895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sz="1200" kern="1200" dirty="0">
                <a:solidFill>
                  <a:schemeClr val="tx1"/>
                </a:solidFill>
                <a:latin typeface="+mn-lt"/>
                <a:ea typeface="+mn-ea"/>
                <a:cs typeface="+mn-cs"/>
              </a:rPr>
              <a:t>Students who successfully complete the SACEi program receive:</a:t>
            </a:r>
          </a:p>
          <a:p>
            <a:pPr marL="342900" indent="-342900">
              <a:spcBef>
                <a:spcPts val="1200"/>
              </a:spcBef>
              <a:buFont typeface="Arial" panose="020B0604020202020204" pitchFamily="34" charset="0"/>
              <a:buChar char="•"/>
            </a:pPr>
            <a:r>
              <a:rPr lang="en-US" sz="1200" dirty="0"/>
              <a:t>SACE Certificate</a:t>
            </a:r>
          </a:p>
          <a:p>
            <a:pPr marL="342900" indent="-342900">
              <a:spcBef>
                <a:spcPts val="1200"/>
              </a:spcBef>
              <a:buFont typeface="Arial" panose="020B0604020202020204" pitchFamily="34" charset="0"/>
              <a:buChar char="•"/>
            </a:pPr>
            <a:r>
              <a:rPr lang="en-US" sz="1200" dirty="0"/>
              <a:t>Record of Achievement with their results for SACE subjects</a:t>
            </a:r>
          </a:p>
          <a:p>
            <a:pPr marL="342900" indent="-342900">
              <a:spcBef>
                <a:spcPts val="1200"/>
              </a:spcBef>
              <a:buFont typeface="Arial" panose="020B0604020202020204" pitchFamily="34" charset="0"/>
              <a:buChar char="•"/>
            </a:pPr>
            <a:r>
              <a:rPr lang="en-US" sz="1200" dirty="0"/>
              <a:t>Tertiary Entrance Statement (includes Australian Tertiary Admission Rank)</a:t>
            </a:r>
          </a:p>
          <a:p>
            <a:pPr marL="342900" indent="-342900">
              <a:spcBef>
                <a:spcPts val="1200"/>
              </a:spcBef>
              <a:buFont typeface="Arial" panose="020B0604020202020204" pitchFamily="34" charset="0"/>
              <a:buChar char="•"/>
            </a:pPr>
            <a:endParaRPr lang="en-US" sz="1200" dirty="0"/>
          </a:p>
          <a:p>
            <a:pPr marL="0" indent="0">
              <a:spcBef>
                <a:spcPts val="1200"/>
              </a:spcBef>
              <a:buFont typeface="Arial" panose="020B0604020202020204" pitchFamily="34" charset="0"/>
              <a:buNone/>
            </a:pPr>
            <a:r>
              <a:rPr lang="en-US" sz="1200" dirty="0"/>
              <a:t>This documentation is exactly the same as the documentation received by South Australian students. </a:t>
            </a:r>
          </a:p>
          <a:p>
            <a:pPr>
              <a:spcBef>
                <a:spcPts val="1200"/>
              </a:spcBef>
              <a:buNone/>
            </a:pPr>
            <a:endParaRPr lang="en-US" sz="1200" dirty="0"/>
          </a:p>
          <a:p>
            <a:endParaRPr lang="en-AU" dirty="0"/>
          </a:p>
        </p:txBody>
      </p:sp>
      <p:sp>
        <p:nvSpPr>
          <p:cNvPr id="4" name="Slide Number Placeholder 3"/>
          <p:cNvSpPr>
            <a:spLocks noGrp="1"/>
          </p:cNvSpPr>
          <p:nvPr>
            <p:ph type="sldNum" sz="quarter" idx="10"/>
          </p:nvPr>
        </p:nvSpPr>
        <p:spPr/>
        <p:txBody>
          <a:bodyPr/>
          <a:lstStyle/>
          <a:p>
            <a:fld id="{51C38C31-CBAD-4914-8684-C4E00527514C}" type="slidenum">
              <a:rPr lang="en-AU" smtClean="0"/>
              <a:t>9</a:t>
            </a:fld>
            <a:endParaRPr lang="en-AU" dirty="0"/>
          </a:p>
        </p:txBody>
      </p:sp>
    </p:spTree>
    <p:extLst>
      <p:ext uri="{BB962C8B-B14F-4D97-AF65-F5344CB8AC3E}">
        <p14:creationId xmlns:p14="http://schemas.microsoft.com/office/powerpoint/2010/main" val="3988552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C38C31-CBAD-4914-8684-C4E00527514C}" type="slidenum">
              <a:rPr lang="en-AU" smtClean="0"/>
              <a:t>10</a:t>
            </a:fld>
            <a:endParaRPr lang="en-AU" dirty="0"/>
          </a:p>
        </p:txBody>
      </p:sp>
    </p:spTree>
    <p:extLst>
      <p:ext uri="{BB962C8B-B14F-4D97-AF65-F5344CB8AC3E}">
        <p14:creationId xmlns:p14="http://schemas.microsoft.com/office/powerpoint/2010/main" val="2800091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C38C31-CBAD-4914-8684-C4E00527514C}" type="slidenum">
              <a:rPr lang="en-AU" smtClean="0"/>
              <a:t>11</a:t>
            </a:fld>
            <a:endParaRPr lang="en-AU"/>
          </a:p>
        </p:txBody>
      </p:sp>
    </p:spTree>
    <p:extLst>
      <p:ext uri="{BB962C8B-B14F-4D97-AF65-F5344CB8AC3E}">
        <p14:creationId xmlns:p14="http://schemas.microsoft.com/office/powerpoint/2010/main" val="295245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Each year SACEi graduates enter universities in Australia and around the world</a:t>
            </a:r>
          </a:p>
          <a:p>
            <a:endParaRPr lang="en-AU" dirty="0"/>
          </a:p>
          <a:p>
            <a:r>
              <a:rPr lang="en-AU" dirty="0"/>
              <a:t>In 2019</a:t>
            </a:r>
          </a:p>
          <a:p>
            <a:r>
              <a:rPr lang="en-AU" dirty="0"/>
              <a:t>54 % entered Australian universities</a:t>
            </a:r>
          </a:p>
          <a:p>
            <a:r>
              <a:rPr lang="en-AU" dirty="0"/>
              <a:t>34% went to Asian universities</a:t>
            </a:r>
          </a:p>
          <a:p>
            <a:r>
              <a:rPr lang="en-AU" dirty="0"/>
              <a:t>12% went the UK and North America</a:t>
            </a:r>
          </a:p>
        </p:txBody>
      </p:sp>
      <p:sp>
        <p:nvSpPr>
          <p:cNvPr id="4" name="Slide Number Placeholder 3"/>
          <p:cNvSpPr>
            <a:spLocks noGrp="1"/>
          </p:cNvSpPr>
          <p:nvPr>
            <p:ph type="sldNum" sz="quarter" idx="5"/>
          </p:nvPr>
        </p:nvSpPr>
        <p:spPr/>
        <p:txBody>
          <a:bodyPr/>
          <a:lstStyle/>
          <a:p>
            <a:fld id="{51C38C31-CBAD-4914-8684-C4E00527514C}" type="slidenum">
              <a:rPr lang="en-AU" smtClean="0"/>
              <a:t>12</a:t>
            </a:fld>
            <a:endParaRPr lang="en-AU"/>
          </a:p>
        </p:txBody>
      </p:sp>
    </p:spTree>
    <p:extLst>
      <p:ext uri="{BB962C8B-B14F-4D97-AF65-F5344CB8AC3E}">
        <p14:creationId xmlns:p14="http://schemas.microsoft.com/office/powerpoint/2010/main" val="774471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21/07/2021</a:t>
            </a:fld>
            <a:endParaRPr lang="en-AU" dirty="0"/>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dirty="0"/>
          </a:p>
        </p:txBody>
      </p:sp>
    </p:spTree>
    <p:extLst>
      <p:ext uri="{BB962C8B-B14F-4D97-AF65-F5344CB8AC3E}">
        <p14:creationId xmlns:p14="http://schemas.microsoft.com/office/powerpoint/2010/main" val="3426881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21/07/2021</a:t>
            </a:fld>
            <a:endParaRPr lang="en-AU" dirty="0"/>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dirty="0"/>
          </a:p>
        </p:txBody>
      </p:sp>
    </p:spTree>
    <p:extLst>
      <p:ext uri="{BB962C8B-B14F-4D97-AF65-F5344CB8AC3E}">
        <p14:creationId xmlns:p14="http://schemas.microsoft.com/office/powerpoint/2010/main" val="144676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a:xfrm>
            <a:off x="912000" y="205200"/>
            <a:ext cx="10670400" cy="8568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a:xfrm>
            <a:off x="912000" y="1198799"/>
            <a:ext cx="5097600"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21/07/2021</a:t>
            </a:fld>
            <a:endParaRPr lang="en-AU" dirty="0"/>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dirty="0"/>
          </a:p>
        </p:txBody>
      </p:sp>
      <p:sp>
        <p:nvSpPr>
          <p:cNvPr id="7" name="Content Placeholder 2">
            <a:extLst>
              <a:ext uri="{FF2B5EF4-FFF2-40B4-BE49-F238E27FC236}">
                <a16:creationId xmlns:a16="http://schemas.microsoft.com/office/drawing/2014/main" id="{6AEDBA93-3F5E-4FD7-9096-55009157BDD6}"/>
              </a:ext>
            </a:extLst>
          </p:cNvPr>
          <p:cNvSpPr>
            <a:spLocks noGrp="1"/>
          </p:cNvSpPr>
          <p:nvPr>
            <p:ph idx="13"/>
          </p:nvPr>
        </p:nvSpPr>
        <p:spPr>
          <a:xfrm>
            <a:off x="6484800" y="1198799"/>
            <a:ext cx="5097600"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46839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Title and 2 Subheading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EC367-F759-4128-B6AD-62F51D41262F}"/>
              </a:ext>
            </a:extLst>
          </p:cNvPr>
          <p:cNvSpPr>
            <a:spLocks noGrp="1"/>
          </p:cNvSpPr>
          <p:nvPr>
            <p:ph type="title"/>
          </p:nvPr>
        </p:nvSpPr>
        <p:spPr>
          <a:xfrm>
            <a:off x="912000" y="365127"/>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889724D-2F7A-489E-997C-9C3D6C743797}"/>
              </a:ext>
            </a:extLst>
          </p:cNvPr>
          <p:cNvSpPr>
            <a:spLocks noGrp="1"/>
          </p:cNvSpPr>
          <p:nvPr>
            <p:ph type="body" idx="1"/>
          </p:nvPr>
        </p:nvSpPr>
        <p:spPr>
          <a:xfrm>
            <a:off x="912000" y="1766656"/>
            <a:ext cx="5157787" cy="738419"/>
          </a:xfrm>
        </p:spPr>
        <p:txBody>
          <a:bodyPr anchor="t" anchorCtr="0"/>
          <a:lstStyle>
            <a:lvl1pPr marL="0" indent="0">
              <a:spcBef>
                <a:spcPts val="0"/>
              </a:spcBef>
              <a:spcAft>
                <a:spcPts val="750"/>
              </a:spcAft>
              <a:buNone/>
              <a:defRPr sz="28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0EA74C3D-732A-44C7-9CAF-04260A7731A0}"/>
              </a:ext>
            </a:extLst>
          </p:cNvPr>
          <p:cNvSpPr>
            <a:spLocks noGrp="1"/>
          </p:cNvSpPr>
          <p:nvPr>
            <p:ph sz="half" idx="2"/>
          </p:nvPr>
        </p:nvSpPr>
        <p:spPr>
          <a:xfrm>
            <a:off x="912000"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a:extLst>
              <a:ext uri="{FF2B5EF4-FFF2-40B4-BE49-F238E27FC236}">
                <a16:creationId xmlns:a16="http://schemas.microsoft.com/office/drawing/2014/main" id="{758403F9-2CF7-482A-8EA1-DDB867166D44}"/>
              </a:ext>
            </a:extLst>
          </p:cNvPr>
          <p:cNvSpPr>
            <a:spLocks noGrp="1"/>
          </p:cNvSpPr>
          <p:nvPr>
            <p:ph type="body" sz="quarter" idx="3"/>
          </p:nvPr>
        </p:nvSpPr>
        <p:spPr>
          <a:xfrm>
            <a:off x="6244413" y="1766656"/>
            <a:ext cx="5183188" cy="738419"/>
          </a:xfrm>
        </p:spPr>
        <p:txBody>
          <a:bodyPr anchor="t" anchorCtr="0"/>
          <a:lstStyle>
            <a:lvl1pPr marL="0" indent="0">
              <a:spcBef>
                <a:spcPts val="0"/>
              </a:spcBef>
              <a:spcAft>
                <a:spcPts val="750"/>
              </a:spcAft>
              <a:buNone/>
              <a:defRPr sz="28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C7E09B2D-83C7-4891-BBE1-20B368B2C652}"/>
              </a:ext>
            </a:extLst>
          </p:cNvPr>
          <p:cNvSpPr>
            <a:spLocks noGrp="1"/>
          </p:cNvSpPr>
          <p:nvPr>
            <p:ph sz="quarter" idx="4"/>
          </p:nvPr>
        </p:nvSpPr>
        <p:spPr>
          <a:xfrm>
            <a:off x="624441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90DD61F-00C6-4E4F-A430-2F94F40CA504}"/>
              </a:ext>
            </a:extLst>
          </p:cNvPr>
          <p:cNvSpPr>
            <a:spLocks noGrp="1"/>
          </p:cNvSpPr>
          <p:nvPr>
            <p:ph type="dt" sz="half" idx="10"/>
          </p:nvPr>
        </p:nvSpPr>
        <p:spPr/>
        <p:txBody>
          <a:bodyPr/>
          <a:lstStyle/>
          <a:p>
            <a:fld id="{77072635-266F-4274-AD67-E2A13FF46E20}" type="datetimeFigureOut">
              <a:rPr lang="en-AU" smtClean="0"/>
              <a:t>21/07/2021</a:t>
            </a:fld>
            <a:endParaRPr lang="en-AU" dirty="0"/>
          </a:p>
        </p:txBody>
      </p:sp>
      <p:sp>
        <p:nvSpPr>
          <p:cNvPr id="8" name="Footer Placeholder 7">
            <a:extLst>
              <a:ext uri="{FF2B5EF4-FFF2-40B4-BE49-F238E27FC236}">
                <a16:creationId xmlns:a16="http://schemas.microsoft.com/office/drawing/2014/main" id="{20BB9C2E-07D4-4943-B169-F0C27A820D14}"/>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3B884BAC-BCDC-4D7C-884C-C986AEBA22BB}"/>
              </a:ext>
            </a:extLst>
          </p:cNvPr>
          <p:cNvSpPr>
            <a:spLocks noGrp="1"/>
          </p:cNvSpPr>
          <p:nvPr>
            <p:ph type="sldNum" sz="quarter" idx="12"/>
          </p:nvPr>
        </p:nvSpPr>
        <p:spPr/>
        <p:txBody>
          <a:bodyPr/>
          <a:lstStyle/>
          <a:p>
            <a:fld id="{E3ECDC36-20E4-47B5-BD16-2AFF12E36B32}" type="slidenum">
              <a:rPr lang="en-AU" smtClean="0"/>
              <a:t>‹#›</a:t>
            </a:fld>
            <a:endParaRPr lang="en-AU" dirty="0"/>
          </a:p>
        </p:txBody>
      </p:sp>
    </p:spTree>
    <p:extLst>
      <p:ext uri="{BB962C8B-B14F-4D97-AF65-F5344CB8AC3E}">
        <p14:creationId xmlns:p14="http://schemas.microsoft.com/office/powerpoint/2010/main" val="314373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2DA05-0CAD-4067-BF4B-5E5A2DAEC48E}"/>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E729E98-0F89-4A8C-A2C1-4D117A638C0A}"/>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DDDD6FD-5BCA-4B94-AACD-4847C1EEBA0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C45E699-3F39-4E9E-8DED-175455369B04}"/>
              </a:ext>
            </a:extLst>
          </p:cNvPr>
          <p:cNvSpPr>
            <a:spLocks noGrp="1"/>
          </p:cNvSpPr>
          <p:nvPr>
            <p:ph type="dt" sz="half" idx="10"/>
          </p:nvPr>
        </p:nvSpPr>
        <p:spPr/>
        <p:txBody>
          <a:bodyPr/>
          <a:lstStyle/>
          <a:p>
            <a:fld id="{77072635-266F-4274-AD67-E2A13FF46E20}" type="datetimeFigureOut">
              <a:rPr lang="en-AU" smtClean="0"/>
              <a:t>21/07/2021</a:t>
            </a:fld>
            <a:endParaRPr lang="en-AU" dirty="0"/>
          </a:p>
        </p:txBody>
      </p:sp>
      <p:sp>
        <p:nvSpPr>
          <p:cNvPr id="6" name="Footer Placeholder 5">
            <a:extLst>
              <a:ext uri="{FF2B5EF4-FFF2-40B4-BE49-F238E27FC236}">
                <a16:creationId xmlns:a16="http://schemas.microsoft.com/office/drawing/2014/main" id="{FE4BC34A-E681-4D32-9FA2-98346D820473}"/>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9B7564CC-B272-40F7-8821-A4E243F9CB90}"/>
              </a:ext>
            </a:extLst>
          </p:cNvPr>
          <p:cNvSpPr>
            <a:spLocks noGrp="1"/>
          </p:cNvSpPr>
          <p:nvPr>
            <p:ph type="sldNum" sz="quarter" idx="12"/>
          </p:nvPr>
        </p:nvSpPr>
        <p:spPr/>
        <p:txBody>
          <a:bodyPr/>
          <a:lstStyle/>
          <a:p>
            <a:fld id="{E3ECDC36-20E4-47B5-BD16-2AFF12E36B32}" type="slidenum">
              <a:rPr lang="en-AU" smtClean="0"/>
              <a:t>‹#›</a:t>
            </a:fld>
            <a:endParaRPr lang="en-AU" dirty="0"/>
          </a:p>
        </p:txBody>
      </p:sp>
    </p:spTree>
    <p:extLst>
      <p:ext uri="{BB962C8B-B14F-4D97-AF65-F5344CB8AC3E}">
        <p14:creationId xmlns:p14="http://schemas.microsoft.com/office/powerpoint/2010/main" val="3939190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36789-E886-41F6-93E9-A5A2BA3C0F89}"/>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99DE6F0-E044-409B-8088-37B4CE545A38}"/>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lang="en-AU" dirty="0"/>
          </a:p>
        </p:txBody>
      </p:sp>
      <p:sp>
        <p:nvSpPr>
          <p:cNvPr id="4" name="Text Placeholder 3">
            <a:extLst>
              <a:ext uri="{FF2B5EF4-FFF2-40B4-BE49-F238E27FC236}">
                <a16:creationId xmlns:a16="http://schemas.microsoft.com/office/drawing/2014/main" id="{F5693267-AC9F-421B-874E-6A3759DA50AA}"/>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33C0659-2FEE-49B6-A02D-E6FC5E59B53D}"/>
              </a:ext>
            </a:extLst>
          </p:cNvPr>
          <p:cNvSpPr>
            <a:spLocks noGrp="1"/>
          </p:cNvSpPr>
          <p:nvPr>
            <p:ph type="dt" sz="half" idx="10"/>
          </p:nvPr>
        </p:nvSpPr>
        <p:spPr/>
        <p:txBody>
          <a:bodyPr/>
          <a:lstStyle/>
          <a:p>
            <a:fld id="{77072635-266F-4274-AD67-E2A13FF46E20}" type="datetimeFigureOut">
              <a:rPr lang="en-AU" smtClean="0"/>
              <a:t>21/07/2021</a:t>
            </a:fld>
            <a:endParaRPr lang="en-AU" dirty="0"/>
          </a:p>
        </p:txBody>
      </p:sp>
      <p:sp>
        <p:nvSpPr>
          <p:cNvPr id="6" name="Footer Placeholder 5">
            <a:extLst>
              <a:ext uri="{FF2B5EF4-FFF2-40B4-BE49-F238E27FC236}">
                <a16:creationId xmlns:a16="http://schemas.microsoft.com/office/drawing/2014/main" id="{9D510947-37EE-4A17-9636-EE2B21FCCA91}"/>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30BE1854-58F8-469E-BD42-E52DA9C79469}"/>
              </a:ext>
            </a:extLst>
          </p:cNvPr>
          <p:cNvSpPr>
            <a:spLocks noGrp="1"/>
          </p:cNvSpPr>
          <p:nvPr>
            <p:ph type="sldNum" sz="quarter" idx="12"/>
          </p:nvPr>
        </p:nvSpPr>
        <p:spPr/>
        <p:txBody>
          <a:bodyPr/>
          <a:lstStyle/>
          <a:p>
            <a:fld id="{E3ECDC36-20E4-47B5-BD16-2AFF12E36B32}" type="slidenum">
              <a:rPr lang="en-AU" smtClean="0"/>
              <a:t>‹#›</a:t>
            </a:fld>
            <a:endParaRPr lang="en-AU" dirty="0"/>
          </a:p>
        </p:txBody>
      </p:sp>
    </p:spTree>
    <p:extLst>
      <p:ext uri="{BB962C8B-B14F-4D97-AF65-F5344CB8AC3E}">
        <p14:creationId xmlns:p14="http://schemas.microsoft.com/office/powerpoint/2010/main" val="277281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Subheading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21/07/2021</a:t>
            </a:fld>
            <a:endParaRPr lang="en-AU" dirty="0"/>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dirty="0"/>
          </a:p>
        </p:txBody>
      </p:sp>
    </p:spTree>
    <p:extLst>
      <p:ext uri="{BB962C8B-B14F-4D97-AF65-F5344CB8AC3E}">
        <p14:creationId xmlns:p14="http://schemas.microsoft.com/office/powerpoint/2010/main" val="183515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 Subheading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a:xfrm>
            <a:off x="912000" y="205200"/>
            <a:ext cx="10670400" cy="8568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a:xfrm>
            <a:off x="912000" y="1198799"/>
            <a:ext cx="5097600"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21/07/2021</a:t>
            </a:fld>
            <a:endParaRPr lang="en-AU" dirty="0"/>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dirty="0"/>
          </a:p>
        </p:txBody>
      </p:sp>
      <p:sp>
        <p:nvSpPr>
          <p:cNvPr id="7" name="Content Placeholder 2">
            <a:extLst>
              <a:ext uri="{FF2B5EF4-FFF2-40B4-BE49-F238E27FC236}">
                <a16:creationId xmlns:a16="http://schemas.microsoft.com/office/drawing/2014/main" id="{6AEDBA93-3F5E-4FD7-9096-55009157BDD6}"/>
              </a:ext>
            </a:extLst>
          </p:cNvPr>
          <p:cNvSpPr>
            <a:spLocks noGrp="1"/>
          </p:cNvSpPr>
          <p:nvPr>
            <p:ph idx="13"/>
          </p:nvPr>
        </p:nvSpPr>
        <p:spPr>
          <a:xfrm>
            <a:off x="6484800" y="1198799"/>
            <a:ext cx="5097600"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6857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6098-D926-4D64-90DA-ADD5DA5B488F}"/>
              </a:ext>
            </a:extLst>
          </p:cNvPr>
          <p:cNvSpPr>
            <a:spLocks noGrp="1"/>
          </p:cNvSpPr>
          <p:nvPr>
            <p:ph type="ctrTitle" hasCustomPrompt="1"/>
          </p:nvPr>
        </p:nvSpPr>
        <p:spPr>
          <a:xfrm>
            <a:off x="6201600" y="1461600"/>
            <a:ext cx="5379859" cy="1656000"/>
          </a:xfrm>
        </p:spPr>
        <p:txBody>
          <a:bodyPr lIns="0" tIns="0" rIns="0" bIns="0" anchor="ctr" anchorCtr="0"/>
          <a:lstStyle>
            <a:lvl1pPr marL="0" indent="0" algn="l">
              <a:defRPr sz="4400"/>
            </a:lvl1pPr>
          </a:lstStyle>
          <a:p>
            <a:r>
              <a:rPr lang="en-US" dirty="0"/>
              <a:t>Insert your </a:t>
            </a:r>
            <a:br>
              <a:rPr lang="en-US" dirty="0"/>
            </a:br>
            <a:r>
              <a:rPr lang="en-US" dirty="0"/>
              <a:t>title here</a:t>
            </a:r>
          </a:p>
        </p:txBody>
      </p:sp>
      <p:sp>
        <p:nvSpPr>
          <p:cNvPr id="3" name="Subtitle 2">
            <a:extLst>
              <a:ext uri="{FF2B5EF4-FFF2-40B4-BE49-F238E27FC236}">
                <a16:creationId xmlns:a16="http://schemas.microsoft.com/office/drawing/2014/main" id="{6F55A5A1-467A-4B8D-B006-E2ED52E9C791}"/>
              </a:ext>
            </a:extLst>
          </p:cNvPr>
          <p:cNvSpPr>
            <a:spLocks noGrp="1"/>
          </p:cNvSpPr>
          <p:nvPr>
            <p:ph type="subTitle" idx="1"/>
          </p:nvPr>
        </p:nvSpPr>
        <p:spPr>
          <a:xfrm>
            <a:off x="6202544" y="3693600"/>
            <a:ext cx="5379857" cy="1411060"/>
          </a:xfrm>
        </p:spPr>
        <p:txBody>
          <a:bodyPr lIns="0" tIns="0" rIns="0" bIns="0"/>
          <a:lstStyle>
            <a:lvl1pPr marL="0" indent="0" algn="l">
              <a:buNone/>
              <a:defRPr sz="1600" cap="all"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Tree>
    <p:extLst>
      <p:ext uri="{BB962C8B-B14F-4D97-AF65-F5344CB8AC3E}">
        <p14:creationId xmlns:p14="http://schemas.microsoft.com/office/powerpoint/2010/main" val="277831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descr="Background image">
            <a:extLst>
              <a:ext uri="{FF2B5EF4-FFF2-40B4-BE49-F238E27FC236}">
                <a16:creationId xmlns:a16="http://schemas.microsoft.com/office/drawing/2014/main" id="{01D4127B-5622-4564-884C-620D79E95CA4}"/>
              </a:ext>
            </a:extLst>
          </p:cNvPr>
          <p:cNvPicPr>
            <a:picLocks noChangeAspect="1" noChangeArrowheads="1"/>
          </p:cNvPicPr>
          <p:nvPr userDrawn="1"/>
        </p:nvPicPr>
        <p:blipFill>
          <a:blip r:embed="rId8" cstate="email">
            <a:extLst>
              <a:ext uri="{28A0092B-C50C-407E-A947-70E740481C1C}">
                <a14:useLocalDpi xmlns:a14="http://schemas.microsoft.com/office/drawing/2010/main" val="0"/>
              </a:ext>
            </a:extLst>
          </a:blip>
          <a:stretch>
            <a:fillRect/>
          </a:stretch>
        </p:blipFill>
        <p:spPr bwMode="auto">
          <a:xfrm>
            <a:off x="0" y="0"/>
            <a:ext cx="12193200" cy="68607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693338F7-69E3-44DD-9C3C-DB962E8CE0A1}"/>
              </a:ext>
            </a:extLst>
          </p:cNvPr>
          <p:cNvSpPr>
            <a:spLocks noGrp="1"/>
          </p:cNvSpPr>
          <p:nvPr>
            <p:ph type="title"/>
          </p:nvPr>
        </p:nvSpPr>
        <p:spPr>
          <a:xfrm>
            <a:off x="912000" y="205200"/>
            <a:ext cx="10670400" cy="856800"/>
          </a:xfrm>
          <a:prstGeom prst="rect">
            <a:avLst/>
          </a:prstGeom>
        </p:spPr>
        <p:txBody>
          <a:bodyPr vert="horz" lIns="91440" tIns="45720" rIns="91440" bIns="45720" rtlCol="0" anchor="ctr">
            <a:no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90C5E048-4355-4E22-89B3-5E8BCAFAD876}"/>
              </a:ext>
            </a:extLst>
          </p:cNvPr>
          <p:cNvSpPr>
            <a:spLocks noGrp="1"/>
          </p:cNvSpPr>
          <p:nvPr>
            <p:ph type="body" idx="1"/>
          </p:nvPr>
        </p:nvSpPr>
        <p:spPr>
          <a:xfrm>
            <a:off x="912000" y="1198799"/>
            <a:ext cx="10670400" cy="48960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5"/>
            <a:endParaRPr lang="en-AU" dirty="0"/>
          </a:p>
        </p:txBody>
      </p:sp>
      <p:sp>
        <p:nvSpPr>
          <p:cNvPr id="4" name="Date Placeholder 3">
            <a:extLst>
              <a:ext uri="{FF2B5EF4-FFF2-40B4-BE49-F238E27FC236}">
                <a16:creationId xmlns:a16="http://schemas.microsoft.com/office/drawing/2014/main" id="{750B0C0E-C649-4B48-BCB3-B04F9845C61E}"/>
              </a:ext>
            </a:extLst>
          </p:cNvPr>
          <p:cNvSpPr>
            <a:spLocks noGrp="1"/>
          </p:cNvSpPr>
          <p:nvPr>
            <p:ph type="dt" sz="half" idx="2"/>
          </p:nvPr>
        </p:nvSpPr>
        <p:spPr>
          <a:xfrm>
            <a:off x="9120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7DF10E-5731-44F6-A0B6-9762C6D5057B}" type="datetimeFigureOut">
              <a:rPr lang="en-AU" smtClean="0"/>
              <a:t>21/07/2021</a:t>
            </a:fld>
            <a:endParaRPr lang="en-AU" dirty="0"/>
          </a:p>
        </p:txBody>
      </p:sp>
      <p:sp>
        <p:nvSpPr>
          <p:cNvPr id="5" name="Footer Placeholder 4">
            <a:extLst>
              <a:ext uri="{FF2B5EF4-FFF2-40B4-BE49-F238E27FC236}">
                <a16:creationId xmlns:a16="http://schemas.microsoft.com/office/drawing/2014/main" id="{6C763B3A-4186-4315-9688-1A6F25DB2998}"/>
              </a:ext>
            </a:extLst>
          </p:cNvPr>
          <p:cNvSpPr>
            <a:spLocks noGrp="1"/>
          </p:cNvSpPr>
          <p:nvPr>
            <p:ph type="ftr" sz="quarter" idx="3"/>
          </p:nvPr>
        </p:nvSpPr>
        <p:spPr>
          <a:xfrm>
            <a:off x="41898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9474D1F9-886E-4E18-B990-E276A7692893}"/>
              </a:ext>
            </a:extLst>
          </p:cNvPr>
          <p:cNvSpPr>
            <a:spLocks noGrp="1"/>
          </p:cNvSpPr>
          <p:nvPr>
            <p:ph type="sldNum" sz="quarter" idx="4"/>
          </p:nvPr>
        </p:nvSpPr>
        <p:spPr>
          <a:xfrm>
            <a:off x="88392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D73AC-B34D-41F3-95C2-C5ADD5569B25}" type="slidenum">
              <a:rPr lang="en-AU" smtClean="0"/>
              <a:t>‹#›</a:t>
            </a:fld>
            <a:endParaRPr lang="en-AU" dirty="0"/>
          </a:p>
        </p:txBody>
      </p:sp>
    </p:spTree>
    <p:extLst>
      <p:ext uri="{BB962C8B-B14F-4D97-AF65-F5344CB8AC3E}">
        <p14:creationId xmlns:p14="http://schemas.microsoft.com/office/powerpoint/2010/main" val="2573821988"/>
      </p:ext>
    </p:extLst>
  </p:cSld>
  <p:clrMap bg1="lt1" tx1="dk1" bg2="lt2" tx2="dk2" accent1="accent1" accent2="accent2" accent3="accent3" accent4="accent4" accent5="accent5" accent6="accent6" hlink="hlink" folHlink="folHlink"/>
  <p:sldLayoutIdLst>
    <p:sldLayoutId id="2147483674" r:id="rId1"/>
    <p:sldLayoutId id="2147483681" r:id="rId2"/>
    <p:sldLayoutId id="2147483675" r:id="rId3"/>
    <p:sldLayoutId id="2147483676" r:id="rId4"/>
    <p:sldLayoutId id="2147483679" r:id="rId5"/>
    <p:sldLayoutId id="2147483680" r:id="rId6"/>
  </p:sldLayoutIdLst>
  <p:txStyles>
    <p:titleStyle>
      <a:lvl1pPr algn="l" defTabSz="6858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Calibri" panose="020F0502020204030204" pitchFamily="34" charset="0"/>
        <a:buChar char="﻿"/>
        <a:defRPr sz="2400" kern="1200">
          <a:solidFill>
            <a:schemeClr val="accent2"/>
          </a:solidFill>
          <a:latin typeface="+mn-lt"/>
          <a:ea typeface="+mn-ea"/>
          <a:cs typeface="+mn-cs"/>
        </a:defRPr>
      </a:lvl1pPr>
      <a:lvl2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2pPr>
      <a:lvl3pPr marL="457200" indent="-1701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684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818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descr="Background image">
            <a:extLst>
              <a:ext uri="{FF2B5EF4-FFF2-40B4-BE49-F238E27FC236}">
                <a16:creationId xmlns:a16="http://schemas.microsoft.com/office/drawing/2014/main" id="{FB1C4474-8BA7-41DC-80D9-BD40888B6DB1}"/>
              </a:ext>
            </a:extLst>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tretch>
            <a:fillRect/>
          </a:stretch>
        </p:blipFill>
        <p:spPr bwMode="auto">
          <a:xfrm>
            <a:off x="0" y="0"/>
            <a:ext cx="12193200" cy="68607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693338F7-69E3-44DD-9C3C-DB962E8CE0A1}"/>
              </a:ext>
            </a:extLst>
          </p:cNvPr>
          <p:cNvSpPr>
            <a:spLocks noGrp="1"/>
          </p:cNvSpPr>
          <p:nvPr>
            <p:ph type="title"/>
          </p:nvPr>
        </p:nvSpPr>
        <p:spPr>
          <a:xfrm>
            <a:off x="912000" y="205200"/>
            <a:ext cx="10670400" cy="856800"/>
          </a:xfrm>
          <a:prstGeom prst="rect">
            <a:avLst/>
          </a:prstGeom>
        </p:spPr>
        <p:txBody>
          <a:bodyPr vert="horz" lIns="91440" tIns="45720" rIns="91440" bIns="45720" rtlCol="0" anchor="ctr">
            <a:no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90C5E048-4355-4E22-89B3-5E8BCAFAD876}"/>
              </a:ext>
            </a:extLst>
          </p:cNvPr>
          <p:cNvSpPr>
            <a:spLocks noGrp="1"/>
          </p:cNvSpPr>
          <p:nvPr>
            <p:ph type="body" idx="1"/>
          </p:nvPr>
        </p:nvSpPr>
        <p:spPr>
          <a:xfrm>
            <a:off x="912000" y="1198799"/>
            <a:ext cx="10670400" cy="48960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5"/>
            <a:endParaRPr lang="en-AU" dirty="0"/>
          </a:p>
        </p:txBody>
      </p:sp>
      <p:sp>
        <p:nvSpPr>
          <p:cNvPr id="4" name="Date Placeholder 3">
            <a:extLst>
              <a:ext uri="{FF2B5EF4-FFF2-40B4-BE49-F238E27FC236}">
                <a16:creationId xmlns:a16="http://schemas.microsoft.com/office/drawing/2014/main" id="{750B0C0E-C649-4B48-BCB3-B04F9845C61E}"/>
              </a:ext>
            </a:extLst>
          </p:cNvPr>
          <p:cNvSpPr>
            <a:spLocks noGrp="1"/>
          </p:cNvSpPr>
          <p:nvPr>
            <p:ph type="dt" sz="half" idx="2"/>
          </p:nvPr>
        </p:nvSpPr>
        <p:spPr>
          <a:xfrm>
            <a:off x="9120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7DF10E-5731-44F6-A0B6-9762C6D5057B}" type="datetimeFigureOut">
              <a:rPr lang="en-AU" smtClean="0"/>
              <a:t>21/07/2021</a:t>
            </a:fld>
            <a:endParaRPr lang="en-AU" dirty="0"/>
          </a:p>
        </p:txBody>
      </p:sp>
      <p:sp>
        <p:nvSpPr>
          <p:cNvPr id="5" name="Footer Placeholder 4">
            <a:extLst>
              <a:ext uri="{FF2B5EF4-FFF2-40B4-BE49-F238E27FC236}">
                <a16:creationId xmlns:a16="http://schemas.microsoft.com/office/drawing/2014/main" id="{6C763B3A-4186-4315-9688-1A6F25DB2998}"/>
              </a:ext>
            </a:extLst>
          </p:cNvPr>
          <p:cNvSpPr>
            <a:spLocks noGrp="1"/>
          </p:cNvSpPr>
          <p:nvPr>
            <p:ph type="ftr" sz="quarter" idx="3"/>
          </p:nvPr>
        </p:nvSpPr>
        <p:spPr>
          <a:xfrm>
            <a:off x="41898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9474D1F9-886E-4E18-B990-E276A7692893}"/>
              </a:ext>
            </a:extLst>
          </p:cNvPr>
          <p:cNvSpPr>
            <a:spLocks noGrp="1"/>
          </p:cNvSpPr>
          <p:nvPr>
            <p:ph type="sldNum" sz="quarter" idx="4"/>
          </p:nvPr>
        </p:nvSpPr>
        <p:spPr>
          <a:xfrm>
            <a:off x="88392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D73AC-B34D-41F3-95C2-C5ADD5569B25}" type="slidenum">
              <a:rPr lang="en-AU" smtClean="0"/>
              <a:t>‹#›</a:t>
            </a:fld>
            <a:endParaRPr lang="en-AU" dirty="0"/>
          </a:p>
        </p:txBody>
      </p:sp>
    </p:spTree>
    <p:extLst>
      <p:ext uri="{BB962C8B-B14F-4D97-AF65-F5344CB8AC3E}">
        <p14:creationId xmlns:p14="http://schemas.microsoft.com/office/powerpoint/2010/main" val="1570358305"/>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6858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Calibri" panose="020F0502020204030204" pitchFamily="34" charset="0"/>
        <a:buChar char="﻿"/>
        <a:defRPr sz="2600" kern="1200">
          <a:solidFill>
            <a:schemeClr val="accent2"/>
          </a:solidFill>
          <a:latin typeface="+mj-lt"/>
          <a:ea typeface="+mn-ea"/>
          <a:cs typeface="+mn-cs"/>
        </a:defRPr>
      </a:lvl1pPr>
      <a:lvl2pPr marL="0" indent="0" algn="l" defTabSz="685800" rtl="0" eaLnBrk="1" latinLnBrk="0" hangingPunct="1">
        <a:lnSpc>
          <a:spcPct val="90000"/>
        </a:lnSpc>
        <a:spcBef>
          <a:spcPts val="375"/>
        </a:spcBef>
        <a:buFont typeface="Calibri" panose="020F0502020204030204" pitchFamily="34" charset="0"/>
        <a:buChar char="﻿"/>
        <a:defRPr sz="2400" kern="1200">
          <a:solidFill>
            <a:schemeClr val="accent2"/>
          </a:solidFill>
          <a:latin typeface="+mn-lt"/>
          <a:ea typeface="+mn-ea"/>
          <a:cs typeface="+mn-cs"/>
        </a:defRPr>
      </a:lvl2pPr>
      <a:lvl3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457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6831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3" descr="Background colour with SACE Board South Australia Logo and Government of South Australia Logo&#10;">
            <a:extLst>
              <a:ext uri="{FF2B5EF4-FFF2-40B4-BE49-F238E27FC236}">
                <a16:creationId xmlns:a16="http://schemas.microsoft.com/office/drawing/2014/main" id="{C2324399-F682-4DDA-B90C-97F596C2EBBD}"/>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0" y="0"/>
            <a:ext cx="12193200" cy="68607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693338F7-69E3-44DD-9C3C-DB962E8CE0A1}"/>
              </a:ext>
            </a:extLst>
          </p:cNvPr>
          <p:cNvSpPr>
            <a:spLocks noGrp="1"/>
          </p:cNvSpPr>
          <p:nvPr>
            <p:ph type="title"/>
          </p:nvPr>
        </p:nvSpPr>
        <p:spPr>
          <a:xfrm>
            <a:off x="912000" y="205200"/>
            <a:ext cx="10670400" cy="856800"/>
          </a:xfrm>
          <a:prstGeom prst="rect">
            <a:avLst/>
          </a:prstGeom>
        </p:spPr>
        <p:txBody>
          <a:bodyPr vert="horz" lIns="91440" tIns="45720" rIns="91440" bIns="45720" rtlCol="0" anchor="ctr">
            <a:no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90C5E048-4355-4E22-89B3-5E8BCAFAD876}"/>
              </a:ext>
            </a:extLst>
          </p:cNvPr>
          <p:cNvSpPr>
            <a:spLocks noGrp="1"/>
          </p:cNvSpPr>
          <p:nvPr>
            <p:ph type="body" idx="1"/>
          </p:nvPr>
        </p:nvSpPr>
        <p:spPr>
          <a:xfrm>
            <a:off x="912000" y="1198799"/>
            <a:ext cx="12193200" cy="48960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5"/>
            <a:endParaRPr lang="en-AU" dirty="0"/>
          </a:p>
        </p:txBody>
      </p:sp>
      <p:sp>
        <p:nvSpPr>
          <p:cNvPr id="4" name="Date Placeholder 3">
            <a:extLst>
              <a:ext uri="{FF2B5EF4-FFF2-40B4-BE49-F238E27FC236}">
                <a16:creationId xmlns:a16="http://schemas.microsoft.com/office/drawing/2014/main" id="{750B0C0E-C649-4B48-BCB3-B04F9845C61E}"/>
              </a:ext>
            </a:extLst>
          </p:cNvPr>
          <p:cNvSpPr>
            <a:spLocks noGrp="1"/>
          </p:cNvSpPr>
          <p:nvPr>
            <p:ph type="dt" sz="half" idx="2"/>
          </p:nvPr>
        </p:nvSpPr>
        <p:spPr>
          <a:xfrm>
            <a:off x="9120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7DF10E-5731-44F6-A0B6-9762C6D5057B}" type="datetimeFigureOut">
              <a:rPr lang="en-AU" smtClean="0"/>
              <a:t>21/07/2021</a:t>
            </a:fld>
            <a:endParaRPr lang="en-AU" dirty="0"/>
          </a:p>
        </p:txBody>
      </p:sp>
      <p:sp>
        <p:nvSpPr>
          <p:cNvPr id="5" name="Footer Placeholder 4">
            <a:extLst>
              <a:ext uri="{FF2B5EF4-FFF2-40B4-BE49-F238E27FC236}">
                <a16:creationId xmlns:a16="http://schemas.microsoft.com/office/drawing/2014/main" id="{6C763B3A-4186-4315-9688-1A6F25DB2998}"/>
              </a:ext>
            </a:extLst>
          </p:cNvPr>
          <p:cNvSpPr>
            <a:spLocks noGrp="1"/>
          </p:cNvSpPr>
          <p:nvPr>
            <p:ph type="ftr" sz="quarter" idx="3"/>
          </p:nvPr>
        </p:nvSpPr>
        <p:spPr>
          <a:xfrm>
            <a:off x="41898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9474D1F9-886E-4E18-B990-E276A7692893}"/>
              </a:ext>
            </a:extLst>
          </p:cNvPr>
          <p:cNvSpPr>
            <a:spLocks noGrp="1"/>
          </p:cNvSpPr>
          <p:nvPr>
            <p:ph type="sldNum" sz="quarter" idx="4"/>
          </p:nvPr>
        </p:nvSpPr>
        <p:spPr>
          <a:xfrm>
            <a:off x="88392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D73AC-B34D-41F3-95C2-C5ADD5569B25}" type="slidenum">
              <a:rPr lang="en-AU" smtClean="0"/>
              <a:t>‹#›</a:t>
            </a:fld>
            <a:endParaRPr lang="en-AU" dirty="0"/>
          </a:p>
        </p:txBody>
      </p:sp>
    </p:spTree>
    <p:extLst>
      <p:ext uri="{BB962C8B-B14F-4D97-AF65-F5344CB8AC3E}">
        <p14:creationId xmlns:p14="http://schemas.microsoft.com/office/powerpoint/2010/main" val="2183742630"/>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6858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Calibri" panose="020F0502020204030204" pitchFamily="34" charset="0"/>
        <a:buChar char="﻿"/>
        <a:defRPr sz="2400" kern="1200">
          <a:solidFill>
            <a:schemeClr val="accent2"/>
          </a:solidFill>
          <a:latin typeface="+mn-lt"/>
          <a:ea typeface="+mn-ea"/>
          <a:cs typeface="+mn-cs"/>
        </a:defRPr>
      </a:lvl1pPr>
      <a:lvl2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2pPr>
      <a:lvl3pPr marL="457200" indent="-1701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684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818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close up of a mans face&#10;&#10;Description automatically generated">
            <a:extLst>
              <a:ext uri="{FF2B5EF4-FFF2-40B4-BE49-F238E27FC236}">
                <a16:creationId xmlns:a16="http://schemas.microsoft.com/office/drawing/2014/main" id="{87C87766-71A2-4EBA-9D82-18AC0BDFE8A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6423726" cy="6858000"/>
          </a:xfrm>
          <a:prstGeom prst="rect">
            <a:avLst/>
          </a:prstGeom>
        </p:spPr>
      </p:pic>
      <p:sp>
        <p:nvSpPr>
          <p:cNvPr id="6" name="Title 1">
            <a:extLst>
              <a:ext uri="{FF2B5EF4-FFF2-40B4-BE49-F238E27FC236}">
                <a16:creationId xmlns:a16="http://schemas.microsoft.com/office/drawing/2014/main" id="{805C92C4-9DE3-43A0-A670-F3D9E89A6848}"/>
              </a:ext>
            </a:extLst>
          </p:cNvPr>
          <p:cNvSpPr txBox="1">
            <a:spLocks/>
          </p:cNvSpPr>
          <p:nvPr/>
        </p:nvSpPr>
        <p:spPr>
          <a:xfrm>
            <a:off x="8124241" y="1852608"/>
            <a:ext cx="4846450" cy="2198691"/>
          </a:xfrm>
          <a:prstGeom prst="rect">
            <a:avLst/>
          </a:prstGeom>
        </p:spPr>
        <p:txBody>
          <a:bodyPr vert="horz" lIns="0" tIns="0" rIns="0" bIns="0" rtlCol="0" anchor="ctr" anchorCtr="0">
            <a:noAutofit/>
          </a:bodyPr>
          <a:lstStyle>
            <a:lvl1pPr marL="0" indent="0" algn="l" defTabSz="685800" rtl="0" eaLnBrk="1" latinLnBrk="0" hangingPunct="1">
              <a:lnSpc>
                <a:spcPct val="90000"/>
              </a:lnSpc>
              <a:spcBef>
                <a:spcPct val="0"/>
              </a:spcBef>
              <a:buNone/>
              <a:defRPr sz="4400" kern="1200">
                <a:solidFill>
                  <a:schemeClr val="accent2"/>
                </a:solidFill>
                <a:latin typeface="+mj-lt"/>
                <a:ea typeface="+mj-ea"/>
                <a:cs typeface="+mj-cs"/>
              </a:defRPr>
            </a:lvl1pPr>
          </a:lstStyle>
          <a:p>
            <a:pPr defTabSz="1219170"/>
            <a:r>
              <a:rPr lang="en-AU" sz="6000" dirty="0">
                <a:solidFill>
                  <a:schemeClr val="tx1"/>
                </a:solidFill>
                <a:latin typeface="Roboto Black" panose="02000000000000000000" pitchFamily="2" charset="0"/>
                <a:ea typeface="Roboto Black" panose="02000000000000000000" pitchFamily="2" charset="0"/>
              </a:rPr>
              <a:t>The SACE</a:t>
            </a:r>
          </a:p>
        </p:txBody>
      </p:sp>
      <p:pic>
        <p:nvPicPr>
          <p:cNvPr id="4" name="Picture 3" descr="A picture containing shape&#10;&#10;Description automatically generated">
            <a:extLst>
              <a:ext uri="{FF2B5EF4-FFF2-40B4-BE49-F238E27FC236}">
                <a16:creationId xmlns:a16="http://schemas.microsoft.com/office/drawing/2014/main" id="{2D9ED4AA-F1C3-43A6-96BB-7C1AECE542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5864" y="5444218"/>
            <a:ext cx="2695575" cy="933450"/>
          </a:xfrm>
          <a:prstGeom prst="rect">
            <a:avLst/>
          </a:prstGeom>
        </p:spPr>
      </p:pic>
      <p:pic>
        <p:nvPicPr>
          <p:cNvPr id="10" name="Picture 9" descr="A picture containing person, standing, posing, trouser&#10;&#10;Description automatically generated">
            <a:extLst>
              <a:ext uri="{FF2B5EF4-FFF2-40B4-BE49-F238E27FC236}">
                <a16:creationId xmlns:a16="http://schemas.microsoft.com/office/drawing/2014/main" id="{5070E21F-F582-43FD-AC4A-C4229628DBD1}"/>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0" y="311727"/>
            <a:ext cx="6625009" cy="6546273"/>
          </a:xfrm>
          <a:prstGeom prst="rect">
            <a:avLst/>
          </a:prstGeom>
        </p:spPr>
      </p:pic>
      <p:pic>
        <p:nvPicPr>
          <p:cNvPr id="2" name="Picture 1">
            <a:extLst>
              <a:ext uri="{FF2B5EF4-FFF2-40B4-BE49-F238E27FC236}">
                <a16:creationId xmlns:a16="http://schemas.microsoft.com/office/drawing/2014/main" id="{642B765C-AFAA-4949-A835-9D27A1FD76CC}"/>
              </a:ext>
            </a:extLst>
          </p:cNvPr>
          <p:cNvPicPr>
            <a:picLocks noChangeAspect="1"/>
          </p:cNvPicPr>
          <p:nvPr/>
        </p:nvPicPr>
        <p:blipFill rotWithShape="1">
          <a:blip r:embed="rId6"/>
          <a:srcRect b="14379"/>
          <a:stretch/>
        </p:blipFill>
        <p:spPr>
          <a:xfrm>
            <a:off x="2951763" y="111597"/>
            <a:ext cx="5568263" cy="6746403"/>
          </a:xfrm>
          <a:prstGeom prst="rect">
            <a:avLst/>
          </a:prstGeom>
        </p:spPr>
      </p:pic>
    </p:spTree>
    <p:extLst>
      <p:ext uri="{BB962C8B-B14F-4D97-AF65-F5344CB8AC3E}">
        <p14:creationId xmlns:p14="http://schemas.microsoft.com/office/powerpoint/2010/main" val="340546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30E97B-A058-40B6-AD8C-86B75D24CEE8}"/>
              </a:ext>
            </a:extLst>
          </p:cNvPr>
          <p:cNvPicPr>
            <a:picLocks noChangeAspect="1"/>
          </p:cNvPicPr>
          <p:nvPr/>
        </p:nvPicPr>
        <p:blipFill>
          <a:blip r:embed="rId3"/>
          <a:stretch>
            <a:fillRect/>
          </a:stretch>
        </p:blipFill>
        <p:spPr>
          <a:xfrm>
            <a:off x="6317183" y="0"/>
            <a:ext cx="5874817" cy="6858000"/>
          </a:xfrm>
          <a:prstGeom prst="rect">
            <a:avLst/>
          </a:prstGeom>
        </p:spPr>
      </p:pic>
      <p:sp>
        <p:nvSpPr>
          <p:cNvPr id="2" name="Title 1">
            <a:extLst>
              <a:ext uri="{FF2B5EF4-FFF2-40B4-BE49-F238E27FC236}">
                <a16:creationId xmlns:a16="http://schemas.microsoft.com/office/drawing/2014/main" id="{FEF453DF-B727-485C-A5FC-92E9977EECCF}"/>
              </a:ext>
            </a:extLst>
          </p:cNvPr>
          <p:cNvSpPr>
            <a:spLocks noGrp="1"/>
          </p:cNvSpPr>
          <p:nvPr>
            <p:ph type="title"/>
          </p:nvPr>
        </p:nvSpPr>
        <p:spPr>
          <a:xfrm>
            <a:off x="619880" y="803149"/>
            <a:ext cx="6666138" cy="856800"/>
          </a:xfrm>
        </p:spPr>
        <p:txBody>
          <a:bodyPr/>
          <a:lstStyle/>
          <a:p>
            <a:r>
              <a:rPr lang="en-AU" sz="4400" b="1" dirty="0">
                <a:solidFill>
                  <a:srgbClr val="0AACCF"/>
                </a:solidFill>
                <a:latin typeface="Compasse ExtraBold" panose="020B0806020203040204" pitchFamily="34" charset="0"/>
                <a:ea typeface="Calibri" panose="020F0502020204030204" pitchFamily="34" charset="0"/>
                <a:cs typeface="Times New Roman" panose="02020603050405020304" pitchFamily="18" charset="0"/>
              </a:rPr>
              <a:t>Which universities accept the SACE?</a:t>
            </a:r>
            <a:endParaRPr lang="en-AU" sz="4400" dirty="0">
              <a:solidFill>
                <a:srgbClr val="0AACCF"/>
              </a:solidFill>
              <a:latin typeface="Compasse ExtraBold" panose="020B0806020203040204" pitchFamily="34" charset="0"/>
            </a:endParaRPr>
          </a:p>
        </p:txBody>
      </p:sp>
      <p:pic>
        <p:nvPicPr>
          <p:cNvPr id="5" name="Picture 4" descr="A picture containing person&#10;&#10;Description automatically generated">
            <a:extLst>
              <a:ext uri="{FF2B5EF4-FFF2-40B4-BE49-F238E27FC236}">
                <a16:creationId xmlns:a16="http://schemas.microsoft.com/office/drawing/2014/main" id="{65A1600D-85BE-4599-A5FB-8259CBF417DB}"/>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720732" y="0"/>
            <a:ext cx="6296168" cy="6858000"/>
          </a:xfrm>
          <a:prstGeom prst="rect">
            <a:avLst/>
          </a:prstGeom>
        </p:spPr>
      </p:pic>
      <p:sp>
        <p:nvSpPr>
          <p:cNvPr id="3" name="Content Placeholder 2">
            <a:extLst>
              <a:ext uri="{FF2B5EF4-FFF2-40B4-BE49-F238E27FC236}">
                <a16:creationId xmlns:a16="http://schemas.microsoft.com/office/drawing/2014/main" id="{9D4F902D-8A8B-4196-81B1-3E2ADC668AD0}"/>
              </a:ext>
            </a:extLst>
          </p:cNvPr>
          <p:cNvSpPr>
            <a:spLocks noGrp="1"/>
          </p:cNvSpPr>
          <p:nvPr>
            <p:ph idx="1"/>
          </p:nvPr>
        </p:nvSpPr>
        <p:spPr>
          <a:xfrm>
            <a:off x="649058" y="1971728"/>
            <a:ext cx="6539678" cy="4467983"/>
          </a:xfrm>
        </p:spPr>
        <p:txBody>
          <a:bodyPr/>
          <a:lstStyle/>
          <a:p>
            <a:pPr>
              <a:lnSpc>
                <a:spcPct val="107000"/>
              </a:lnSpc>
              <a:spcAft>
                <a:spcPts val="800"/>
              </a:spcAft>
            </a:pPr>
            <a:r>
              <a:rPr lang="en-AU" dirty="0">
                <a:ea typeface="Calibri" panose="020F0502020204030204" pitchFamily="34" charset="0"/>
                <a:cs typeface="Times New Roman" panose="02020603050405020304" pitchFamily="18" charset="0"/>
              </a:rPr>
              <a:t>All Australian universities and many top international universities accept the SACE qualification. Our graduates are studying in prestigious universities in Australia, the United States, Canada, the United Kingdom and around Asia. </a:t>
            </a:r>
          </a:p>
          <a:p>
            <a:pPr>
              <a:lnSpc>
                <a:spcPct val="115000"/>
              </a:lnSpc>
              <a:spcAft>
                <a:spcPts val="800"/>
              </a:spcAft>
            </a:pPr>
            <a:r>
              <a:rPr lang="en-AU" dirty="0">
                <a:ea typeface="Calibri" panose="020F0502020204030204" pitchFamily="34" charset="0"/>
                <a:cs typeface="Calibri" panose="020F0502020204030204" pitchFamily="34" charset="0"/>
              </a:rPr>
              <a:t>Since 1982, more than 40,000 students outside of Australia have been awarded the SACE. This has been their pathway to top universities in Australia and around the world.</a:t>
            </a:r>
            <a:endParaRPr lang="en-AU" dirty="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292605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CA11FBB-F470-43F8-866D-241087762B79}"/>
              </a:ext>
            </a:extLst>
          </p:cNvPr>
          <p:cNvSpPr>
            <a:spLocks noGrp="1"/>
          </p:cNvSpPr>
          <p:nvPr>
            <p:ph type="title"/>
          </p:nvPr>
        </p:nvSpPr>
        <p:spPr>
          <a:xfrm>
            <a:off x="454800" y="205200"/>
            <a:ext cx="10670400" cy="856800"/>
          </a:xfrm>
        </p:spPr>
        <p:txBody>
          <a:bodyPr/>
          <a:lstStyle/>
          <a:p>
            <a:pPr defTabSz="1219170"/>
            <a:r>
              <a:rPr lang="en-AU" sz="4400" spc="-150" dirty="0" err="1">
                <a:solidFill>
                  <a:schemeClr val="tx1"/>
                </a:solidFill>
                <a:latin typeface="Roboto Black" panose="02000000000000000000" pitchFamily="2" charset="0"/>
                <a:ea typeface="Roboto Black" panose="02000000000000000000" pitchFamily="2" charset="0"/>
              </a:rPr>
              <a:t>SACEi</a:t>
            </a:r>
            <a:r>
              <a:rPr lang="en-AU" sz="4400" spc="-150" dirty="0">
                <a:solidFill>
                  <a:schemeClr val="tx1"/>
                </a:solidFill>
                <a:latin typeface="Roboto Black" panose="02000000000000000000" pitchFamily="2" charset="0"/>
                <a:ea typeface="Roboto Black" panose="02000000000000000000" pitchFamily="2" charset="0"/>
              </a:rPr>
              <a:t> graduates*</a:t>
            </a:r>
          </a:p>
        </p:txBody>
      </p:sp>
      <p:sp>
        <p:nvSpPr>
          <p:cNvPr id="12" name="Rectangle 11">
            <a:extLst>
              <a:ext uri="{FF2B5EF4-FFF2-40B4-BE49-F238E27FC236}">
                <a16:creationId xmlns:a16="http://schemas.microsoft.com/office/drawing/2014/main" id="{AC47307F-C05E-4EFA-BC99-8E4E5BC9A103}"/>
              </a:ext>
            </a:extLst>
          </p:cNvPr>
          <p:cNvSpPr/>
          <p:nvPr/>
        </p:nvSpPr>
        <p:spPr>
          <a:xfrm>
            <a:off x="10789485" y="6291679"/>
            <a:ext cx="1409184" cy="461665"/>
          </a:xfrm>
          <a:prstGeom prst="rect">
            <a:avLst/>
          </a:prstGeom>
        </p:spPr>
        <p:txBody>
          <a:bodyPr wrap="square">
            <a:spAutoFit/>
          </a:bodyPr>
          <a:lstStyle/>
          <a:p>
            <a:r>
              <a:rPr lang="en-AU" sz="2400" spc="-150" dirty="0">
                <a:solidFill>
                  <a:srgbClr val="00ADD0"/>
                </a:solidFill>
                <a:latin typeface="Roboto Black" panose="02000000000000000000" pitchFamily="2" charset="0"/>
                <a:ea typeface="Roboto Black" panose="02000000000000000000" pitchFamily="2" charset="0"/>
                <a:cs typeface="Arial" panose="020B0604020202020204" pitchFamily="34" charset="0"/>
              </a:rPr>
              <a:t>* 2019</a:t>
            </a:r>
            <a:endParaRPr lang="en-AU" sz="2400" spc="-150" dirty="0">
              <a:latin typeface="Roboto Black" panose="02000000000000000000" pitchFamily="2" charset="0"/>
              <a:ea typeface="Roboto Black" panose="02000000000000000000" pitchFamily="2" charset="0"/>
            </a:endParaRPr>
          </a:p>
        </p:txBody>
      </p:sp>
      <p:grpSp>
        <p:nvGrpSpPr>
          <p:cNvPr id="7" name="Group 6">
            <a:extLst>
              <a:ext uri="{FF2B5EF4-FFF2-40B4-BE49-F238E27FC236}">
                <a16:creationId xmlns:a16="http://schemas.microsoft.com/office/drawing/2014/main" id="{767E8738-D769-4C89-9C62-359FB4837AF9}"/>
              </a:ext>
            </a:extLst>
          </p:cNvPr>
          <p:cNvGrpSpPr/>
          <p:nvPr/>
        </p:nvGrpSpPr>
        <p:grpSpPr>
          <a:xfrm>
            <a:off x="3362695" y="1170269"/>
            <a:ext cx="5176621" cy="1785104"/>
            <a:chOff x="962443" y="1327240"/>
            <a:chExt cx="5176621" cy="1785104"/>
          </a:xfrm>
        </p:grpSpPr>
        <p:sp>
          <p:nvSpPr>
            <p:cNvPr id="4" name="Rectangle 3">
              <a:extLst>
                <a:ext uri="{FF2B5EF4-FFF2-40B4-BE49-F238E27FC236}">
                  <a16:creationId xmlns:a16="http://schemas.microsoft.com/office/drawing/2014/main" id="{4334AD25-F204-43AA-BCB7-66BB43F064DF}"/>
                </a:ext>
              </a:extLst>
            </p:cNvPr>
            <p:cNvSpPr/>
            <p:nvPr/>
          </p:nvSpPr>
          <p:spPr>
            <a:xfrm>
              <a:off x="962443" y="1327240"/>
              <a:ext cx="2966065" cy="1785104"/>
            </a:xfrm>
            <a:prstGeom prst="rect">
              <a:avLst/>
            </a:prstGeom>
          </p:spPr>
          <p:txBody>
            <a:bodyPr wrap="square">
              <a:spAutoFit/>
            </a:bodyPr>
            <a:lstStyle/>
            <a:p>
              <a:pPr lvl="0" algn="ctr" defTabSz="800100">
                <a:spcBef>
                  <a:spcPct val="0"/>
                </a:spcBef>
                <a:spcAft>
                  <a:spcPct val="35000"/>
                </a:spcAft>
                <a:defRPr cap="all"/>
              </a:pPr>
              <a:r>
                <a:rPr lang="en-AU" sz="11000" b="1" spc="-300" dirty="0">
                  <a:latin typeface="Roboto Black" panose="02000000000000000000" pitchFamily="2" charset="0"/>
                  <a:ea typeface="Roboto Black" panose="02000000000000000000" pitchFamily="2" charset="0"/>
                </a:rPr>
                <a:t>96%</a:t>
              </a:r>
              <a:endParaRPr lang="en-US" sz="11000" b="1" spc="-300" dirty="0">
                <a:latin typeface="Roboto Black" panose="02000000000000000000" pitchFamily="2" charset="0"/>
                <a:ea typeface="Roboto Black" panose="02000000000000000000" pitchFamily="2" charset="0"/>
              </a:endParaRPr>
            </a:p>
          </p:txBody>
        </p:sp>
        <p:sp>
          <p:nvSpPr>
            <p:cNvPr id="13" name="Freeform: Shape 12">
              <a:extLst>
                <a:ext uri="{FF2B5EF4-FFF2-40B4-BE49-F238E27FC236}">
                  <a16:creationId xmlns:a16="http://schemas.microsoft.com/office/drawing/2014/main" id="{8824184F-D6DB-458D-B10B-71DAD8B5D4EB}"/>
                </a:ext>
              </a:extLst>
            </p:cNvPr>
            <p:cNvSpPr/>
            <p:nvPr/>
          </p:nvSpPr>
          <p:spPr>
            <a:xfrm>
              <a:off x="3928508" y="1719254"/>
              <a:ext cx="2210556" cy="1163119"/>
            </a:xfrm>
            <a:custGeom>
              <a:avLst/>
              <a:gdLst>
                <a:gd name="connsiteX0" fmla="*/ 0 w 2083770"/>
                <a:gd name="connsiteY0" fmla="*/ 0 h 872514"/>
                <a:gd name="connsiteX1" fmla="*/ 2083770 w 2083770"/>
                <a:gd name="connsiteY1" fmla="*/ 0 h 872514"/>
                <a:gd name="connsiteX2" fmla="*/ 2083770 w 2083770"/>
                <a:gd name="connsiteY2" fmla="*/ 872514 h 872514"/>
                <a:gd name="connsiteX3" fmla="*/ 0 w 2083770"/>
                <a:gd name="connsiteY3" fmla="*/ 872514 h 872514"/>
                <a:gd name="connsiteX4" fmla="*/ 0 w 2083770"/>
                <a:gd name="connsiteY4" fmla="*/ 0 h 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770" h="872514">
                  <a:moveTo>
                    <a:pt x="0" y="0"/>
                  </a:moveTo>
                  <a:lnTo>
                    <a:pt x="2083770" y="0"/>
                  </a:lnTo>
                  <a:lnTo>
                    <a:pt x="2083770" y="872514"/>
                  </a:lnTo>
                  <a:lnTo>
                    <a:pt x="0" y="8725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800100">
                <a:spcBef>
                  <a:spcPct val="0"/>
                </a:spcBef>
                <a:spcAft>
                  <a:spcPct val="35000"/>
                </a:spcAft>
                <a:buNone/>
                <a:defRPr cap="all"/>
              </a:pPr>
              <a:r>
                <a:rPr lang="en-US" sz="1600" kern="1200" cap="none" dirty="0"/>
                <a:t>of students </a:t>
              </a:r>
            </a:p>
            <a:p>
              <a:pPr marL="0" lvl="0" indent="0" defTabSz="800100">
                <a:spcBef>
                  <a:spcPct val="0"/>
                </a:spcBef>
                <a:spcAft>
                  <a:spcPct val="35000"/>
                </a:spcAft>
                <a:buNone/>
                <a:defRPr cap="all"/>
              </a:pPr>
              <a:r>
                <a:rPr lang="en-US" sz="1600" kern="1200" cap="none" dirty="0">
                  <a:latin typeface="Roboto Black" panose="02000000000000000000" pitchFamily="2" charset="0"/>
                  <a:ea typeface="Roboto Black" panose="02000000000000000000" pitchFamily="2" charset="0"/>
                </a:rPr>
                <a:t>successfully complete </a:t>
              </a:r>
            </a:p>
            <a:p>
              <a:pPr marL="0" lvl="0" indent="0" defTabSz="800100">
                <a:spcBef>
                  <a:spcPct val="0"/>
                </a:spcBef>
                <a:spcAft>
                  <a:spcPct val="35000"/>
                </a:spcAft>
                <a:buNone/>
                <a:defRPr cap="all"/>
              </a:pPr>
              <a:r>
                <a:rPr lang="en-US" sz="1600" kern="1200" cap="none" dirty="0"/>
                <a:t>the program</a:t>
              </a:r>
            </a:p>
          </p:txBody>
        </p:sp>
      </p:grpSp>
      <p:grpSp>
        <p:nvGrpSpPr>
          <p:cNvPr id="26" name="Group 25">
            <a:extLst>
              <a:ext uri="{FF2B5EF4-FFF2-40B4-BE49-F238E27FC236}">
                <a16:creationId xmlns:a16="http://schemas.microsoft.com/office/drawing/2014/main" id="{E20E6F29-DBD0-49BF-AD2A-78664E16098E}"/>
              </a:ext>
            </a:extLst>
          </p:cNvPr>
          <p:cNvGrpSpPr/>
          <p:nvPr/>
        </p:nvGrpSpPr>
        <p:grpSpPr>
          <a:xfrm>
            <a:off x="3348462" y="2787387"/>
            <a:ext cx="5505318" cy="1785104"/>
            <a:chOff x="3737567" y="2729019"/>
            <a:chExt cx="5505318" cy="1785104"/>
          </a:xfrm>
        </p:grpSpPr>
        <p:sp>
          <p:nvSpPr>
            <p:cNvPr id="24" name="Rectangle 23">
              <a:extLst>
                <a:ext uri="{FF2B5EF4-FFF2-40B4-BE49-F238E27FC236}">
                  <a16:creationId xmlns:a16="http://schemas.microsoft.com/office/drawing/2014/main" id="{D211E43C-1F7B-43E5-AC2F-F8E605CA14FC}"/>
                </a:ext>
              </a:extLst>
            </p:cNvPr>
            <p:cNvSpPr/>
            <p:nvPr/>
          </p:nvSpPr>
          <p:spPr>
            <a:xfrm>
              <a:off x="3737567" y="2782705"/>
              <a:ext cx="5505318" cy="1611026"/>
            </a:xfrm>
            <a:prstGeom prst="rect">
              <a:avLst/>
            </a:prstGeom>
            <a:solidFill>
              <a:srgbClr val="0AA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00"/>
            </a:p>
          </p:txBody>
        </p:sp>
        <p:grpSp>
          <p:nvGrpSpPr>
            <p:cNvPr id="22" name="Group 21">
              <a:extLst>
                <a:ext uri="{FF2B5EF4-FFF2-40B4-BE49-F238E27FC236}">
                  <a16:creationId xmlns:a16="http://schemas.microsoft.com/office/drawing/2014/main" id="{32FB9F1F-F524-48B0-856C-DC83C3D64023}"/>
                </a:ext>
              </a:extLst>
            </p:cNvPr>
            <p:cNvGrpSpPr/>
            <p:nvPr/>
          </p:nvGrpSpPr>
          <p:grpSpPr>
            <a:xfrm>
              <a:off x="3737567" y="2729019"/>
              <a:ext cx="5076554" cy="1785104"/>
              <a:chOff x="851991" y="3200068"/>
              <a:chExt cx="5076554" cy="1785104"/>
            </a:xfrm>
          </p:grpSpPr>
          <p:sp>
            <p:nvSpPr>
              <p:cNvPr id="15" name="Rectangle 14">
                <a:extLst>
                  <a:ext uri="{FF2B5EF4-FFF2-40B4-BE49-F238E27FC236}">
                    <a16:creationId xmlns:a16="http://schemas.microsoft.com/office/drawing/2014/main" id="{C9244365-2326-489B-AFBC-6F0147A6ABD0}"/>
                  </a:ext>
                </a:extLst>
              </p:cNvPr>
              <p:cNvSpPr/>
              <p:nvPr/>
            </p:nvSpPr>
            <p:spPr>
              <a:xfrm>
                <a:off x="851991" y="3200068"/>
                <a:ext cx="2966065" cy="1785104"/>
              </a:xfrm>
              <a:prstGeom prst="rect">
                <a:avLst/>
              </a:prstGeom>
            </p:spPr>
            <p:txBody>
              <a:bodyPr wrap="square">
                <a:spAutoFit/>
              </a:bodyPr>
              <a:lstStyle/>
              <a:p>
                <a:pPr lvl="0" algn="ctr" defTabSz="800100">
                  <a:spcBef>
                    <a:spcPct val="0"/>
                  </a:spcBef>
                  <a:spcAft>
                    <a:spcPct val="35000"/>
                  </a:spcAft>
                  <a:defRPr cap="all"/>
                </a:pPr>
                <a:r>
                  <a:rPr lang="en-AU" sz="11000" b="1" spc="-300" dirty="0">
                    <a:solidFill>
                      <a:schemeClr val="bg2"/>
                    </a:solidFill>
                    <a:latin typeface="Roboto Black" panose="02000000000000000000" pitchFamily="2" charset="0"/>
                    <a:ea typeface="Roboto Black" panose="02000000000000000000" pitchFamily="2" charset="0"/>
                  </a:rPr>
                  <a:t>838</a:t>
                </a:r>
                <a:endParaRPr lang="en-US" sz="11000" b="1" spc="-300" dirty="0">
                  <a:solidFill>
                    <a:schemeClr val="bg2"/>
                  </a:solidFill>
                  <a:latin typeface="Roboto Black" panose="02000000000000000000" pitchFamily="2" charset="0"/>
                  <a:ea typeface="Roboto Black" panose="02000000000000000000" pitchFamily="2" charset="0"/>
                </a:endParaRPr>
              </a:p>
            </p:txBody>
          </p:sp>
          <p:sp>
            <p:nvSpPr>
              <p:cNvPr id="16" name="Freeform: Shape 15">
                <a:extLst>
                  <a:ext uri="{FF2B5EF4-FFF2-40B4-BE49-F238E27FC236}">
                    <a16:creationId xmlns:a16="http://schemas.microsoft.com/office/drawing/2014/main" id="{F41AC81D-F576-472D-8BD3-9A0B91439B43}"/>
                  </a:ext>
                </a:extLst>
              </p:cNvPr>
              <p:cNvSpPr/>
              <p:nvPr/>
            </p:nvSpPr>
            <p:spPr>
              <a:xfrm>
                <a:off x="3717989" y="3843474"/>
                <a:ext cx="2210556" cy="689472"/>
              </a:xfrm>
              <a:custGeom>
                <a:avLst/>
                <a:gdLst>
                  <a:gd name="connsiteX0" fmla="*/ 0 w 2083770"/>
                  <a:gd name="connsiteY0" fmla="*/ 0 h 872514"/>
                  <a:gd name="connsiteX1" fmla="*/ 2083770 w 2083770"/>
                  <a:gd name="connsiteY1" fmla="*/ 0 h 872514"/>
                  <a:gd name="connsiteX2" fmla="*/ 2083770 w 2083770"/>
                  <a:gd name="connsiteY2" fmla="*/ 872514 h 872514"/>
                  <a:gd name="connsiteX3" fmla="*/ 0 w 2083770"/>
                  <a:gd name="connsiteY3" fmla="*/ 872514 h 872514"/>
                  <a:gd name="connsiteX4" fmla="*/ 0 w 2083770"/>
                  <a:gd name="connsiteY4" fmla="*/ 0 h 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770" h="872514">
                    <a:moveTo>
                      <a:pt x="0" y="0"/>
                    </a:moveTo>
                    <a:lnTo>
                      <a:pt x="2083770" y="0"/>
                    </a:lnTo>
                    <a:lnTo>
                      <a:pt x="2083770" y="872514"/>
                    </a:lnTo>
                    <a:lnTo>
                      <a:pt x="0" y="8725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800100">
                  <a:spcBef>
                    <a:spcPct val="0"/>
                  </a:spcBef>
                  <a:spcAft>
                    <a:spcPct val="35000"/>
                  </a:spcAft>
                  <a:buNone/>
                  <a:defRPr cap="all"/>
                </a:pPr>
                <a:r>
                  <a:rPr lang="en-US" sz="2400" b="1" kern="1200" cap="none" dirty="0" err="1">
                    <a:solidFill>
                      <a:schemeClr val="bg2"/>
                    </a:solidFill>
                    <a:latin typeface="Roboto Black" panose="02000000000000000000" pitchFamily="2" charset="0"/>
                    <a:ea typeface="Roboto Black" panose="02000000000000000000" pitchFamily="2" charset="0"/>
                  </a:rPr>
                  <a:t>SACEi</a:t>
                </a:r>
                <a:r>
                  <a:rPr lang="en-US" sz="2400" b="1" kern="1200" cap="none" dirty="0">
                    <a:solidFill>
                      <a:schemeClr val="bg2"/>
                    </a:solidFill>
                    <a:latin typeface="Roboto Black" panose="02000000000000000000" pitchFamily="2" charset="0"/>
                    <a:ea typeface="Roboto Black" panose="02000000000000000000" pitchFamily="2" charset="0"/>
                  </a:rPr>
                  <a:t> </a:t>
                </a:r>
              </a:p>
              <a:p>
                <a:pPr marL="0" lvl="0" indent="0" defTabSz="800100">
                  <a:spcBef>
                    <a:spcPct val="0"/>
                  </a:spcBef>
                  <a:spcAft>
                    <a:spcPct val="35000"/>
                  </a:spcAft>
                  <a:buNone/>
                  <a:defRPr cap="all"/>
                </a:pPr>
                <a:r>
                  <a:rPr lang="en-US" sz="2400" b="1" kern="1200" cap="none" dirty="0">
                    <a:solidFill>
                      <a:schemeClr val="bg2"/>
                    </a:solidFill>
                    <a:latin typeface="Roboto Black" panose="02000000000000000000" pitchFamily="2" charset="0"/>
                    <a:ea typeface="Roboto Black" panose="02000000000000000000" pitchFamily="2" charset="0"/>
                  </a:rPr>
                  <a:t>students</a:t>
                </a:r>
              </a:p>
            </p:txBody>
          </p:sp>
        </p:grpSp>
      </p:grpSp>
      <p:grpSp>
        <p:nvGrpSpPr>
          <p:cNvPr id="23" name="Group 22">
            <a:extLst>
              <a:ext uri="{FF2B5EF4-FFF2-40B4-BE49-F238E27FC236}">
                <a16:creationId xmlns:a16="http://schemas.microsoft.com/office/drawing/2014/main" id="{CBE3F5BC-FF8A-4904-BA49-F2028DC15312}"/>
              </a:ext>
            </a:extLst>
          </p:cNvPr>
          <p:cNvGrpSpPr/>
          <p:nvPr/>
        </p:nvGrpSpPr>
        <p:grpSpPr>
          <a:xfrm>
            <a:off x="3154152" y="4398413"/>
            <a:ext cx="5699628" cy="1851964"/>
            <a:chOff x="235611" y="4299456"/>
            <a:chExt cx="5918817" cy="1851964"/>
          </a:xfrm>
        </p:grpSpPr>
        <p:sp>
          <p:nvSpPr>
            <p:cNvPr id="17" name="Rectangle 16">
              <a:extLst>
                <a:ext uri="{FF2B5EF4-FFF2-40B4-BE49-F238E27FC236}">
                  <a16:creationId xmlns:a16="http://schemas.microsoft.com/office/drawing/2014/main" id="{203E3E54-5F45-4375-AD30-288111B78622}"/>
                </a:ext>
              </a:extLst>
            </p:cNvPr>
            <p:cNvSpPr/>
            <p:nvPr/>
          </p:nvSpPr>
          <p:spPr>
            <a:xfrm>
              <a:off x="235611" y="4299456"/>
              <a:ext cx="5918817" cy="1785104"/>
            </a:xfrm>
            <a:prstGeom prst="rect">
              <a:avLst/>
            </a:prstGeom>
          </p:spPr>
          <p:txBody>
            <a:bodyPr wrap="square">
              <a:spAutoFit/>
            </a:bodyPr>
            <a:lstStyle/>
            <a:p>
              <a:pPr lvl="0" algn="ctr" defTabSz="800100">
                <a:spcBef>
                  <a:spcPct val="0"/>
                </a:spcBef>
                <a:spcAft>
                  <a:spcPct val="35000"/>
                </a:spcAft>
                <a:defRPr cap="all"/>
              </a:pPr>
              <a:r>
                <a:rPr lang="en-AU" sz="11000" b="1" spc="-300" dirty="0">
                  <a:latin typeface="Roboto Black" panose="02000000000000000000" pitchFamily="2" charset="0"/>
                  <a:ea typeface="Roboto Black" panose="02000000000000000000" pitchFamily="2" charset="0"/>
                </a:rPr>
                <a:t>40,000+</a:t>
              </a:r>
              <a:endParaRPr lang="en-US" sz="11000" b="1" spc="-300" dirty="0">
                <a:latin typeface="Roboto Black" panose="02000000000000000000" pitchFamily="2" charset="0"/>
                <a:ea typeface="Roboto Black" panose="02000000000000000000" pitchFamily="2" charset="0"/>
              </a:endParaRPr>
            </a:p>
          </p:txBody>
        </p:sp>
        <p:sp>
          <p:nvSpPr>
            <p:cNvPr id="19" name="Freeform: Shape 18">
              <a:extLst>
                <a:ext uri="{FF2B5EF4-FFF2-40B4-BE49-F238E27FC236}">
                  <a16:creationId xmlns:a16="http://schemas.microsoft.com/office/drawing/2014/main" id="{A7F43D6A-2484-4B11-9103-EADEB65D89A7}"/>
                </a:ext>
              </a:extLst>
            </p:cNvPr>
            <p:cNvSpPr/>
            <p:nvPr/>
          </p:nvSpPr>
          <p:spPr>
            <a:xfrm>
              <a:off x="2863550" y="5579767"/>
              <a:ext cx="2704451" cy="571653"/>
            </a:xfrm>
            <a:custGeom>
              <a:avLst/>
              <a:gdLst>
                <a:gd name="connsiteX0" fmla="*/ 0 w 2083770"/>
                <a:gd name="connsiteY0" fmla="*/ 0 h 872514"/>
                <a:gd name="connsiteX1" fmla="*/ 2083770 w 2083770"/>
                <a:gd name="connsiteY1" fmla="*/ 0 h 872514"/>
                <a:gd name="connsiteX2" fmla="*/ 2083770 w 2083770"/>
                <a:gd name="connsiteY2" fmla="*/ 872514 h 872514"/>
                <a:gd name="connsiteX3" fmla="*/ 0 w 2083770"/>
                <a:gd name="connsiteY3" fmla="*/ 872514 h 872514"/>
                <a:gd name="connsiteX4" fmla="*/ 0 w 2083770"/>
                <a:gd name="connsiteY4" fmla="*/ 0 h 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770" h="872514">
                  <a:moveTo>
                    <a:pt x="0" y="0"/>
                  </a:moveTo>
                  <a:lnTo>
                    <a:pt x="2083770" y="0"/>
                  </a:lnTo>
                  <a:lnTo>
                    <a:pt x="2083770" y="872514"/>
                  </a:lnTo>
                  <a:lnTo>
                    <a:pt x="0" y="8725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800100">
                <a:spcBef>
                  <a:spcPct val="0"/>
                </a:spcBef>
                <a:spcAft>
                  <a:spcPct val="35000"/>
                </a:spcAft>
                <a:buNone/>
                <a:defRPr cap="all"/>
              </a:pPr>
              <a:r>
                <a:rPr lang="en-US" sz="1600" b="1" kern="1200" cap="none" dirty="0" err="1">
                  <a:latin typeface="Roboto Black" panose="02000000000000000000" pitchFamily="2" charset="0"/>
                  <a:ea typeface="Roboto Black" panose="02000000000000000000" pitchFamily="2" charset="0"/>
                </a:rPr>
                <a:t>SACEi</a:t>
              </a:r>
              <a:r>
                <a:rPr lang="en-US" sz="1600" b="1" kern="1200" cap="none" dirty="0">
                  <a:latin typeface="Roboto Black" panose="02000000000000000000" pitchFamily="2" charset="0"/>
                  <a:ea typeface="Roboto Black" panose="02000000000000000000" pitchFamily="2" charset="0"/>
                </a:rPr>
                <a:t> Graduates </a:t>
              </a:r>
              <a:r>
                <a:rPr lang="en-US" sz="1600" kern="1200" cap="none" dirty="0"/>
                <a:t>since 1982</a:t>
              </a:r>
            </a:p>
          </p:txBody>
        </p:sp>
      </p:grpSp>
    </p:spTree>
    <p:extLst>
      <p:ext uri="{BB962C8B-B14F-4D97-AF65-F5344CB8AC3E}">
        <p14:creationId xmlns:p14="http://schemas.microsoft.com/office/powerpoint/2010/main" val="65686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1+#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2F4D8F0B-227F-4FDE-9472-5B4D46C9C7E4}"/>
              </a:ext>
            </a:extLst>
          </p:cNvPr>
          <p:cNvGrpSpPr/>
          <p:nvPr/>
        </p:nvGrpSpPr>
        <p:grpSpPr>
          <a:xfrm>
            <a:off x="750448" y="0"/>
            <a:ext cx="9985665" cy="6858000"/>
            <a:chOff x="1550579" y="0"/>
            <a:chExt cx="9985665" cy="6858000"/>
          </a:xfrm>
        </p:grpSpPr>
        <p:pic>
          <p:nvPicPr>
            <p:cNvPr id="3" name="Picture 2" descr="A close up of a map&#10;&#10;Description automatically generated">
              <a:extLst>
                <a:ext uri="{FF2B5EF4-FFF2-40B4-BE49-F238E27FC236}">
                  <a16:creationId xmlns:a16="http://schemas.microsoft.com/office/drawing/2014/main" id="{DA023831-9042-4396-8883-3E78F070E06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35492" y="0"/>
              <a:ext cx="9700752" cy="6858000"/>
            </a:xfrm>
            <a:prstGeom prst="rect">
              <a:avLst/>
            </a:prstGeom>
          </p:spPr>
        </p:pic>
        <p:grpSp>
          <p:nvGrpSpPr>
            <p:cNvPr id="59" name="Group 58">
              <a:extLst>
                <a:ext uri="{FF2B5EF4-FFF2-40B4-BE49-F238E27FC236}">
                  <a16:creationId xmlns:a16="http://schemas.microsoft.com/office/drawing/2014/main" id="{A9D0E919-1774-46E2-9F97-F65327CE95A2}"/>
                </a:ext>
              </a:extLst>
            </p:cNvPr>
            <p:cNvGrpSpPr/>
            <p:nvPr/>
          </p:nvGrpSpPr>
          <p:grpSpPr>
            <a:xfrm>
              <a:off x="1550579" y="1962702"/>
              <a:ext cx="8834287" cy="3724418"/>
              <a:chOff x="1573439" y="1962702"/>
              <a:chExt cx="8834287" cy="3724418"/>
            </a:xfrm>
          </p:grpSpPr>
          <p:sp>
            <p:nvSpPr>
              <p:cNvPr id="6" name="Freeform: Shape 5">
                <a:extLst>
                  <a:ext uri="{FF2B5EF4-FFF2-40B4-BE49-F238E27FC236}">
                    <a16:creationId xmlns:a16="http://schemas.microsoft.com/office/drawing/2014/main" id="{6CF3A6EA-3B79-4569-8C59-DDB398B4506D}"/>
                  </a:ext>
                </a:extLst>
              </p:cNvPr>
              <p:cNvSpPr/>
              <p:nvPr/>
            </p:nvSpPr>
            <p:spPr>
              <a:xfrm>
                <a:off x="1573439" y="1962702"/>
                <a:ext cx="2541206" cy="439871"/>
              </a:xfrm>
              <a:custGeom>
                <a:avLst/>
                <a:gdLst>
                  <a:gd name="connsiteX0" fmla="*/ 0 w 2083770"/>
                  <a:gd name="connsiteY0" fmla="*/ 0 h 872514"/>
                  <a:gd name="connsiteX1" fmla="*/ 2083770 w 2083770"/>
                  <a:gd name="connsiteY1" fmla="*/ 0 h 872514"/>
                  <a:gd name="connsiteX2" fmla="*/ 2083770 w 2083770"/>
                  <a:gd name="connsiteY2" fmla="*/ 872514 h 872514"/>
                  <a:gd name="connsiteX3" fmla="*/ 0 w 2083770"/>
                  <a:gd name="connsiteY3" fmla="*/ 872514 h 872514"/>
                  <a:gd name="connsiteX4" fmla="*/ 0 w 2083770"/>
                  <a:gd name="connsiteY4" fmla="*/ 0 h 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770" h="872514">
                    <a:moveTo>
                      <a:pt x="0" y="0"/>
                    </a:moveTo>
                    <a:lnTo>
                      <a:pt x="2083770" y="0"/>
                    </a:lnTo>
                    <a:lnTo>
                      <a:pt x="2083770" y="872514"/>
                    </a:lnTo>
                    <a:lnTo>
                      <a:pt x="0" y="8725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AU" sz="2400" b="1" kern="1200" cap="none" dirty="0">
                    <a:solidFill>
                      <a:schemeClr val="accent4"/>
                    </a:solidFill>
                    <a:latin typeface="Roboto Black" panose="02000000000000000000" pitchFamily="2" charset="0"/>
                    <a:ea typeface="Roboto Black" panose="02000000000000000000" pitchFamily="2" charset="0"/>
                  </a:rPr>
                  <a:t>North America</a:t>
                </a:r>
                <a:endParaRPr lang="en-US" sz="2400" kern="1200" cap="none" dirty="0">
                  <a:solidFill>
                    <a:schemeClr val="accent4"/>
                  </a:solidFill>
                  <a:latin typeface="Roboto Black" panose="02000000000000000000" pitchFamily="2" charset="0"/>
                  <a:ea typeface="Roboto Black" panose="02000000000000000000" pitchFamily="2" charset="0"/>
                </a:endParaRPr>
              </a:p>
            </p:txBody>
          </p:sp>
          <p:sp>
            <p:nvSpPr>
              <p:cNvPr id="7" name="Freeform: Shape 6">
                <a:extLst>
                  <a:ext uri="{FF2B5EF4-FFF2-40B4-BE49-F238E27FC236}">
                    <a16:creationId xmlns:a16="http://schemas.microsoft.com/office/drawing/2014/main" id="{C52C1F2B-21CE-4612-8A3D-4FC9B63528F5}"/>
                  </a:ext>
                </a:extLst>
              </p:cNvPr>
              <p:cNvSpPr/>
              <p:nvPr/>
            </p:nvSpPr>
            <p:spPr>
              <a:xfrm>
                <a:off x="6530672" y="5247249"/>
                <a:ext cx="2541206" cy="439871"/>
              </a:xfrm>
              <a:custGeom>
                <a:avLst/>
                <a:gdLst>
                  <a:gd name="connsiteX0" fmla="*/ 0 w 2083770"/>
                  <a:gd name="connsiteY0" fmla="*/ 0 h 872514"/>
                  <a:gd name="connsiteX1" fmla="*/ 2083770 w 2083770"/>
                  <a:gd name="connsiteY1" fmla="*/ 0 h 872514"/>
                  <a:gd name="connsiteX2" fmla="*/ 2083770 w 2083770"/>
                  <a:gd name="connsiteY2" fmla="*/ 872514 h 872514"/>
                  <a:gd name="connsiteX3" fmla="*/ 0 w 2083770"/>
                  <a:gd name="connsiteY3" fmla="*/ 872514 h 872514"/>
                  <a:gd name="connsiteX4" fmla="*/ 0 w 2083770"/>
                  <a:gd name="connsiteY4" fmla="*/ 0 h 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770" h="872514">
                    <a:moveTo>
                      <a:pt x="0" y="0"/>
                    </a:moveTo>
                    <a:lnTo>
                      <a:pt x="2083770" y="0"/>
                    </a:lnTo>
                    <a:lnTo>
                      <a:pt x="2083770" y="872514"/>
                    </a:lnTo>
                    <a:lnTo>
                      <a:pt x="0" y="8725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AU" sz="2400" b="1" kern="1200" cap="none" dirty="0">
                    <a:solidFill>
                      <a:schemeClr val="accent4"/>
                    </a:solidFill>
                    <a:latin typeface="Roboto Black" panose="02000000000000000000" pitchFamily="2" charset="0"/>
                    <a:ea typeface="Roboto Black" panose="02000000000000000000" pitchFamily="2" charset="0"/>
                  </a:rPr>
                  <a:t>Australia</a:t>
                </a:r>
                <a:endParaRPr lang="en-US" sz="2400" kern="1200" cap="none" dirty="0">
                  <a:solidFill>
                    <a:schemeClr val="accent4"/>
                  </a:solidFill>
                  <a:latin typeface="Roboto Black" panose="02000000000000000000" pitchFamily="2" charset="0"/>
                  <a:ea typeface="Roboto Black" panose="02000000000000000000" pitchFamily="2" charset="0"/>
                </a:endParaRPr>
              </a:p>
            </p:txBody>
          </p:sp>
          <p:sp>
            <p:nvSpPr>
              <p:cNvPr id="9" name="Freeform: Shape 8">
                <a:extLst>
                  <a:ext uri="{FF2B5EF4-FFF2-40B4-BE49-F238E27FC236}">
                    <a16:creationId xmlns:a16="http://schemas.microsoft.com/office/drawing/2014/main" id="{449DDD64-76E2-4863-ACBC-EE8AEDC25782}"/>
                  </a:ext>
                </a:extLst>
              </p:cNvPr>
              <p:cNvSpPr/>
              <p:nvPr/>
            </p:nvSpPr>
            <p:spPr>
              <a:xfrm>
                <a:off x="5929851" y="2092429"/>
                <a:ext cx="1097280" cy="439871"/>
              </a:xfrm>
              <a:custGeom>
                <a:avLst/>
                <a:gdLst>
                  <a:gd name="connsiteX0" fmla="*/ 0 w 2083770"/>
                  <a:gd name="connsiteY0" fmla="*/ 0 h 872514"/>
                  <a:gd name="connsiteX1" fmla="*/ 2083770 w 2083770"/>
                  <a:gd name="connsiteY1" fmla="*/ 0 h 872514"/>
                  <a:gd name="connsiteX2" fmla="*/ 2083770 w 2083770"/>
                  <a:gd name="connsiteY2" fmla="*/ 872514 h 872514"/>
                  <a:gd name="connsiteX3" fmla="*/ 0 w 2083770"/>
                  <a:gd name="connsiteY3" fmla="*/ 872514 h 872514"/>
                  <a:gd name="connsiteX4" fmla="*/ 0 w 2083770"/>
                  <a:gd name="connsiteY4" fmla="*/ 0 h 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770" h="872514">
                    <a:moveTo>
                      <a:pt x="0" y="0"/>
                    </a:moveTo>
                    <a:lnTo>
                      <a:pt x="2083770" y="0"/>
                    </a:lnTo>
                    <a:lnTo>
                      <a:pt x="2083770" y="872514"/>
                    </a:lnTo>
                    <a:lnTo>
                      <a:pt x="0" y="8725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800100">
                  <a:lnSpc>
                    <a:spcPct val="100000"/>
                  </a:lnSpc>
                  <a:spcBef>
                    <a:spcPct val="0"/>
                  </a:spcBef>
                  <a:spcAft>
                    <a:spcPct val="35000"/>
                  </a:spcAft>
                  <a:buNone/>
                  <a:defRPr cap="all"/>
                </a:pPr>
                <a:r>
                  <a:rPr lang="en-AU" sz="2400" b="1" kern="1200" cap="none" dirty="0">
                    <a:solidFill>
                      <a:schemeClr val="accent4"/>
                    </a:solidFill>
                    <a:latin typeface="Roboto Black" panose="02000000000000000000" pitchFamily="2" charset="0"/>
                    <a:ea typeface="Roboto Black" panose="02000000000000000000" pitchFamily="2" charset="0"/>
                  </a:rPr>
                  <a:t>Europe</a:t>
                </a:r>
                <a:endParaRPr lang="en-US" sz="2400" kern="1200" cap="none" dirty="0">
                  <a:solidFill>
                    <a:schemeClr val="accent4"/>
                  </a:solidFill>
                  <a:latin typeface="Roboto Black" panose="02000000000000000000" pitchFamily="2" charset="0"/>
                  <a:ea typeface="Roboto Black" panose="02000000000000000000" pitchFamily="2" charset="0"/>
                </a:endParaRPr>
              </a:p>
            </p:txBody>
          </p:sp>
          <p:sp>
            <p:nvSpPr>
              <p:cNvPr id="10" name="Freeform: Shape 9">
                <a:extLst>
                  <a:ext uri="{FF2B5EF4-FFF2-40B4-BE49-F238E27FC236}">
                    <a16:creationId xmlns:a16="http://schemas.microsoft.com/office/drawing/2014/main" id="{F668A6FD-3AC1-4F00-9B15-0C7D2FDBC507}"/>
                  </a:ext>
                </a:extLst>
              </p:cNvPr>
              <p:cNvSpPr/>
              <p:nvPr/>
            </p:nvSpPr>
            <p:spPr>
              <a:xfrm>
                <a:off x="9668990" y="3249387"/>
                <a:ext cx="738736" cy="439871"/>
              </a:xfrm>
              <a:custGeom>
                <a:avLst/>
                <a:gdLst>
                  <a:gd name="connsiteX0" fmla="*/ 0 w 2083770"/>
                  <a:gd name="connsiteY0" fmla="*/ 0 h 872514"/>
                  <a:gd name="connsiteX1" fmla="*/ 2083770 w 2083770"/>
                  <a:gd name="connsiteY1" fmla="*/ 0 h 872514"/>
                  <a:gd name="connsiteX2" fmla="*/ 2083770 w 2083770"/>
                  <a:gd name="connsiteY2" fmla="*/ 872514 h 872514"/>
                  <a:gd name="connsiteX3" fmla="*/ 0 w 2083770"/>
                  <a:gd name="connsiteY3" fmla="*/ 872514 h 872514"/>
                  <a:gd name="connsiteX4" fmla="*/ 0 w 2083770"/>
                  <a:gd name="connsiteY4" fmla="*/ 0 h 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770" h="872514">
                    <a:moveTo>
                      <a:pt x="0" y="0"/>
                    </a:moveTo>
                    <a:lnTo>
                      <a:pt x="2083770" y="0"/>
                    </a:lnTo>
                    <a:lnTo>
                      <a:pt x="2083770" y="872514"/>
                    </a:lnTo>
                    <a:lnTo>
                      <a:pt x="0" y="8725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800100">
                  <a:lnSpc>
                    <a:spcPct val="100000"/>
                  </a:lnSpc>
                  <a:spcBef>
                    <a:spcPct val="0"/>
                  </a:spcBef>
                  <a:spcAft>
                    <a:spcPct val="35000"/>
                  </a:spcAft>
                  <a:buNone/>
                  <a:defRPr cap="all"/>
                </a:pPr>
                <a:r>
                  <a:rPr lang="en-AU" sz="2400" b="1" kern="1200" cap="none" dirty="0">
                    <a:solidFill>
                      <a:schemeClr val="accent4"/>
                    </a:solidFill>
                    <a:latin typeface="Roboto Black" panose="02000000000000000000" pitchFamily="2" charset="0"/>
                    <a:ea typeface="Roboto Black" panose="02000000000000000000" pitchFamily="2" charset="0"/>
                  </a:rPr>
                  <a:t>Asia</a:t>
                </a:r>
                <a:endParaRPr lang="en-US" sz="2400" kern="1200" cap="none" dirty="0">
                  <a:solidFill>
                    <a:schemeClr val="accent4"/>
                  </a:solidFill>
                  <a:latin typeface="Roboto Black" panose="02000000000000000000" pitchFamily="2" charset="0"/>
                  <a:ea typeface="Roboto Black" panose="02000000000000000000" pitchFamily="2" charset="0"/>
                </a:endParaRPr>
              </a:p>
            </p:txBody>
          </p:sp>
          <p:grpSp>
            <p:nvGrpSpPr>
              <p:cNvPr id="51" name="Group 50">
                <a:extLst>
                  <a:ext uri="{FF2B5EF4-FFF2-40B4-BE49-F238E27FC236}">
                    <a16:creationId xmlns:a16="http://schemas.microsoft.com/office/drawing/2014/main" id="{ED6055F8-6321-434F-9D80-07EE2FA0EFD0}"/>
                  </a:ext>
                </a:extLst>
              </p:cNvPr>
              <p:cNvGrpSpPr/>
              <p:nvPr/>
            </p:nvGrpSpPr>
            <p:grpSpPr>
              <a:xfrm>
                <a:off x="2703310" y="2335425"/>
                <a:ext cx="1523405" cy="889816"/>
                <a:chOff x="2090582" y="2335425"/>
                <a:chExt cx="1523405" cy="889816"/>
              </a:xfrm>
            </p:grpSpPr>
            <p:cxnSp>
              <p:nvCxnSpPr>
                <p:cNvPr id="13" name="Connector: Elbow 12">
                  <a:extLst>
                    <a:ext uri="{FF2B5EF4-FFF2-40B4-BE49-F238E27FC236}">
                      <a16:creationId xmlns:a16="http://schemas.microsoft.com/office/drawing/2014/main" id="{958995CA-CC0F-4516-A964-FFBEFB20E6B4}"/>
                    </a:ext>
                  </a:extLst>
                </p:cNvPr>
                <p:cNvCxnSpPr>
                  <a:cxnSpLocks/>
                </p:cNvCxnSpPr>
                <p:nvPr/>
              </p:nvCxnSpPr>
              <p:spPr>
                <a:xfrm rot="10800000">
                  <a:off x="2129885" y="2402574"/>
                  <a:ext cx="1372032" cy="764372"/>
                </a:xfrm>
                <a:prstGeom prst="bentConnector3">
                  <a:avLst>
                    <a:gd name="adj1" fmla="val 98765"/>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AE67EDB-9A70-4761-BB5F-6842AF0248C3}"/>
                    </a:ext>
                  </a:extLst>
                </p:cNvPr>
                <p:cNvSpPr/>
                <p:nvPr/>
              </p:nvSpPr>
              <p:spPr>
                <a:xfrm rot="18900000">
                  <a:off x="2090582" y="2335425"/>
                  <a:ext cx="116587" cy="1165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A400DB8C-5F49-4DFA-A962-C17F81E822F5}"/>
                    </a:ext>
                  </a:extLst>
                </p:cNvPr>
                <p:cNvSpPr/>
                <p:nvPr/>
              </p:nvSpPr>
              <p:spPr>
                <a:xfrm rot="18900000">
                  <a:off x="3497400" y="3108654"/>
                  <a:ext cx="116587" cy="1165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2" name="Group 51">
                <a:extLst>
                  <a:ext uri="{FF2B5EF4-FFF2-40B4-BE49-F238E27FC236}">
                    <a16:creationId xmlns:a16="http://schemas.microsoft.com/office/drawing/2014/main" id="{52B7D290-CE06-42AC-897A-A2B7102B1C07}"/>
                  </a:ext>
                </a:extLst>
              </p:cNvPr>
              <p:cNvGrpSpPr/>
              <p:nvPr/>
            </p:nvGrpSpPr>
            <p:grpSpPr>
              <a:xfrm>
                <a:off x="6337758" y="2465512"/>
                <a:ext cx="116588" cy="670144"/>
                <a:chOff x="5725030" y="2465512"/>
                <a:chExt cx="116588" cy="670144"/>
              </a:xfrm>
            </p:grpSpPr>
            <p:cxnSp>
              <p:nvCxnSpPr>
                <p:cNvPr id="33" name="Straight Connector 32">
                  <a:extLst>
                    <a:ext uri="{FF2B5EF4-FFF2-40B4-BE49-F238E27FC236}">
                      <a16:creationId xmlns:a16="http://schemas.microsoft.com/office/drawing/2014/main" id="{65AB8A73-A8BA-47A6-AF44-C21BA193456E}"/>
                    </a:ext>
                  </a:extLst>
                </p:cNvPr>
                <p:cNvCxnSpPr/>
                <p:nvPr/>
              </p:nvCxnSpPr>
              <p:spPr>
                <a:xfrm>
                  <a:off x="5772172" y="2595096"/>
                  <a:ext cx="0" cy="4292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150A49B-609F-41F9-8686-8B40D9DDAFBB}"/>
                    </a:ext>
                  </a:extLst>
                </p:cNvPr>
                <p:cNvSpPr/>
                <p:nvPr/>
              </p:nvSpPr>
              <p:spPr>
                <a:xfrm rot="18900000">
                  <a:off x="5725030" y="3019069"/>
                  <a:ext cx="116587" cy="1165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AD012A76-959A-4B0F-ADC5-F77A08C6253A}"/>
                    </a:ext>
                  </a:extLst>
                </p:cNvPr>
                <p:cNvSpPr/>
                <p:nvPr/>
              </p:nvSpPr>
              <p:spPr>
                <a:xfrm rot="18900000">
                  <a:off x="5725031" y="2465512"/>
                  <a:ext cx="116587" cy="1165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3" name="Group 52">
                <a:extLst>
                  <a:ext uri="{FF2B5EF4-FFF2-40B4-BE49-F238E27FC236}">
                    <a16:creationId xmlns:a16="http://schemas.microsoft.com/office/drawing/2014/main" id="{6760BBE7-22DF-439A-A231-5EE12B96C2EB}"/>
                  </a:ext>
                </a:extLst>
              </p:cNvPr>
              <p:cNvGrpSpPr/>
              <p:nvPr/>
            </p:nvGrpSpPr>
            <p:grpSpPr>
              <a:xfrm>
                <a:off x="8333844" y="3370705"/>
                <a:ext cx="1283185" cy="636873"/>
                <a:chOff x="7721116" y="3370705"/>
                <a:chExt cx="1283185" cy="636873"/>
              </a:xfrm>
            </p:grpSpPr>
            <p:sp>
              <p:nvSpPr>
                <p:cNvPr id="19" name="Rectangle 18">
                  <a:extLst>
                    <a:ext uri="{FF2B5EF4-FFF2-40B4-BE49-F238E27FC236}">
                      <a16:creationId xmlns:a16="http://schemas.microsoft.com/office/drawing/2014/main" id="{55AD4F53-96D8-4079-844D-964FC2574077}"/>
                    </a:ext>
                  </a:extLst>
                </p:cNvPr>
                <p:cNvSpPr/>
                <p:nvPr/>
              </p:nvSpPr>
              <p:spPr>
                <a:xfrm rot="18900000">
                  <a:off x="7721116" y="3890991"/>
                  <a:ext cx="116587" cy="1165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8" name="Connector: Elbow 37">
                  <a:extLst>
                    <a:ext uri="{FF2B5EF4-FFF2-40B4-BE49-F238E27FC236}">
                      <a16:creationId xmlns:a16="http://schemas.microsoft.com/office/drawing/2014/main" id="{312FCBA5-1773-40D5-BE50-21E8F5152102}"/>
                    </a:ext>
                  </a:extLst>
                </p:cNvPr>
                <p:cNvCxnSpPr>
                  <a:cxnSpLocks/>
                </p:cNvCxnSpPr>
                <p:nvPr/>
              </p:nvCxnSpPr>
              <p:spPr>
                <a:xfrm rot="10800000" flipV="1">
                  <a:off x="7817006" y="3428999"/>
                  <a:ext cx="1151424" cy="529683"/>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A243E760-D895-4852-80FA-0201EEAC01BD}"/>
                    </a:ext>
                  </a:extLst>
                </p:cNvPr>
                <p:cNvSpPr/>
                <p:nvPr/>
              </p:nvSpPr>
              <p:spPr>
                <a:xfrm rot="18900000">
                  <a:off x="8887714" y="3370705"/>
                  <a:ext cx="116587" cy="1165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8" name="Group 57">
                <a:extLst>
                  <a:ext uri="{FF2B5EF4-FFF2-40B4-BE49-F238E27FC236}">
                    <a16:creationId xmlns:a16="http://schemas.microsoft.com/office/drawing/2014/main" id="{6E91FD4B-EFC6-4203-901C-3EF7E8CA29C1}"/>
                  </a:ext>
                </a:extLst>
              </p:cNvPr>
              <p:cNvGrpSpPr/>
              <p:nvPr/>
            </p:nvGrpSpPr>
            <p:grpSpPr>
              <a:xfrm>
                <a:off x="7644351" y="4804337"/>
                <a:ext cx="1392649" cy="453179"/>
                <a:chOff x="7421864" y="4503615"/>
                <a:chExt cx="1392649" cy="453179"/>
              </a:xfrm>
            </p:grpSpPr>
            <p:sp>
              <p:nvSpPr>
                <p:cNvPr id="36" name="Rectangle 35">
                  <a:extLst>
                    <a:ext uri="{FF2B5EF4-FFF2-40B4-BE49-F238E27FC236}">
                      <a16:creationId xmlns:a16="http://schemas.microsoft.com/office/drawing/2014/main" id="{67B0C64E-61E5-4910-A0CD-4D21C4C13DD2}"/>
                    </a:ext>
                  </a:extLst>
                </p:cNvPr>
                <p:cNvSpPr/>
                <p:nvPr/>
              </p:nvSpPr>
              <p:spPr>
                <a:xfrm rot="18900000">
                  <a:off x="7421864" y="4840207"/>
                  <a:ext cx="116587" cy="1165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7" name="Group 56">
                  <a:extLst>
                    <a:ext uri="{FF2B5EF4-FFF2-40B4-BE49-F238E27FC236}">
                      <a16:creationId xmlns:a16="http://schemas.microsoft.com/office/drawing/2014/main" id="{63C8F226-0DC0-405A-8E6B-7E028A2385FB}"/>
                    </a:ext>
                  </a:extLst>
                </p:cNvPr>
                <p:cNvGrpSpPr/>
                <p:nvPr/>
              </p:nvGrpSpPr>
              <p:grpSpPr>
                <a:xfrm>
                  <a:off x="7465739" y="4503615"/>
                  <a:ext cx="1348774" cy="338869"/>
                  <a:chOff x="7762190" y="4835338"/>
                  <a:chExt cx="1348774" cy="338869"/>
                </a:xfrm>
              </p:grpSpPr>
              <p:cxnSp>
                <p:nvCxnSpPr>
                  <p:cNvPr id="43" name="Connector: Elbow 42">
                    <a:extLst>
                      <a:ext uri="{FF2B5EF4-FFF2-40B4-BE49-F238E27FC236}">
                        <a16:creationId xmlns:a16="http://schemas.microsoft.com/office/drawing/2014/main" id="{270DED49-F2AB-4233-9893-E87CFBECF9B4}"/>
                      </a:ext>
                    </a:extLst>
                  </p:cNvPr>
                  <p:cNvCxnSpPr>
                    <a:cxnSpLocks/>
                  </p:cNvCxnSpPr>
                  <p:nvPr/>
                </p:nvCxnSpPr>
                <p:spPr>
                  <a:xfrm flipV="1">
                    <a:off x="7762190" y="4884234"/>
                    <a:ext cx="1254407" cy="289973"/>
                  </a:xfrm>
                  <a:prstGeom prst="bentConnector3">
                    <a:avLst>
                      <a:gd name="adj1" fmla="val 1107"/>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07974D71-32B7-4663-999A-4E5F0B555060}"/>
                      </a:ext>
                    </a:extLst>
                  </p:cNvPr>
                  <p:cNvSpPr/>
                  <p:nvPr/>
                </p:nvSpPr>
                <p:spPr>
                  <a:xfrm rot="18900000">
                    <a:off x="8994377" y="4835338"/>
                    <a:ext cx="116587" cy="1165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grpSp>
      </p:grpSp>
      <p:sp>
        <p:nvSpPr>
          <p:cNvPr id="48" name="Freeform: Shape 47">
            <a:extLst>
              <a:ext uri="{FF2B5EF4-FFF2-40B4-BE49-F238E27FC236}">
                <a16:creationId xmlns:a16="http://schemas.microsoft.com/office/drawing/2014/main" id="{8D411CCF-0C37-4458-97ED-EE93AAB04422}"/>
              </a:ext>
            </a:extLst>
          </p:cNvPr>
          <p:cNvSpPr/>
          <p:nvPr/>
        </p:nvSpPr>
        <p:spPr>
          <a:xfrm>
            <a:off x="4469779" y="5581255"/>
            <a:ext cx="1638594" cy="1109226"/>
          </a:xfrm>
          <a:custGeom>
            <a:avLst/>
            <a:gdLst>
              <a:gd name="connsiteX0" fmla="*/ 0 w 2083770"/>
              <a:gd name="connsiteY0" fmla="*/ 0 h 872514"/>
              <a:gd name="connsiteX1" fmla="*/ 2083770 w 2083770"/>
              <a:gd name="connsiteY1" fmla="*/ 0 h 872514"/>
              <a:gd name="connsiteX2" fmla="*/ 2083770 w 2083770"/>
              <a:gd name="connsiteY2" fmla="*/ 872514 h 872514"/>
              <a:gd name="connsiteX3" fmla="*/ 0 w 2083770"/>
              <a:gd name="connsiteY3" fmla="*/ 872514 h 872514"/>
              <a:gd name="connsiteX4" fmla="*/ 0 w 2083770"/>
              <a:gd name="connsiteY4" fmla="*/ 0 h 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770" h="872514">
                <a:moveTo>
                  <a:pt x="0" y="0"/>
                </a:moveTo>
                <a:lnTo>
                  <a:pt x="2083770" y="0"/>
                </a:lnTo>
                <a:lnTo>
                  <a:pt x="2083770" y="872514"/>
                </a:lnTo>
                <a:lnTo>
                  <a:pt x="0" y="8725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AU" sz="6600" b="1" kern="1200" cap="none" spc="-300" dirty="0">
                <a:solidFill>
                  <a:schemeClr val="tx1"/>
                </a:solidFill>
                <a:latin typeface="Roboto Black" panose="02000000000000000000" pitchFamily="2" charset="0"/>
                <a:ea typeface="Roboto Black" panose="02000000000000000000" pitchFamily="2" charset="0"/>
              </a:rPr>
              <a:t>54%</a:t>
            </a:r>
            <a:endParaRPr lang="en-US" sz="6600" b="1" kern="1200" cap="none" spc="-300" dirty="0">
              <a:solidFill>
                <a:schemeClr val="tx1"/>
              </a:solidFill>
              <a:latin typeface="Roboto Black" panose="02000000000000000000" pitchFamily="2" charset="0"/>
              <a:ea typeface="Roboto Black" panose="02000000000000000000" pitchFamily="2" charset="0"/>
            </a:endParaRPr>
          </a:p>
        </p:txBody>
      </p:sp>
      <p:sp>
        <p:nvSpPr>
          <p:cNvPr id="54" name="TextBox 53">
            <a:extLst>
              <a:ext uri="{FF2B5EF4-FFF2-40B4-BE49-F238E27FC236}">
                <a16:creationId xmlns:a16="http://schemas.microsoft.com/office/drawing/2014/main" id="{0A16C53A-0179-460D-94B0-35D164248572}"/>
              </a:ext>
            </a:extLst>
          </p:cNvPr>
          <p:cNvSpPr txBox="1"/>
          <p:nvPr/>
        </p:nvSpPr>
        <p:spPr>
          <a:xfrm>
            <a:off x="6108373" y="6087894"/>
            <a:ext cx="2395207" cy="369332"/>
          </a:xfrm>
          <a:prstGeom prst="rect">
            <a:avLst/>
          </a:prstGeom>
          <a:noFill/>
        </p:spPr>
        <p:txBody>
          <a:bodyPr wrap="none" rtlCol="0">
            <a:spAutoFit/>
          </a:bodyPr>
          <a:lstStyle/>
          <a:p>
            <a:r>
              <a:rPr lang="en-AU" dirty="0"/>
              <a:t>Australian universities</a:t>
            </a:r>
          </a:p>
        </p:txBody>
      </p:sp>
      <p:sp>
        <p:nvSpPr>
          <p:cNvPr id="49" name="Freeform: Shape 48">
            <a:extLst>
              <a:ext uri="{FF2B5EF4-FFF2-40B4-BE49-F238E27FC236}">
                <a16:creationId xmlns:a16="http://schemas.microsoft.com/office/drawing/2014/main" id="{0F6EF156-0E09-4DE1-BF0C-2238B4228EBF}"/>
              </a:ext>
            </a:extLst>
          </p:cNvPr>
          <p:cNvSpPr/>
          <p:nvPr/>
        </p:nvSpPr>
        <p:spPr>
          <a:xfrm>
            <a:off x="8653305" y="3599552"/>
            <a:ext cx="1638594" cy="1109226"/>
          </a:xfrm>
          <a:custGeom>
            <a:avLst/>
            <a:gdLst>
              <a:gd name="connsiteX0" fmla="*/ 0 w 2083770"/>
              <a:gd name="connsiteY0" fmla="*/ 0 h 872514"/>
              <a:gd name="connsiteX1" fmla="*/ 2083770 w 2083770"/>
              <a:gd name="connsiteY1" fmla="*/ 0 h 872514"/>
              <a:gd name="connsiteX2" fmla="*/ 2083770 w 2083770"/>
              <a:gd name="connsiteY2" fmla="*/ 872514 h 872514"/>
              <a:gd name="connsiteX3" fmla="*/ 0 w 2083770"/>
              <a:gd name="connsiteY3" fmla="*/ 872514 h 872514"/>
              <a:gd name="connsiteX4" fmla="*/ 0 w 2083770"/>
              <a:gd name="connsiteY4" fmla="*/ 0 h 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770" h="872514">
                <a:moveTo>
                  <a:pt x="0" y="0"/>
                </a:moveTo>
                <a:lnTo>
                  <a:pt x="2083770" y="0"/>
                </a:lnTo>
                <a:lnTo>
                  <a:pt x="2083770" y="872514"/>
                </a:lnTo>
                <a:lnTo>
                  <a:pt x="0" y="8725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AU" sz="6600" b="1" kern="1200" cap="none" spc="-300" dirty="0">
                <a:solidFill>
                  <a:schemeClr val="tx1"/>
                </a:solidFill>
                <a:latin typeface="Roboto Black" panose="02000000000000000000" pitchFamily="2" charset="0"/>
                <a:ea typeface="Roboto Black" panose="02000000000000000000" pitchFamily="2" charset="0"/>
              </a:rPr>
              <a:t>34%</a:t>
            </a:r>
            <a:endParaRPr lang="en-US" sz="6600" kern="1200" cap="none" spc="-300" dirty="0">
              <a:solidFill>
                <a:schemeClr val="tx1"/>
              </a:solidFill>
              <a:latin typeface="Roboto Black" panose="02000000000000000000" pitchFamily="2" charset="0"/>
              <a:ea typeface="Roboto Black" panose="02000000000000000000" pitchFamily="2" charset="0"/>
            </a:endParaRPr>
          </a:p>
        </p:txBody>
      </p:sp>
      <p:sp>
        <p:nvSpPr>
          <p:cNvPr id="55" name="TextBox 54">
            <a:extLst>
              <a:ext uri="{FF2B5EF4-FFF2-40B4-BE49-F238E27FC236}">
                <a16:creationId xmlns:a16="http://schemas.microsoft.com/office/drawing/2014/main" id="{DEE59E51-318A-4A36-9AE0-E9DDAADFC7C8}"/>
              </a:ext>
            </a:extLst>
          </p:cNvPr>
          <p:cNvSpPr txBox="1"/>
          <p:nvPr/>
        </p:nvSpPr>
        <p:spPr>
          <a:xfrm>
            <a:off x="9350457" y="4394537"/>
            <a:ext cx="1943161" cy="369332"/>
          </a:xfrm>
          <a:prstGeom prst="rect">
            <a:avLst/>
          </a:prstGeom>
          <a:noFill/>
        </p:spPr>
        <p:txBody>
          <a:bodyPr wrap="none" rtlCol="0">
            <a:spAutoFit/>
          </a:bodyPr>
          <a:lstStyle/>
          <a:p>
            <a:r>
              <a:rPr lang="en-AU" dirty="0"/>
              <a:t>Asian universities</a:t>
            </a:r>
          </a:p>
        </p:txBody>
      </p:sp>
      <p:sp>
        <p:nvSpPr>
          <p:cNvPr id="50" name="Freeform: Shape 49">
            <a:extLst>
              <a:ext uri="{FF2B5EF4-FFF2-40B4-BE49-F238E27FC236}">
                <a16:creationId xmlns:a16="http://schemas.microsoft.com/office/drawing/2014/main" id="{07E6DE99-C3FA-4723-A8FC-E8AD4AD001F2}"/>
              </a:ext>
            </a:extLst>
          </p:cNvPr>
          <p:cNvSpPr/>
          <p:nvPr/>
        </p:nvSpPr>
        <p:spPr>
          <a:xfrm>
            <a:off x="6205184" y="1261230"/>
            <a:ext cx="1638594" cy="1109226"/>
          </a:xfrm>
          <a:custGeom>
            <a:avLst/>
            <a:gdLst>
              <a:gd name="connsiteX0" fmla="*/ 0 w 2083770"/>
              <a:gd name="connsiteY0" fmla="*/ 0 h 872514"/>
              <a:gd name="connsiteX1" fmla="*/ 2083770 w 2083770"/>
              <a:gd name="connsiteY1" fmla="*/ 0 h 872514"/>
              <a:gd name="connsiteX2" fmla="*/ 2083770 w 2083770"/>
              <a:gd name="connsiteY2" fmla="*/ 872514 h 872514"/>
              <a:gd name="connsiteX3" fmla="*/ 0 w 2083770"/>
              <a:gd name="connsiteY3" fmla="*/ 872514 h 872514"/>
              <a:gd name="connsiteX4" fmla="*/ 0 w 2083770"/>
              <a:gd name="connsiteY4" fmla="*/ 0 h 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770" h="872514">
                <a:moveTo>
                  <a:pt x="0" y="0"/>
                </a:moveTo>
                <a:lnTo>
                  <a:pt x="2083770" y="0"/>
                </a:lnTo>
                <a:lnTo>
                  <a:pt x="2083770" y="872514"/>
                </a:lnTo>
                <a:lnTo>
                  <a:pt x="0" y="8725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AU" sz="6600" b="1" kern="1200" cap="none" spc="-300" dirty="0">
                <a:solidFill>
                  <a:schemeClr val="tx1"/>
                </a:solidFill>
                <a:latin typeface="Roboto Black" panose="02000000000000000000" pitchFamily="2" charset="0"/>
                <a:ea typeface="Roboto Black" panose="02000000000000000000" pitchFamily="2" charset="0"/>
              </a:rPr>
              <a:t>12%</a:t>
            </a:r>
            <a:endParaRPr lang="en-US" sz="6600" kern="1200" cap="none" spc="-300" dirty="0">
              <a:solidFill>
                <a:schemeClr val="tx1"/>
              </a:solidFill>
              <a:latin typeface="Roboto Black" panose="02000000000000000000" pitchFamily="2" charset="0"/>
              <a:ea typeface="Roboto Black" panose="02000000000000000000" pitchFamily="2" charset="0"/>
            </a:endParaRPr>
          </a:p>
        </p:txBody>
      </p:sp>
      <p:sp>
        <p:nvSpPr>
          <p:cNvPr id="56" name="TextBox 55">
            <a:extLst>
              <a:ext uri="{FF2B5EF4-FFF2-40B4-BE49-F238E27FC236}">
                <a16:creationId xmlns:a16="http://schemas.microsoft.com/office/drawing/2014/main" id="{6A2B6BA4-B7AB-4DD4-BC7F-1BC8D56F4067}"/>
              </a:ext>
            </a:extLst>
          </p:cNvPr>
          <p:cNvSpPr txBox="1"/>
          <p:nvPr/>
        </p:nvSpPr>
        <p:spPr>
          <a:xfrm>
            <a:off x="7787530" y="1768022"/>
            <a:ext cx="3506088" cy="369332"/>
          </a:xfrm>
          <a:prstGeom prst="rect">
            <a:avLst/>
          </a:prstGeom>
          <a:noFill/>
        </p:spPr>
        <p:txBody>
          <a:bodyPr wrap="none" rtlCol="0">
            <a:spAutoFit/>
          </a:bodyPr>
          <a:lstStyle/>
          <a:p>
            <a:r>
              <a:rPr lang="en-AU" dirty="0"/>
              <a:t>UK &amp; North American universities</a:t>
            </a:r>
          </a:p>
        </p:txBody>
      </p:sp>
      <p:sp>
        <p:nvSpPr>
          <p:cNvPr id="37" name="Title 1">
            <a:extLst>
              <a:ext uri="{FF2B5EF4-FFF2-40B4-BE49-F238E27FC236}">
                <a16:creationId xmlns:a16="http://schemas.microsoft.com/office/drawing/2014/main" id="{396E658E-7842-4308-BDCD-60FC9D6D26E1}"/>
              </a:ext>
            </a:extLst>
          </p:cNvPr>
          <p:cNvSpPr>
            <a:spLocks noGrp="1"/>
          </p:cNvSpPr>
          <p:nvPr>
            <p:ph type="title"/>
          </p:nvPr>
        </p:nvSpPr>
        <p:spPr>
          <a:xfrm>
            <a:off x="750448" y="265693"/>
            <a:ext cx="10670400" cy="856800"/>
          </a:xfrm>
        </p:spPr>
        <p:txBody>
          <a:bodyPr/>
          <a:lstStyle/>
          <a:p>
            <a:r>
              <a:rPr lang="en-AU" sz="4400" b="1" dirty="0">
                <a:solidFill>
                  <a:schemeClr val="tx1"/>
                </a:solidFill>
                <a:latin typeface="Compasse ExtraBold" panose="020B0806020203040204" pitchFamily="34" charset="0"/>
                <a:ea typeface="Calibri" panose="020F0502020204030204" pitchFamily="34" charset="0"/>
                <a:cs typeface="Times New Roman" panose="02020603050405020304" pitchFamily="18" charset="0"/>
              </a:rPr>
              <a:t>Where have the graduates gone?</a:t>
            </a:r>
            <a:endParaRPr lang="en-AU" sz="4400" dirty="0">
              <a:solidFill>
                <a:schemeClr val="tx1"/>
              </a:solidFill>
              <a:latin typeface="Compasse ExtraBold" panose="020B0806020203040204" pitchFamily="34" charset="0"/>
            </a:endParaRPr>
          </a:p>
        </p:txBody>
      </p:sp>
    </p:spTree>
    <p:extLst>
      <p:ext uri="{BB962C8B-B14F-4D97-AF65-F5344CB8AC3E}">
        <p14:creationId xmlns:p14="http://schemas.microsoft.com/office/powerpoint/2010/main" val="19346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2E688-C3D7-48D4-8801-C18CAA552CDD}"/>
              </a:ext>
            </a:extLst>
          </p:cNvPr>
          <p:cNvSpPr>
            <a:spLocks noGrp="1"/>
          </p:cNvSpPr>
          <p:nvPr>
            <p:ph type="title"/>
          </p:nvPr>
        </p:nvSpPr>
        <p:spPr>
          <a:xfrm>
            <a:off x="502567" y="617157"/>
            <a:ext cx="10670400" cy="856800"/>
          </a:xfrm>
        </p:spPr>
        <p:txBody>
          <a:bodyPr/>
          <a:lstStyle/>
          <a:p>
            <a:r>
              <a:rPr lang="en-AU" sz="4400" b="1" dirty="0">
                <a:solidFill>
                  <a:srgbClr val="00B0DB"/>
                </a:solidFill>
                <a:latin typeface="Compasse ExtraBold" panose="020B0806020203040204" pitchFamily="34" charset="0"/>
                <a:ea typeface="Calibri" panose="020F0502020204030204" pitchFamily="34" charset="0"/>
                <a:cs typeface="Times New Roman" panose="02020603050405020304" pitchFamily="18" charset="0"/>
              </a:rPr>
              <a:t>Who can study SACE?</a:t>
            </a:r>
            <a:endParaRPr lang="en-AU" sz="4400" dirty="0">
              <a:solidFill>
                <a:srgbClr val="00B0DB"/>
              </a:solidFill>
              <a:latin typeface="Compasse ExtraBold" panose="020B0806020203040204" pitchFamily="34" charset="0"/>
            </a:endParaRPr>
          </a:p>
        </p:txBody>
      </p:sp>
      <p:sp>
        <p:nvSpPr>
          <p:cNvPr id="4" name="TextBox 3">
            <a:extLst>
              <a:ext uri="{FF2B5EF4-FFF2-40B4-BE49-F238E27FC236}">
                <a16:creationId xmlns:a16="http://schemas.microsoft.com/office/drawing/2014/main" id="{56AD7F8F-2F02-4278-B430-C150BAACC879}"/>
              </a:ext>
            </a:extLst>
          </p:cNvPr>
          <p:cNvSpPr txBox="1"/>
          <p:nvPr/>
        </p:nvSpPr>
        <p:spPr>
          <a:xfrm>
            <a:off x="7683689" y="1731461"/>
            <a:ext cx="3138985" cy="1883392"/>
          </a:xfrm>
          <a:prstGeom prst="rect">
            <a:avLst/>
          </a:prstGeom>
          <a:noFill/>
        </p:spPr>
        <p:txBody>
          <a:bodyPr wrap="square" rtlCol="0">
            <a:spAutoFit/>
          </a:bodyPr>
          <a:lstStyle/>
          <a:p>
            <a:pPr marL="342900" indent="-342900">
              <a:buFont typeface="Wingdings" panose="05000000000000000000" pitchFamily="2" charset="2"/>
              <a:buChar char="§"/>
            </a:pPr>
            <a:r>
              <a:rPr lang="en-US" sz="2400" dirty="0"/>
              <a:t>Students who meet </a:t>
            </a:r>
            <a:r>
              <a:rPr lang="en-AU" sz="2400" dirty="0"/>
              <a:t>English language proficiency requirements </a:t>
            </a:r>
          </a:p>
          <a:p>
            <a:endParaRPr lang="en-AU" dirty="0"/>
          </a:p>
        </p:txBody>
      </p:sp>
      <p:sp>
        <p:nvSpPr>
          <p:cNvPr id="7" name="TextBox 6">
            <a:extLst>
              <a:ext uri="{FF2B5EF4-FFF2-40B4-BE49-F238E27FC236}">
                <a16:creationId xmlns:a16="http://schemas.microsoft.com/office/drawing/2014/main" id="{0562A08D-AB58-4C9C-A256-75AC2DB6E80D}"/>
              </a:ext>
            </a:extLst>
          </p:cNvPr>
          <p:cNvSpPr txBox="1"/>
          <p:nvPr/>
        </p:nvSpPr>
        <p:spPr>
          <a:xfrm>
            <a:off x="7683689" y="4024852"/>
            <a:ext cx="2943367" cy="2215991"/>
          </a:xfrm>
          <a:prstGeom prst="rect">
            <a:avLst/>
          </a:prstGeom>
          <a:noFill/>
        </p:spPr>
        <p:txBody>
          <a:bodyPr wrap="square" rtlCol="0">
            <a:spAutoFit/>
          </a:bodyPr>
          <a:lstStyle/>
          <a:p>
            <a:pPr marL="342900" indent="-342900">
              <a:buFont typeface="Wingdings" panose="05000000000000000000" pitchFamily="2" charset="2"/>
              <a:buChar char="§"/>
            </a:pPr>
            <a:r>
              <a:rPr lang="en-AU" sz="2400" dirty="0"/>
              <a:t>Students who have</a:t>
            </a:r>
            <a:r>
              <a:rPr lang="en-AU" sz="2400" dirty="0">
                <a:ea typeface="Calibri" panose="020F0502020204030204" pitchFamily="34" charset="0"/>
                <a:cs typeface="Times New Roman" panose="02020603050405020304" pitchFamily="18" charset="0"/>
              </a:rPr>
              <a:t> </a:t>
            </a:r>
            <a:r>
              <a:rPr lang="en-US" sz="2400" dirty="0"/>
              <a:t>successfully completed Year 10 in their home country</a:t>
            </a:r>
          </a:p>
          <a:p>
            <a:pPr marL="285750" indent="-285750">
              <a:buFont typeface="Arial" panose="020B0604020202020204" pitchFamily="34" charset="0"/>
              <a:buChar char="•"/>
            </a:pPr>
            <a:endParaRPr lang="en-AU" dirty="0"/>
          </a:p>
        </p:txBody>
      </p:sp>
      <p:pic>
        <p:nvPicPr>
          <p:cNvPr id="8" name="Picture 7" descr="A person sitting at a table using a computer&#10;&#10;Description automatically generated">
            <a:extLst>
              <a:ext uri="{FF2B5EF4-FFF2-40B4-BE49-F238E27FC236}">
                <a16:creationId xmlns:a16="http://schemas.microsoft.com/office/drawing/2014/main" id="{667E5345-E171-41C7-B784-4D9D9299284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502567" y="1731461"/>
            <a:ext cx="5863590" cy="3924345"/>
          </a:xfrm>
          <a:prstGeom prst="rect">
            <a:avLst/>
          </a:prstGeom>
          <a:effectLst>
            <a:reflection blurRad="6350" stA="52000" endA="300" endPos="20000" dir="5400000" sy="-100000" algn="bl" rotWithShape="0"/>
          </a:effectLst>
          <a:scene3d>
            <a:camera prst="orthographicFront">
              <a:rot lat="0" lon="0" rev="0"/>
            </a:camera>
            <a:lightRig rig="threePt" dir="t"/>
          </a:scene3d>
        </p:spPr>
      </p:pic>
    </p:spTree>
    <p:extLst>
      <p:ext uri="{BB962C8B-B14F-4D97-AF65-F5344CB8AC3E}">
        <p14:creationId xmlns:p14="http://schemas.microsoft.com/office/powerpoint/2010/main" val="1351990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BE8AA8-774F-4AA6-AE23-467B98B0BB1D}"/>
              </a:ext>
            </a:extLst>
          </p:cNvPr>
          <p:cNvPicPr>
            <a:picLocks noChangeAspect="1"/>
          </p:cNvPicPr>
          <p:nvPr/>
        </p:nvPicPr>
        <p:blipFill rotWithShape="1">
          <a:blip r:embed="rId3"/>
          <a:srcRect l="39483"/>
          <a:stretch/>
        </p:blipFill>
        <p:spPr>
          <a:xfrm>
            <a:off x="6291618" y="-4575"/>
            <a:ext cx="5900381" cy="6889871"/>
          </a:xfrm>
          <a:prstGeom prst="rect">
            <a:avLst/>
          </a:prstGeom>
        </p:spPr>
      </p:pic>
      <p:sp>
        <p:nvSpPr>
          <p:cNvPr id="6" name="Title 1">
            <a:extLst>
              <a:ext uri="{FF2B5EF4-FFF2-40B4-BE49-F238E27FC236}">
                <a16:creationId xmlns:a16="http://schemas.microsoft.com/office/drawing/2014/main" id="{38CBEAE2-921E-4E14-9F56-3C96D62C0B40}"/>
              </a:ext>
            </a:extLst>
          </p:cNvPr>
          <p:cNvSpPr>
            <a:spLocks noGrp="1"/>
          </p:cNvSpPr>
          <p:nvPr>
            <p:ph type="title"/>
          </p:nvPr>
        </p:nvSpPr>
        <p:spPr>
          <a:xfrm>
            <a:off x="420510" y="574345"/>
            <a:ext cx="10670400" cy="856800"/>
          </a:xfrm>
        </p:spPr>
        <p:txBody>
          <a:bodyPr/>
          <a:lstStyle/>
          <a:p>
            <a:pPr defTabSz="1219170"/>
            <a:r>
              <a:rPr lang="en-AU" sz="4400" spc="-150" dirty="0">
                <a:solidFill>
                  <a:srgbClr val="00B0DB"/>
                </a:solidFill>
                <a:latin typeface="Compasse ExtraBold" panose="020B0806020203040204" pitchFamily="34" charset="0"/>
                <a:ea typeface="Roboto Black" panose="02000000000000000000" pitchFamily="2" charset="0"/>
              </a:rPr>
              <a:t>Further information</a:t>
            </a:r>
          </a:p>
        </p:txBody>
      </p:sp>
      <p:sp>
        <p:nvSpPr>
          <p:cNvPr id="7" name="Rectangle 6">
            <a:extLst>
              <a:ext uri="{FF2B5EF4-FFF2-40B4-BE49-F238E27FC236}">
                <a16:creationId xmlns:a16="http://schemas.microsoft.com/office/drawing/2014/main" id="{6E06EEBF-0399-49A1-B3A9-535115D3B4D7}"/>
              </a:ext>
            </a:extLst>
          </p:cNvPr>
          <p:cNvSpPr/>
          <p:nvPr/>
        </p:nvSpPr>
        <p:spPr>
          <a:xfrm>
            <a:off x="5368983" y="3255478"/>
            <a:ext cx="4970356" cy="769441"/>
          </a:xfrm>
          <a:prstGeom prst="rect">
            <a:avLst/>
          </a:prstGeom>
        </p:spPr>
        <p:txBody>
          <a:bodyPr wrap="square">
            <a:spAutoFit/>
          </a:bodyPr>
          <a:lstStyle/>
          <a:p>
            <a:r>
              <a:rPr lang="en-AU" sz="4400" dirty="0">
                <a:ea typeface="Roboto Medium" panose="02000000000000000000" pitchFamily="2" charset="0"/>
                <a:cs typeface="Arial" panose="020B0604020202020204" pitchFamily="34" charset="0"/>
              </a:rPr>
              <a:t>www.sacei.edu.au</a:t>
            </a:r>
            <a:endParaRPr lang="en-AU" sz="4400" dirty="0"/>
          </a:p>
        </p:txBody>
      </p:sp>
      <p:sp>
        <p:nvSpPr>
          <p:cNvPr id="8" name="Content Placeholder 2">
            <a:extLst>
              <a:ext uri="{FF2B5EF4-FFF2-40B4-BE49-F238E27FC236}">
                <a16:creationId xmlns:a16="http://schemas.microsoft.com/office/drawing/2014/main" id="{16BDF6AB-F163-48F9-A2A0-0A42BA804B3F}"/>
              </a:ext>
            </a:extLst>
          </p:cNvPr>
          <p:cNvSpPr txBox="1">
            <a:spLocks/>
          </p:cNvSpPr>
          <p:nvPr/>
        </p:nvSpPr>
        <p:spPr>
          <a:xfrm>
            <a:off x="420510" y="1907188"/>
            <a:ext cx="4948473" cy="2580574"/>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Calibri" panose="020F0502020204030204" pitchFamily="34" charset="0"/>
              <a:buChar char="﻿"/>
              <a:defRPr sz="2400" kern="1200">
                <a:solidFill>
                  <a:schemeClr val="accent2"/>
                </a:solidFill>
                <a:latin typeface="+mn-lt"/>
                <a:ea typeface="+mn-ea"/>
                <a:cs typeface="+mn-cs"/>
              </a:defRPr>
            </a:lvl1pPr>
            <a:lvl2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2pPr>
            <a:lvl3pPr marL="457200" indent="-1701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684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818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a:lstStyle>
          <a:p>
            <a:pPr>
              <a:buFont typeface="Calibri" panose="020F0502020204030204" pitchFamily="34" charset="0"/>
              <a:buNone/>
            </a:pPr>
            <a:endParaRPr lang="en-US" sz="2000" dirty="0">
              <a:solidFill>
                <a:srgbClr val="565A5C"/>
              </a:solidFill>
              <a:latin typeface="Roboto Light" panose="02000000000000000000" pitchFamily="2" charset="0"/>
              <a:ea typeface="Roboto Light" panose="02000000000000000000" pitchFamily="2" charset="0"/>
              <a:cs typeface="Arial" panose="020B0604020202020204" pitchFamily="34" charset="0"/>
            </a:endParaRPr>
          </a:p>
        </p:txBody>
      </p:sp>
      <p:pic>
        <p:nvPicPr>
          <p:cNvPr id="2" name="Picture 1">
            <a:extLst>
              <a:ext uri="{FF2B5EF4-FFF2-40B4-BE49-F238E27FC236}">
                <a16:creationId xmlns:a16="http://schemas.microsoft.com/office/drawing/2014/main" id="{855513A2-A004-4604-9CDA-8CD8E1026B0D}"/>
              </a:ext>
            </a:extLst>
          </p:cNvPr>
          <p:cNvPicPr>
            <a:picLocks noChangeAspect="1"/>
          </p:cNvPicPr>
          <p:nvPr/>
        </p:nvPicPr>
        <p:blipFill rotWithShape="1">
          <a:blip r:embed="rId4"/>
          <a:srcRect l="6900" t="25554" r="7747" b="3907"/>
          <a:stretch/>
        </p:blipFill>
        <p:spPr>
          <a:xfrm>
            <a:off x="1291135" y="2262115"/>
            <a:ext cx="3207224" cy="3125339"/>
          </a:xfrm>
          <a:prstGeom prst="rect">
            <a:avLst/>
          </a:prstGeom>
        </p:spPr>
      </p:pic>
    </p:spTree>
    <p:extLst>
      <p:ext uri="{BB962C8B-B14F-4D97-AF65-F5344CB8AC3E}">
        <p14:creationId xmlns:p14="http://schemas.microsoft.com/office/powerpoint/2010/main" val="395678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6BDF6AB-F163-48F9-A2A0-0A42BA804B3F}"/>
              </a:ext>
            </a:extLst>
          </p:cNvPr>
          <p:cNvSpPr txBox="1">
            <a:spLocks/>
          </p:cNvSpPr>
          <p:nvPr/>
        </p:nvSpPr>
        <p:spPr>
          <a:xfrm>
            <a:off x="420510" y="1907188"/>
            <a:ext cx="4948473" cy="2580574"/>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Calibri" panose="020F0502020204030204" pitchFamily="34" charset="0"/>
              <a:buChar char="﻿"/>
              <a:defRPr sz="2400" kern="1200">
                <a:solidFill>
                  <a:schemeClr val="accent2"/>
                </a:solidFill>
                <a:latin typeface="+mn-lt"/>
                <a:ea typeface="+mn-ea"/>
                <a:cs typeface="+mn-cs"/>
              </a:defRPr>
            </a:lvl1pPr>
            <a:lvl2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2pPr>
            <a:lvl3pPr marL="457200" indent="-1701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684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818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a:lstStyle>
          <a:p>
            <a:pPr>
              <a:buFont typeface="Calibri" panose="020F0502020204030204" pitchFamily="34" charset="0"/>
              <a:buNone/>
            </a:pPr>
            <a:endParaRPr lang="en-US" sz="2000" dirty="0">
              <a:solidFill>
                <a:srgbClr val="565A5C"/>
              </a:solidFill>
              <a:latin typeface="Roboto Light" panose="02000000000000000000" pitchFamily="2" charset="0"/>
              <a:ea typeface="Roboto Light" panose="02000000000000000000" pitchFamily="2" charset="0"/>
              <a:cs typeface="Arial" panose="020B0604020202020204" pitchFamily="34" charset="0"/>
            </a:endParaRPr>
          </a:p>
        </p:txBody>
      </p:sp>
      <p:pic>
        <p:nvPicPr>
          <p:cNvPr id="12" name="Picture 11">
            <a:extLst>
              <a:ext uri="{FF2B5EF4-FFF2-40B4-BE49-F238E27FC236}">
                <a16:creationId xmlns:a16="http://schemas.microsoft.com/office/drawing/2014/main" id="{60F08C62-6AB3-47B5-AB73-874A5CAE62CA}"/>
              </a:ext>
            </a:extLst>
          </p:cNvPr>
          <p:cNvPicPr>
            <a:picLocks noChangeAspect="1"/>
          </p:cNvPicPr>
          <p:nvPr/>
        </p:nvPicPr>
        <p:blipFill>
          <a:blip r:embed="rId3"/>
          <a:stretch>
            <a:fillRect/>
          </a:stretch>
        </p:blipFill>
        <p:spPr>
          <a:xfrm>
            <a:off x="3219856" y="1708954"/>
            <a:ext cx="5946842" cy="2977042"/>
          </a:xfrm>
          <a:prstGeom prst="rect">
            <a:avLst/>
          </a:prstGeom>
        </p:spPr>
      </p:pic>
    </p:spTree>
    <p:extLst>
      <p:ext uri="{BB962C8B-B14F-4D97-AF65-F5344CB8AC3E}">
        <p14:creationId xmlns:p14="http://schemas.microsoft.com/office/powerpoint/2010/main" val="1344394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2F4BBC-BFFA-414E-9D0D-3FBA2B03A0A7}"/>
              </a:ext>
            </a:extLst>
          </p:cNvPr>
          <p:cNvPicPr>
            <a:picLocks noChangeAspect="1"/>
          </p:cNvPicPr>
          <p:nvPr/>
        </p:nvPicPr>
        <p:blipFill rotWithShape="1">
          <a:blip r:embed="rId2"/>
          <a:srcRect l="4595" r="32551"/>
          <a:stretch/>
        </p:blipFill>
        <p:spPr>
          <a:xfrm>
            <a:off x="0" y="0"/>
            <a:ext cx="6096000" cy="6858000"/>
          </a:xfrm>
          <a:prstGeom prst="rect">
            <a:avLst/>
          </a:prstGeom>
        </p:spPr>
      </p:pic>
      <p:sp>
        <p:nvSpPr>
          <p:cNvPr id="5" name="Content Placeholder 4">
            <a:extLst>
              <a:ext uri="{FF2B5EF4-FFF2-40B4-BE49-F238E27FC236}">
                <a16:creationId xmlns:a16="http://schemas.microsoft.com/office/drawing/2014/main" id="{801DDBAF-8713-4010-977C-2589C4710C35}"/>
              </a:ext>
            </a:extLst>
          </p:cNvPr>
          <p:cNvSpPr>
            <a:spLocks noGrp="1"/>
          </p:cNvSpPr>
          <p:nvPr>
            <p:ph idx="1"/>
          </p:nvPr>
        </p:nvSpPr>
        <p:spPr>
          <a:xfrm>
            <a:off x="2527111" y="1572904"/>
            <a:ext cx="5227093" cy="3493827"/>
          </a:xfrm>
        </p:spPr>
        <p:txBody>
          <a:bodyPr/>
          <a:lstStyle/>
          <a:p>
            <a:endParaRPr lang="en-US" dirty="0"/>
          </a:p>
          <a:p>
            <a:r>
              <a:rPr lang="en-US" sz="4000" dirty="0"/>
              <a:t>A globally recognised pre-university program that provides entry into the world’s top universities.</a:t>
            </a:r>
            <a:endParaRPr lang="en-AU" sz="4000" dirty="0">
              <a:solidFill>
                <a:schemeClr val="tx1"/>
              </a:solidFill>
              <a:latin typeface="Roboto Black" panose="02000000000000000000" pitchFamily="2" charset="0"/>
              <a:ea typeface="Roboto Black" panose="02000000000000000000" pitchFamily="2" charset="0"/>
            </a:endParaRPr>
          </a:p>
          <a:p>
            <a:endParaRPr lang="en-US" dirty="0"/>
          </a:p>
        </p:txBody>
      </p:sp>
      <p:pic>
        <p:nvPicPr>
          <p:cNvPr id="9" name="Picture 8">
            <a:extLst>
              <a:ext uri="{FF2B5EF4-FFF2-40B4-BE49-F238E27FC236}">
                <a16:creationId xmlns:a16="http://schemas.microsoft.com/office/drawing/2014/main" id="{A10A9A57-FBBE-4A60-BA76-3B00D66D202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737445" y="0"/>
            <a:ext cx="5454555" cy="6858000"/>
          </a:xfrm>
          <a:prstGeom prst="rect">
            <a:avLst/>
          </a:prstGeom>
        </p:spPr>
      </p:pic>
    </p:spTree>
    <p:extLst>
      <p:ext uri="{BB962C8B-B14F-4D97-AF65-F5344CB8AC3E}">
        <p14:creationId xmlns:p14="http://schemas.microsoft.com/office/powerpoint/2010/main" val="1160490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56AAB-AB34-4990-8AD3-69D191100168}"/>
              </a:ext>
            </a:extLst>
          </p:cNvPr>
          <p:cNvSpPr>
            <a:spLocks noGrp="1"/>
          </p:cNvSpPr>
          <p:nvPr>
            <p:ph type="title"/>
          </p:nvPr>
        </p:nvSpPr>
        <p:spPr>
          <a:xfrm>
            <a:off x="649218" y="825689"/>
            <a:ext cx="10670400" cy="856800"/>
          </a:xfrm>
        </p:spPr>
        <p:txBody>
          <a:bodyPr/>
          <a:lstStyle/>
          <a:p>
            <a:r>
              <a:rPr lang="en-AU" sz="4400" b="1" dirty="0">
                <a:solidFill>
                  <a:srgbClr val="00B0DB"/>
                </a:solidFill>
                <a:latin typeface="Compasse ExtraBold" panose="020B0806020203040204" pitchFamily="34" charset="0"/>
                <a:ea typeface="Calibri" panose="020F0502020204030204" pitchFamily="34" charset="0"/>
                <a:cs typeface="Times New Roman" panose="02020603050405020304" pitchFamily="18" charset="0"/>
              </a:rPr>
              <a:t>What is the SACE?</a:t>
            </a:r>
            <a:endParaRPr lang="en-AU" sz="4400" dirty="0">
              <a:solidFill>
                <a:srgbClr val="00B0DB"/>
              </a:solidFill>
              <a:latin typeface="Compasse ExtraBold" panose="020B0806020203040204" pitchFamily="34" charset="0"/>
            </a:endParaRPr>
          </a:p>
        </p:txBody>
      </p:sp>
      <p:sp>
        <p:nvSpPr>
          <p:cNvPr id="3" name="Content Placeholder 2">
            <a:extLst>
              <a:ext uri="{FF2B5EF4-FFF2-40B4-BE49-F238E27FC236}">
                <a16:creationId xmlns:a16="http://schemas.microsoft.com/office/drawing/2014/main" id="{028E3776-7868-4220-9848-446CC156BAD7}"/>
              </a:ext>
            </a:extLst>
          </p:cNvPr>
          <p:cNvSpPr>
            <a:spLocks noGrp="1"/>
          </p:cNvSpPr>
          <p:nvPr>
            <p:ph idx="1"/>
          </p:nvPr>
        </p:nvSpPr>
        <p:spPr>
          <a:xfrm>
            <a:off x="649218" y="1917214"/>
            <a:ext cx="5597982" cy="3960055"/>
          </a:xfrm>
        </p:spPr>
        <p:txBody>
          <a:bodyPr/>
          <a:lstStyle/>
          <a:p>
            <a:pPr marL="342900" indent="-342900">
              <a:lnSpc>
                <a:spcPct val="107000"/>
              </a:lnSpc>
              <a:spcAft>
                <a:spcPts val="800"/>
              </a:spcAft>
              <a:buFont typeface="Wingdings" panose="05000000000000000000" pitchFamily="2" charset="2"/>
              <a:buChar char="§"/>
            </a:pPr>
            <a:r>
              <a:rPr lang="en-AU" dirty="0">
                <a:ea typeface="Calibri" panose="020F0502020204030204" pitchFamily="34" charset="0"/>
                <a:cs typeface="Times New Roman" panose="02020603050405020304" pitchFamily="18" charset="0"/>
              </a:rPr>
              <a:t>Official senior secondary qualification of the Government of South Australia.</a:t>
            </a:r>
          </a:p>
          <a:p>
            <a:pPr marL="342900" indent="-342900">
              <a:lnSpc>
                <a:spcPct val="107000"/>
              </a:lnSpc>
              <a:spcAft>
                <a:spcPts val="800"/>
              </a:spcAft>
              <a:buFont typeface="Wingdings" panose="05000000000000000000" pitchFamily="2" charset="2"/>
              <a:buChar char="§"/>
            </a:pPr>
            <a:r>
              <a:rPr lang="en-AU" dirty="0">
                <a:ea typeface="Calibri" panose="020F0502020204030204" pitchFamily="34" charset="0"/>
                <a:cs typeface="Times New Roman" panose="02020603050405020304" pitchFamily="18" charset="0"/>
              </a:rPr>
              <a:t>Pre-university qualification studied in the final 2 years of schooling</a:t>
            </a:r>
          </a:p>
          <a:p>
            <a:pPr marL="342900" indent="-342900">
              <a:lnSpc>
                <a:spcPct val="107000"/>
              </a:lnSpc>
              <a:spcAft>
                <a:spcPts val="800"/>
              </a:spcAft>
              <a:buFont typeface="Wingdings" panose="05000000000000000000" pitchFamily="2" charset="2"/>
              <a:buChar char="§"/>
            </a:pPr>
            <a:r>
              <a:rPr lang="en-AU" dirty="0"/>
              <a:t>Delivered in Australia  since 1874 and </a:t>
            </a:r>
            <a:r>
              <a:rPr lang="en-US" dirty="0"/>
              <a:t>internationally since 1982</a:t>
            </a:r>
          </a:p>
          <a:p>
            <a:pPr marL="342900" indent="-342900">
              <a:lnSpc>
                <a:spcPct val="107000"/>
              </a:lnSpc>
              <a:spcAft>
                <a:spcPts val="800"/>
              </a:spcAft>
              <a:buFont typeface="Wingdings" panose="05000000000000000000" pitchFamily="2" charset="2"/>
              <a:buChar char="§"/>
            </a:pPr>
            <a:r>
              <a:rPr lang="en-AU" dirty="0"/>
              <a:t>Enabling success at university</a:t>
            </a:r>
            <a:r>
              <a:rPr lang="en-US" dirty="0">
                <a:solidFill>
                  <a:srgbClr val="000000"/>
                </a:solidFill>
              </a:rPr>
              <a:t>, not just access</a:t>
            </a:r>
            <a:endParaRPr lang="en-AU" dirty="0"/>
          </a:p>
          <a:p>
            <a:pPr>
              <a:lnSpc>
                <a:spcPct val="107000"/>
              </a:lnSpc>
              <a:spcAft>
                <a:spcPts val="800"/>
              </a:spcAft>
            </a:pPr>
            <a:endParaRPr lang="en-A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dirty="0">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AU" dirty="0"/>
          </a:p>
        </p:txBody>
      </p:sp>
      <p:pic>
        <p:nvPicPr>
          <p:cNvPr id="5" name="Picture 4" descr="A person sitting at a table with a computer and smiling at the camera&#10;&#10;Description automatically generated">
            <a:extLst>
              <a:ext uri="{FF2B5EF4-FFF2-40B4-BE49-F238E27FC236}">
                <a16:creationId xmlns:a16="http://schemas.microsoft.com/office/drawing/2014/main" id="{2AEA17B6-7AF1-4A78-B002-416484D9105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837489" y="1917214"/>
            <a:ext cx="4705293" cy="3023571"/>
          </a:xfrm>
          <a:prstGeom prst="rect">
            <a:avLst/>
          </a:prstGeom>
          <a:effectLst>
            <a:reflection blurRad="6350" stA="52000" endA="300" endPos="22000" dir="5400000" sy="-100000" algn="bl" rotWithShape="0"/>
          </a:effectLst>
        </p:spPr>
      </p:pic>
    </p:spTree>
    <p:extLst>
      <p:ext uri="{BB962C8B-B14F-4D97-AF65-F5344CB8AC3E}">
        <p14:creationId xmlns:p14="http://schemas.microsoft.com/office/powerpoint/2010/main" val="1565259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B748C-C4ED-4071-B25D-DA35523DC69F}"/>
              </a:ext>
            </a:extLst>
          </p:cNvPr>
          <p:cNvSpPr>
            <a:spLocks noGrp="1"/>
          </p:cNvSpPr>
          <p:nvPr>
            <p:ph type="title"/>
          </p:nvPr>
        </p:nvSpPr>
        <p:spPr>
          <a:xfrm>
            <a:off x="559559" y="466636"/>
            <a:ext cx="10670400" cy="856800"/>
          </a:xfrm>
        </p:spPr>
        <p:txBody>
          <a:bodyPr/>
          <a:lstStyle/>
          <a:p>
            <a:r>
              <a:rPr lang="en-AU" sz="4400" b="1" dirty="0">
                <a:solidFill>
                  <a:srgbClr val="0AACCF"/>
                </a:solidFill>
                <a:latin typeface="Compasse ExtraBold" panose="020B0806020203040204" pitchFamily="34" charset="0"/>
                <a:ea typeface="Calibri" panose="020F0502020204030204" pitchFamily="34" charset="0"/>
                <a:cs typeface="Times New Roman" panose="02020603050405020304" pitchFamily="18" charset="0"/>
              </a:rPr>
              <a:t>How is the SACE different?</a:t>
            </a:r>
            <a:endParaRPr lang="en-AU" sz="4400" dirty="0">
              <a:solidFill>
                <a:srgbClr val="0AACCF"/>
              </a:solidFill>
              <a:latin typeface="Compasse ExtraBold" panose="020B0806020203040204" pitchFamily="34" charset="0"/>
            </a:endParaRPr>
          </a:p>
        </p:txBody>
      </p:sp>
      <p:sp>
        <p:nvSpPr>
          <p:cNvPr id="3" name="Content Placeholder 2">
            <a:extLst>
              <a:ext uri="{FF2B5EF4-FFF2-40B4-BE49-F238E27FC236}">
                <a16:creationId xmlns:a16="http://schemas.microsoft.com/office/drawing/2014/main" id="{B23708CE-87A9-4A8A-A076-B206B84E06D8}"/>
              </a:ext>
            </a:extLst>
          </p:cNvPr>
          <p:cNvSpPr>
            <a:spLocks noGrp="1"/>
          </p:cNvSpPr>
          <p:nvPr>
            <p:ph idx="1"/>
          </p:nvPr>
        </p:nvSpPr>
        <p:spPr>
          <a:xfrm>
            <a:off x="3234518" y="1630208"/>
            <a:ext cx="8543499" cy="2649870"/>
          </a:xfrm>
        </p:spPr>
        <p:txBody>
          <a:bodyPr/>
          <a:lstStyle/>
          <a:p>
            <a:pPr>
              <a:lnSpc>
                <a:spcPct val="107000"/>
              </a:lnSpc>
              <a:spcAft>
                <a:spcPts val="800"/>
              </a:spcAft>
            </a:pPr>
            <a:r>
              <a:rPr lang="en-AU" dirty="0">
                <a:ea typeface="Calibri" panose="020F0502020204030204" pitchFamily="34" charset="0"/>
                <a:cs typeface="Times New Roman" panose="02020603050405020304" pitchFamily="18" charset="0"/>
              </a:rPr>
              <a:t>The SACE differs from other qualifications as it is not focused on remembering information for exams. The SACE allows students to develop the thinking and learning skills to succeed at university. </a:t>
            </a:r>
          </a:p>
          <a:p>
            <a:pPr>
              <a:lnSpc>
                <a:spcPct val="107000"/>
              </a:lnSpc>
              <a:spcAft>
                <a:spcPts val="800"/>
              </a:spcAft>
            </a:pPr>
            <a:r>
              <a:rPr lang="en-AU" dirty="0">
                <a:ea typeface="Calibri" panose="020F0502020204030204" pitchFamily="34" charset="0"/>
                <a:cs typeface="Times New Roman" panose="02020603050405020304" pitchFamily="18" charset="0"/>
              </a:rPr>
              <a:t>These include skills in working with others, being able to solve problems, research skills and the ability to present their ideas.</a:t>
            </a:r>
          </a:p>
        </p:txBody>
      </p:sp>
      <p:pic>
        <p:nvPicPr>
          <p:cNvPr id="6" name="Picture 5">
            <a:extLst>
              <a:ext uri="{FF2B5EF4-FFF2-40B4-BE49-F238E27FC236}">
                <a16:creationId xmlns:a16="http://schemas.microsoft.com/office/drawing/2014/main" id="{9429F8D8-1A35-478E-9EAD-704CF45350D9}"/>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1146015"/>
            <a:ext cx="5115542" cy="5711985"/>
          </a:xfrm>
          <a:prstGeom prst="rect">
            <a:avLst/>
          </a:prstGeom>
        </p:spPr>
      </p:pic>
      <p:sp>
        <p:nvSpPr>
          <p:cNvPr id="7" name="TextBox 6">
            <a:extLst>
              <a:ext uri="{FF2B5EF4-FFF2-40B4-BE49-F238E27FC236}">
                <a16:creationId xmlns:a16="http://schemas.microsoft.com/office/drawing/2014/main" id="{54BF607F-793B-40F8-8A1F-4A8DD881B344}"/>
              </a:ext>
            </a:extLst>
          </p:cNvPr>
          <p:cNvSpPr txBox="1"/>
          <p:nvPr/>
        </p:nvSpPr>
        <p:spPr>
          <a:xfrm>
            <a:off x="5115542" y="4544705"/>
            <a:ext cx="6885390" cy="1846659"/>
          </a:xfrm>
          <a:prstGeom prst="rect">
            <a:avLst/>
          </a:prstGeom>
          <a:noFill/>
        </p:spPr>
        <p:txBody>
          <a:bodyPr wrap="square" rtlCol="0">
            <a:spAutoFit/>
          </a:bodyPr>
          <a:lstStyle/>
          <a:p>
            <a:r>
              <a:rPr lang="en-AU" sz="2400" dirty="0">
                <a:ea typeface="Calibri" panose="020F0502020204030204" pitchFamily="34" charset="0"/>
                <a:cs typeface="Times New Roman" panose="02020603050405020304" pitchFamily="18" charset="0"/>
              </a:rPr>
              <a:t>Our graduates say that these skills have helped them transition to university and will be used for the rest of their lives. It is about university success, not access.</a:t>
            </a:r>
          </a:p>
          <a:p>
            <a:endParaRPr lang="en-AU" dirty="0"/>
          </a:p>
        </p:txBody>
      </p:sp>
    </p:spTree>
    <p:extLst>
      <p:ext uri="{BB962C8B-B14F-4D97-AF65-F5344CB8AC3E}">
        <p14:creationId xmlns:p14="http://schemas.microsoft.com/office/powerpoint/2010/main" val="2433621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BD0D616-15FB-4F17-B117-3D02DA5BC828}"/>
              </a:ext>
            </a:extLst>
          </p:cNvPr>
          <p:cNvPicPr>
            <a:picLocks noChangeAspect="1"/>
          </p:cNvPicPr>
          <p:nvPr/>
        </p:nvPicPr>
        <p:blipFill rotWithShape="1">
          <a:blip r:embed="rId3"/>
          <a:srcRect l="39483"/>
          <a:stretch/>
        </p:blipFill>
        <p:spPr>
          <a:xfrm>
            <a:off x="6291618" y="-4575"/>
            <a:ext cx="5900381" cy="6889871"/>
          </a:xfrm>
          <a:prstGeom prst="rect">
            <a:avLst/>
          </a:prstGeom>
        </p:spPr>
      </p:pic>
      <p:pic>
        <p:nvPicPr>
          <p:cNvPr id="4" name="Content Placeholder 3">
            <a:extLst>
              <a:ext uri="{FF2B5EF4-FFF2-40B4-BE49-F238E27FC236}">
                <a16:creationId xmlns:a16="http://schemas.microsoft.com/office/drawing/2014/main" id="{9F38F6A4-8A2B-48C9-A77D-2A658FA0B776}"/>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901770" y="720947"/>
            <a:ext cx="5722253" cy="2846845"/>
          </a:xfrm>
          <a:prstGeom prst="rect">
            <a:avLst/>
          </a:prstGeom>
        </p:spPr>
      </p:pic>
      <p:sp>
        <p:nvSpPr>
          <p:cNvPr id="3" name="TextBox 2">
            <a:extLst>
              <a:ext uri="{FF2B5EF4-FFF2-40B4-BE49-F238E27FC236}">
                <a16:creationId xmlns:a16="http://schemas.microsoft.com/office/drawing/2014/main" id="{7F97F439-C808-4FFF-B348-10F79C696B13}"/>
              </a:ext>
            </a:extLst>
          </p:cNvPr>
          <p:cNvSpPr txBox="1"/>
          <p:nvPr/>
        </p:nvSpPr>
        <p:spPr>
          <a:xfrm>
            <a:off x="327690" y="-108277"/>
            <a:ext cx="1596326" cy="3939540"/>
          </a:xfrm>
          <a:prstGeom prst="rect">
            <a:avLst/>
          </a:prstGeom>
          <a:noFill/>
        </p:spPr>
        <p:txBody>
          <a:bodyPr wrap="square" rtlCol="0">
            <a:spAutoFit/>
          </a:bodyPr>
          <a:lstStyle/>
          <a:p>
            <a:r>
              <a:rPr lang="en-AU" sz="25000" b="1" dirty="0">
                <a:solidFill>
                  <a:srgbClr val="0AACCF"/>
                </a:solidFill>
                <a:latin typeface="Roboto Black" panose="02000000000000000000" pitchFamily="2" charset="0"/>
                <a:ea typeface="Roboto Black" panose="02000000000000000000" pitchFamily="2" charset="0"/>
              </a:rPr>
              <a:t>“</a:t>
            </a:r>
          </a:p>
        </p:txBody>
      </p:sp>
      <p:sp>
        <p:nvSpPr>
          <p:cNvPr id="6" name="Rectangle 5">
            <a:extLst>
              <a:ext uri="{FF2B5EF4-FFF2-40B4-BE49-F238E27FC236}">
                <a16:creationId xmlns:a16="http://schemas.microsoft.com/office/drawing/2014/main" id="{3E8299B3-596C-4340-A284-A93BDC80D45D}"/>
              </a:ext>
            </a:extLst>
          </p:cNvPr>
          <p:cNvSpPr/>
          <p:nvPr/>
        </p:nvSpPr>
        <p:spPr>
          <a:xfrm>
            <a:off x="3556214" y="1166395"/>
            <a:ext cx="5504398" cy="1569660"/>
          </a:xfrm>
          <a:prstGeom prst="rect">
            <a:avLst/>
          </a:prstGeom>
        </p:spPr>
        <p:txBody>
          <a:bodyPr wrap="square">
            <a:spAutoFit/>
          </a:bodyPr>
          <a:lstStyle/>
          <a:p>
            <a:r>
              <a:rPr lang="en-AU" sz="2400" dirty="0"/>
              <a:t>The SACE program provides opportunities for you to learn skills that you can use in your future, no matter where you go and who you are.</a:t>
            </a:r>
          </a:p>
        </p:txBody>
      </p:sp>
      <p:sp>
        <p:nvSpPr>
          <p:cNvPr id="8" name="Freeform: Shape 7">
            <a:extLst>
              <a:ext uri="{FF2B5EF4-FFF2-40B4-BE49-F238E27FC236}">
                <a16:creationId xmlns:a16="http://schemas.microsoft.com/office/drawing/2014/main" id="{B54C9E96-E61E-4BB1-BEEF-6F678D8223DC}"/>
              </a:ext>
            </a:extLst>
          </p:cNvPr>
          <p:cNvSpPr/>
          <p:nvPr/>
        </p:nvSpPr>
        <p:spPr>
          <a:xfrm>
            <a:off x="3666267" y="2928229"/>
            <a:ext cx="3969270" cy="439871"/>
          </a:xfrm>
          <a:custGeom>
            <a:avLst/>
            <a:gdLst>
              <a:gd name="connsiteX0" fmla="*/ 0 w 2083770"/>
              <a:gd name="connsiteY0" fmla="*/ 0 h 872514"/>
              <a:gd name="connsiteX1" fmla="*/ 2083770 w 2083770"/>
              <a:gd name="connsiteY1" fmla="*/ 0 h 872514"/>
              <a:gd name="connsiteX2" fmla="*/ 2083770 w 2083770"/>
              <a:gd name="connsiteY2" fmla="*/ 872514 h 872514"/>
              <a:gd name="connsiteX3" fmla="*/ 0 w 2083770"/>
              <a:gd name="connsiteY3" fmla="*/ 872514 h 872514"/>
              <a:gd name="connsiteX4" fmla="*/ 0 w 2083770"/>
              <a:gd name="connsiteY4" fmla="*/ 0 h 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770" h="872514">
                <a:moveTo>
                  <a:pt x="0" y="0"/>
                </a:moveTo>
                <a:lnTo>
                  <a:pt x="2083770" y="0"/>
                </a:lnTo>
                <a:lnTo>
                  <a:pt x="2083770" y="872514"/>
                </a:lnTo>
                <a:lnTo>
                  <a:pt x="0" y="8725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800100">
              <a:lnSpc>
                <a:spcPct val="100000"/>
              </a:lnSpc>
              <a:spcBef>
                <a:spcPct val="0"/>
              </a:spcBef>
              <a:spcAft>
                <a:spcPct val="35000"/>
              </a:spcAft>
              <a:buNone/>
              <a:defRPr cap="all"/>
            </a:pPr>
            <a:r>
              <a:rPr lang="en-AU" sz="2000" b="1" kern="1200" cap="none" dirty="0">
                <a:solidFill>
                  <a:schemeClr val="accent4"/>
                </a:solidFill>
                <a:latin typeface="+mj-lt"/>
                <a:ea typeface="Roboto Black" panose="02000000000000000000" pitchFamily="2" charset="0"/>
              </a:rPr>
              <a:t>EDWYN – </a:t>
            </a:r>
            <a:r>
              <a:rPr lang="en-AU" sz="2000" b="1" kern="1200" cap="none" dirty="0" err="1">
                <a:solidFill>
                  <a:schemeClr val="accent4"/>
                </a:solidFill>
                <a:latin typeface="+mj-lt"/>
                <a:ea typeface="Roboto Black" panose="02000000000000000000" pitchFamily="2" charset="0"/>
              </a:rPr>
              <a:t>SACEi</a:t>
            </a:r>
            <a:r>
              <a:rPr lang="en-AU" sz="2000" b="1" kern="1200" cap="none" dirty="0">
                <a:solidFill>
                  <a:schemeClr val="accent4"/>
                </a:solidFill>
                <a:latin typeface="+mj-lt"/>
                <a:ea typeface="Roboto Black" panose="02000000000000000000" pitchFamily="2" charset="0"/>
              </a:rPr>
              <a:t> Teacher</a:t>
            </a:r>
            <a:endParaRPr lang="en-US" sz="2000" kern="1200" cap="none" dirty="0">
              <a:solidFill>
                <a:schemeClr val="accent4"/>
              </a:solidFill>
              <a:latin typeface="+mj-lt"/>
              <a:ea typeface="Roboto Black" panose="02000000000000000000" pitchFamily="2" charset="0"/>
            </a:endParaRPr>
          </a:p>
        </p:txBody>
      </p:sp>
      <p:pic>
        <p:nvPicPr>
          <p:cNvPr id="5" name="Picture 4">
            <a:extLst>
              <a:ext uri="{FF2B5EF4-FFF2-40B4-BE49-F238E27FC236}">
                <a16:creationId xmlns:a16="http://schemas.microsoft.com/office/drawing/2014/main" id="{3DE7CB16-3C00-46CF-8596-A33B77677D8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124612" y="3739526"/>
            <a:ext cx="5191119" cy="3118474"/>
          </a:xfrm>
          <a:prstGeom prst="rect">
            <a:avLst/>
          </a:prstGeom>
        </p:spPr>
      </p:pic>
      <p:sp>
        <p:nvSpPr>
          <p:cNvPr id="7" name="Rectangle 6">
            <a:extLst>
              <a:ext uri="{FF2B5EF4-FFF2-40B4-BE49-F238E27FC236}">
                <a16:creationId xmlns:a16="http://schemas.microsoft.com/office/drawing/2014/main" id="{118A6AA0-C496-4D6D-B8EE-3B46032EF485}"/>
              </a:ext>
            </a:extLst>
          </p:cNvPr>
          <p:cNvSpPr/>
          <p:nvPr/>
        </p:nvSpPr>
        <p:spPr>
          <a:xfrm>
            <a:off x="1325254" y="4197059"/>
            <a:ext cx="5598717" cy="1200329"/>
          </a:xfrm>
          <a:prstGeom prst="rect">
            <a:avLst/>
          </a:prstGeom>
        </p:spPr>
        <p:txBody>
          <a:bodyPr wrap="square">
            <a:spAutoFit/>
          </a:bodyPr>
          <a:lstStyle/>
          <a:p>
            <a:r>
              <a:rPr lang="en-AU" sz="2400" dirty="0"/>
              <a:t>The SACE international certificate is the best choice because it really prepares you so much better for university.</a:t>
            </a:r>
          </a:p>
        </p:txBody>
      </p:sp>
      <p:sp>
        <p:nvSpPr>
          <p:cNvPr id="9" name="Freeform: Shape 8">
            <a:extLst>
              <a:ext uri="{FF2B5EF4-FFF2-40B4-BE49-F238E27FC236}">
                <a16:creationId xmlns:a16="http://schemas.microsoft.com/office/drawing/2014/main" id="{9DAE6565-1457-4D2B-904D-A633BFBF721E}"/>
              </a:ext>
            </a:extLst>
          </p:cNvPr>
          <p:cNvSpPr/>
          <p:nvPr/>
        </p:nvSpPr>
        <p:spPr>
          <a:xfrm>
            <a:off x="3556214" y="5687822"/>
            <a:ext cx="3969270" cy="439871"/>
          </a:xfrm>
          <a:custGeom>
            <a:avLst/>
            <a:gdLst>
              <a:gd name="connsiteX0" fmla="*/ 0 w 2083770"/>
              <a:gd name="connsiteY0" fmla="*/ 0 h 872514"/>
              <a:gd name="connsiteX1" fmla="*/ 2083770 w 2083770"/>
              <a:gd name="connsiteY1" fmla="*/ 0 h 872514"/>
              <a:gd name="connsiteX2" fmla="*/ 2083770 w 2083770"/>
              <a:gd name="connsiteY2" fmla="*/ 872514 h 872514"/>
              <a:gd name="connsiteX3" fmla="*/ 0 w 2083770"/>
              <a:gd name="connsiteY3" fmla="*/ 872514 h 872514"/>
              <a:gd name="connsiteX4" fmla="*/ 0 w 2083770"/>
              <a:gd name="connsiteY4" fmla="*/ 0 h 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770" h="872514">
                <a:moveTo>
                  <a:pt x="0" y="0"/>
                </a:moveTo>
                <a:lnTo>
                  <a:pt x="2083770" y="0"/>
                </a:lnTo>
                <a:lnTo>
                  <a:pt x="2083770" y="872514"/>
                </a:lnTo>
                <a:lnTo>
                  <a:pt x="0" y="8725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800100">
              <a:lnSpc>
                <a:spcPct val="100000"/>
              </a:lnSpc>
              <a:spcBef>
                <a:spcPct val="0"/>
              </a:spcBef>
              <a:spcAft>
                <a:spcPct val="35000"/>
              </a:spcAft>
              <a:buNone/>
              <a:defRPr cap="all"/>
            </a:pPr>
            <a:r>
              <a:rPr lang="en-AU" sz="2000" b="1" kern="1200" cap="none" dirty="0">
                <a:solidFill>
                  <a:schemeClr val="accent4"/>
                </a:solidFill>
                <a:latin typeface="+mj-lt"/>
                <a:ea typeface="Roboto Black" panose="02000000000000000000" pitchFamily="2" charset="0"/>
              </a:rPr>
              <a:t>MELANIE – </a:t>
            </a:r>
            <a:r>
              <a:rPr lang="en-AU" sz="2000" b="1" kern="1200" cap="none" dirty="0" err="1">
                <a:solidFill>
                  <a:schemeClr val="accent4"/>
                </a:solidFill>
                <a:latin typeface="+mj-lt"/>
                <a:ea typeface="Roboto Black" panose="02000000000000000000" pitchFamily="2" charset="0"/>
              </a:rPr>
              <a:t>SACEi</a:t>
            </a:r>
            <a:r>
              <a:rPr lang="en-AU" sz="2000" b="1" kern="1200" cap="none" dirty="0">
                <a:solidFill>
                  <a:schemeClr val="accent4"/>
                </a:solidFill>
                <a:latin typeface="+mj-lt"/>
                <a:ea typeface="Roboto Black" panose="02000000000000000000" pitchFamily="2" charset="0"/>
              </a:rPr>
              <a:t> Graduate</a:t>
            </a:r>
            <a:endParaRPr lang="en-US" sz="2000" kern="1200" cap="none" dirty="0">
              <a:solidFill>
                <a:schemeClr val="accent4"/>
              </a:solidFill>
              <a:latin typeface="+mj-lt"/>
              <a:ea typeface="Roboto Black" panose="02000000000000000000" pitchFamily="2" charset="0"/>
            </a:endParaRPr>
          </a:p>
        </p:txBody>
      </p:sp>
    </p:spTree>
    <p:extLst>
      <p:ext uri="{BB962C8B-B14F-4D97-AF65-F5344CB8AC3E}">
        <p14:creationId xmlns:p14="http://schemas.microsoft.com/office/powerpoint/2010/main" val="4072348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1A0959B-8D3B-4915-BCFB-1006C6A826C2}"/>
              </a:ext>
            </a:extLst>
          </p:cNvPr>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a:stretch/>
        </p:blipFill>
        <p:spPr>
          <a:xfrm>
            <a:off x="6994658" y="759319"/>
            <a:ext cx="2805194" cy="3438132"/>
          </a:xfrm>
          <a:prstGeom prst="rect">
            <a:avLst/>
          </a:prstGeom>
        </p:spPr>
      </p:pic>
      <p:pic>
        <p:nvPicPr>
          <p:cNvPr id="6" name="Picture 5">
            <a:extLst>
              <a:ext uri="{FF2B5EF4-FFF2-40B4-BE49-F238E27FC236}">
                <a16:creationId xmlns:a16="http://schemas.microsoft.com/office/drawing/2014/main" id="{4049B1C9-9F69-47E7-95B2-BAE3A364F6EB}"/>
              </a:ext>
            </a:extLst>
          </p:cNvPr>
          <p:cNvPicPr>
            <a:picLocks noChangeAspect="1"/>
          </p:cNvPicPr>
          <p:nvPr/>
        </p:nvPicPr>
        <p:blipFill rotWithShape="1">
          <a:blip r:embed="rId4"/>
          <a:srcRect l="18025" t="43027" r="26112"/>
          <a:stretch/>
        </p:blipFill>
        <p:spPr>
          <a:xfrm>
            <a:off x="2283606" y="3776588"/>
            <a:ext cx="2805193" cy="2748366"/>
          </a:xfrm>
          <a:prstGeom prst="rect">
            <a:avLst/>
          </a:prstGeom>
        </p:spPr>
      </p:pic>
      <p:sp>
        <p:nvSpPr>
          <p:cNvPr id="8" name="TextBox 7">
            <a:extLst>
              <a:ext uri="{FF2B5EF4-FFF2-40B4-BE49-F238E27FC236}">
                <a16:creationId xmlns:a16="http://schemas.microsoft.com/office/drawing/2014/main" id="{B5EBFB65-97CD-43B7-84E4-3860018F114B}"/>
              </a:ext>
            </a:extLst>
          </p:cNvPr>
          <p:cNvSpPr txBox="1"/>
          <p:nvPr/>
        </p:nvSpPr>
        <p:spPr>
          <a:xfrm rot="10800000">
            <a:off x="10041617" y="2934280"/>
            <a:ext cx="1596326" cy="3939540"/>
          </a:xfrm>
          <a:prstGeom prst="rect">
            <a:avLst/>
          </a:prstGeom>
          <a:noFill/>
        </p:spPr>
        <p:txBody>
          <a:bodyPr wrap="square" rtlCol="0">
            <a:spAutoFit/>
          </a:bodyPr>
          <a:lstStyle/>
          <a:p>
            <a:r>
              <a:rPr lang="en-AU" sz="25000" b="1" dirty="0">
                <a:solidFill>
                  <a:srgbClr val="0AACCF"/>
                </a:solidFill>
                <a:latin typeface="Roboto Black" panose="02000000000000000000" pitchFamily="2" charset="0"/>
                <a:ea typeface="Roboto Black" panose="02000000000000000000" pitchFamily="2" charset="0"/>
              </a:rPr>
              <a:t>“</a:t>
            </a:r>
          </a:p>
        </p:txBody>
      </p:sp>
      <p:sp>
        <p:nvSpPr>
          <p:cNvPr id="9" name="Rectangle 8">
            <a:extLst>
              <a:ext uri="{FF2B5EF4-FFF2-40B4-BE49-F238E27FC236}">
                <a16:creationId xmlns:a16="http://schemas.microsoft.com/office/drawing/2014/main" id="{B5BF8A51-1FC6-4532-9E90-C794B085A4CB}"/>
              </a:ext>
            </a:extLst>
          </p:cNvPr>
          <p:cNvSpPr/>
          <p:nvPr/>
        </p:nvSpPr>
        <p:spPr>
          <a:xfrm>
            <a:off x="1265911" y="1201197"/>
            <a:ext cx="5586375" cy="1200329"/>
          </a:xfrm>
          <a:prstGeom prst="rect">
            <a:avLst/>
          </a:prstGeom>
        </p:spPr>
        <p:txBody>
          <a:bodyPr wrap="square">
            <a:spAutoFit/>
          </a:bodyPr>
          <a:lstStyle/>
          <a:p>
            <a:r>
              <a:rPr lang="en-AU" sz="2400" dirty="0"/>
              <a:t>The SACE program laid the foundation and really built the skills to bring me up to where I am today.</a:t>
            </a:r>
          </a:p>
        </p:txBody>
      </p:sp>
      <p:sp>
        <p:nvSpPr>
          <p:cNvPr id="10" name="Rectangle 9">
            <a:extLst>
              <a:ext uri="{FF2B5EF4-FFF2-40B4-BE49-F238E27FC236}">
                <a16:creationId xmlns:a16="http://schemas.microsoft.com/office/drawing/2014/main" id="{AA89D56C-FD4C-4B29-95F6-4224B56E1BEF}"/>
              </a:ext>
            </a:extLst>
          </p:cNvPr>
          <p:cNvSpPr/>
          <p:nvPr/>
        </p:nvSpPr>
        <p:spPr>
          <a:xfrm>
            <a:off x="5231171" y="4043734"/>
            <a:ext cx="5755277" cy="1569660"/>
          </a:xfrm>
          <a:prstGeom prst="rect">
            <a:avLst/>
          </a:prstGeom>
        </p:spPr>
        <p:txBody>
          <a:bodyPr wrap="square">
            <a:spAutoFit/>
          </a:bodyPr>
          <a:lstStyle/>
          <a:p>
            <a:r>
              <a:rPr lang="en-AU" sz="2400" dirty="0"/>
              <a:t>I developed a knack for problem solving and in the business world you are always constantly problem-solving. Every day is exam day.</a:t>
            </a:r>
          </a:p>
        </p:txBody>
      </p:sp>
      <p:sp>
        <p:nvSpPr>
          <p:cNvPr id="11" name="Freeform: Shape 10">
            <a:extLst>
              <a:ext uri="{FF2B5EF4-FFF2-40B4-BE49-F238E27FC236}">
                <a16:creationId xmlns:a16="http://schemas.microsoft.com/office/drawing/2014/main" id="{A9232985-3209-4B5A-A507-975216A2F8A6}"/>
              </a:ext>
            </a:extLst>
          </p:cNvPr>
          <p:cNvSpPr/>
          <p:nvPr/>
        </p:nvSpPr>
        <p:spPr>
          <a:xfrm>
            <a:off x="5330564" y="5803736"/>
            <a:ext cx="3969270" cy="439871"/>
          </a:xfrm>
          <a:custGeom>
            <a:avLst/>
            <a:gdLst>
              <a:gd name="connsiteX0" fmla="*/ 0 w 2083770"/>
              <a:gd name="connsiteY0" fmla="*/ 0 h 872514"/>
              <a:gd name="connsiteX1" fmla="*/ 2083770 w 2083770"/>
              <a:gd name="connsiteY1" fmla="*/ 0 h 872514"/>
              <a:gd name="connsiteX2" fmla="*/ 2083770 w 2083770"/>
              <a:gd name="connsiteY2" fmla="*/ 872514 h 872514"/>
              <a:gd name="connsiteX3" fmla="*/ 0 w 2083770"/>
              <a:gd name="connsiteY3" fmla="*/ 872514 h 872514"/>
              <a:gd name="connsiteX4" fmla="*/ 0 w 2083770"/>
              <a:gd name="connsiteY4" fmla="*/ 0 h 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770" h="872514">
                <a:moveTo>
                  <a:pt x="0" y="0"/>
                </a:moveTo>
                <a:lnTo>
                  <a:pt x="2083770" y="0"/>
                </a:lnTo>
                <a:lnTo>
                  <a:pt x="2083770" y="872514"/>
                </a:lnTo>
                <a:lnTo>
                  <a:pt x="0" y="8725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800100">
              <a:lnSpc>
                <a:spcPct val="100000"/>
              </a:lnSpc>
              <a:spcBef>
                <a:spcPct val="0"/>
              </a:spcBef>
              <a:spcAft>
                <a:spcPct val="35000"/>
              </a:spcAft>
              <a:buNone/>
              <a:defRPr cap="all"/>
            </a:pPr>
            <a:r>
              <a:rPr lang="en-AU" sz="2000" b="1" kern="1200" cap="none" dirty="0">
                <a:solidFill>
                  <a:schemeClr val="accent4"/>
                </a:solidFill>
                <a:latin typeface="+mj-lt"/>
                <a:ea typeface="Roboto Black" panose="02000000000000000000" pitchFamily="2" charset="0"/>
              </a:rPr>
              <a:t>REN YI – </a:t>
            </a:r>
            <a:r>
              <a:rPr lang="en-AU" sz="2000" b="1" kern="1200" cap="none" dirty="0" err="1">
                <a:solidFill>
                  <a:schemeClr val="accent4"/>
                </a:solidFill>
                <a:latin typeface="+mj-lt"/>
                <a:ea typeface="Roboto Black" panose="02000000000000000000" pitchFamily="2" charset="0"/>
              </a:rPr>
              <a:t>SACEi</a:t>
            </a:r>
            <a:r>
              <a:rPr lang="en-AU" sz="2000" b="1" kern="1200" cap="none" dirty="0">
                <a:solidFill>
                  <a:schemeClr val="accent4"/>
                </a:solidFill>
                <a:latin typeface="+mj-lt"/>
                <a:ea typeface="Roboto Black" panose="02000000000000000000" pitchFamily="2" charset="0"/>
              </a:rPr>
              <a:t> Graduate</a:t>
            </a:r>
            <a:endParaRPr lang="en-US" sz="2000" kern="1200" cap="none" dirty="0">
              <a:solidFill>
                <a:schemeClr val="accent4"/>
              </a:solidFill>
              <a:latin typeface="+mj-lt"/>
              <a:ea typeface="Roboto Black" panose="02000000000000000000" pitchFamily="2" charset="0"/>
            </a:endParaRPr>
          </a:p>
        </p:txBody>
      </p:sp>
      <p:sp>
        <p:nvSpPr>
          <p:cNvPr id="12" name="Freeform: Shape 11">
            <a:extLst>
              <a:ext uri="{FF2B5EF4-FFF2-40B4-BE49-F238E27FC236}">
                <a16:creationId xmlns:a16="http://schemas.microsoft.com/office/drawing/2014/main" id="{AEAC6181-A470-4E6D-AB0A-80E9D816E695}"/>
              </a:ext>
            </a:extLst>
          </p:cNvPr>
          <p:cNvSpPr/>
          <p:nvPr/>
        </p:nvSpPr>
        <p:spPr>
          <a:xfrm>
            <a:off x="1352220" y="2581599"/>
            <a:ext cx="3969270" cy="439871"/>
          </a:xfrm>
          <a:custGeom>
            <a:avLst/>
            <a:gdLst>
              <a:gd name="connsiteX0" fmla="*/ 0 w 2083770"/>
              <a:gd name="connsiteY0" fmla="*/ 0 h 872514"/>
              <a:gd name="connsiteX1" fmla="*/ 2083770 w 2083770"/>
              <a:gd name="connsiteY1" fmla="*/ 0 h 872514"/>
              <a:gd name="connsiteX2" fmla="*/ 2083770 w 2083770"/>
              <a:gd name="connsiteY2" fmla="*/ 872514 h 872514"/>
              <a:gd name="connsiteX3" fmla="*/ 0 w 2083770"/>
              <a:gd name="connsiteY3" fmla="*/ 872514 h 872514"/>
              <a:gd name="connsiteX4" fmla="*/ 0 w 2083770"/>
              <a:gd name="connsiteY4" fmla="*/ 0 h 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770" h="872514">
                <a:moveTo>
                  <a:pt x="0" y="0"/>
                </a:moveTo>
                <a:lnTo>
                  <a:pt x="2083770" y="0"/>
                </a:lnTo>
                <a:lnTo>
                  <a:pt x="2083770" y="872514"/>
                </a:lnTo>
                <a:lnTo>
                  <a:pt x="0" y="8725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800100">
              <a:lnSpc>
                <a:spcPct val="100000"/>
              </a:lnSpc>
              <a:spcBef>
                <a:spcPct val="0"/>
              </a:spcBef>
              <a:spcAft>
                <a:spcPct val="35000"/>
              </a:spcAft>
              <a:buNone/>
              <a:defRPr cap="all"/>
            </a:pPr>
            <a:r>
              <a:rPr lang="en-AU" sz="2000" b="1" kern="1200" cap="none" dirty="0">
                <a:solidFill>
                  <a:schemeClr val="accent4"/>
                </a:solidFill>
                <a:latin typeface="+mj-lt"/>
                <a:ea typeface="Roboto Black" panose="02000000000000000000" pitchFamily="2" charset="0"/>
              </a:rPr>
              <a:t>ERIC – </a:t>
            </a:r>
            <a:r>
              <a:rPr lang="en-AU" sz="2000" b="1" kern="1200" cap="none" dirty="0" err="1">
                <a:solidFill>
                  <a:schemeClr val="accent4"/>
                </a:solidFill>
                <a:latin typeface="+mj-lt"/>
                <a:ea typeface="Roboto Black" panose="02000000000000000000" pitchFamily="2" charset="0"/>
              </a:rPr>
              <a:t>SACEi</a:t>
            </a:r>
            <a:r>
              <a:rPr lang="en-AU" sz="2000" b="1" kern="1200" cap="none" dirty="0">
                <a:solidFill>
                  <a:schemeClr val="accent4"/>
                </a:solidFill>
                <a:latin typeface="+mj-lt"/>
                <a:ea typeface="Roboto Black" panose="02000000000000000000" pitchFamily="2" charset="0"/>
              </a:rPr>
              <a:t> Graduate</a:t>
            </a:r>
            <a:endParaRPr lang="en-US" sz="2000" kern="1200" cap="none" dirty="0">
              <a:solidFill>
                <a:schemeClr val="accent4"/>
              </a:solidFill>
              <a:latin typeface="+mj-lt"/>
              <a:ea typeface="Roboto Black" panose="02000000000000000000" pitchFamily="2" charset="0"/>
            </a:endParaRPr>
          </a:p>
        </p:txBody>
      </p:sp>
    </p:spTree>
    <p:extLst>
      <p:ext uri="{BB962C8B-B14F-4D97-AF65-F5344CB8AC3E}">
        <p14:creationId xmlns:p14="http://schemas.microsoft.com/office/powerpoint/2010/main" val="4028386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ABEE0-1EFF-4692-92C4-F0A8B80F518C}"/>
              </a:ext>
            </a:extLst>
          </p:cNvPr>
          <p:cNvSpPr>
            <a:spLocks noGrp="1"/>
          </p:cNvSpPr>
          <p:nvPr>
            <p:ph type="title"/>
          </p:nvPr>
        </p:nvSpPr>
        <p:spPr>
          <a:xfrm>
            <a:off x="633556" y="647965"/>
            <a:ext cx="7175534" cy="880628"/>
          </a:xfrm>
        </p:spPr>
        <p:txBody>
          <a:bodyPr/>
          <a:lstStyle/>
          <a:p>
            <a:r>
              <a:rPr lang="en-AU" sz="4400" b="1" dirty="0">
                <a:solidFill>
                  <a:srgbClr val="0AACCF"/>
                </a:solidFill>
                <a:latin typeface="Compasse ExtraBold" panose="020B0806020203040204" pitchFamily="34" charset="0"/>
                <a:ea typeface="Calibri" panose="020F0502020204030204" pitchFamily="34" charset="0"/>
                <a:cs typeface="Times New Roman" panose="02020603050405020304" pitchFamily="18" charset="0"/>
              </a:rPr>
              <a:t>What subjects can I choose?</a:t>
            </a:r>
            <a:br>
              <a:rPr lang="en-AU" dirty="0">
                <a:latin typeface="Calibri" panose="020F0502020204030204" pitchFamily="34" charset="0"/>
                <a:ea typeface="Calibri" panose="020F0502020204030204" pitchFamily="34" charset="0"/>
                <a:cs typeface="Times New Roman" panose="02020603050405020304" pitchFamily="18" charset="0"/>
              </a:rPr>
            </a:br>
            <a:endParaRPr lang="en-AU" dirty="0"/>
          </a:p>
        </p:txBody>
      </p:sp>
      <p:sp>
        <p:nvSpPr>
          <p:cNvPr id="3" name="Content Placeholder 2">
            <a:extLst>
              <a:ext uri="{FF2B5EF4-FFF2-40B4-BE49-F238E27FC236}">
                <a16:creationId xmlns:a16="http://schemas.microsoft.com/office/drawing/2014/main" id="{73A4CD4A-BAEF-4F18-9A3C-B3E412E67B9F}"/>
              </a:ext>
            </a:extLst>
          </p:cNvPr>
          <p:cNvSpPr>
            <a:spLocks noGrp="1"/>
          </p:cNvSpPr>
          <p:nvPr>
            <p:ph idx="1"/>
          </p:nvPr>
        </p:nvSpPr>
        <p:spPr>
          <a:xfrm>
            <a:off x="633556" y="3208407"/>
            <a:ext cx="3686984" cy="2802452"/>
          </a:xfrm>
        </p:spPr>
        <p:txBody>
          <a:bodyPr/>
          <a:lstStyle/>
          <a:p>
            <a:pPr marL="342900" indent="-342900">
              <a:lnSpc>
                <a:spcPct val="107000"/>
              </a:lnSpc>
              <a:spcAft>
                <a:spcPts val="800"/>
              </a:spcAft>
              <a:buFont typeface="Wingdings" panose="05000000000000000000" pitchFamily="2" charset="2"/>
              <a:buChar char="§"/>
            </a:pPr>
            <a:r>
              <a:rPr lang="en-AU" dirty="0">
                <a:ea typeface="Calibri" panose="020F0502020204030204" pitchFamily="34" charset="0"/>
                <a:cs typeface="Times New Roman" panose="02020603050405020304" pitchFamily="18" charset="0"/>
              </a:rPr>
              <a:t>Mathematics</a:t>
            </a:r>
          </a:p>
          <a:p>
            <a:pPr marL="342900" indent="-342900">
              <a:lnSpc>
                <a:spcPct val="107000"/>
              </a:lnSpc>
              <a:spcAft>
                <a:spcPts val="800"/>
              </a:spcAft>
              <a:buFont typeface="Wingdings" panose="05000000000000000000" pitchFamily="2" charset="2"/>
              <a:buChar char="§"/>
            </a:pPr>
            <a:r>
              <a:rPr lang="en-AU" dirty="0">
                <a:ea typeface="Calibri" panose="020F0502020204030204" pitchFamily="34" charset="0"/>
                <a:cs typeface="Times New Roman" panose="02020603050405020304" pitchFamily="18" charset="0"/>
              </a:rPr>
              <a:t>Science</a:t>
            </a:r>
          </a:p>
          <a:p>
            <a:pPr marL="342900" indent="-342900">
              <a:lnSpc>
                <a:spcPct val="107000"/>
              </a:lnSpc>
              <a:spcAft>
                <a:spcPts val="800"/>
              </a:spcAft>
              <a:buFont typeface="Wingdings" panose="05000000000000000000" pitchFamily="2" charset="2"/>
              <a:buChar char="§"/>
            </a:pPr>
            <a:r>
              <a:rPr lang="en-AU" dirty="0">
                <a:ea typeface="Calibri" panose="020F0502020204030204" pitchFamily="34" charset="0"/>
                <a:cs typeface="Times New Roman" panose="02020603050405020304" pitchFamily="18" charset="0"/>
              </a:rPr>
              <a:t>English</a:t>
            </a:r>
          </a:p>
          <a:p>
            <a:pPr marL="342900" indent="-342900">
              <a:lnSpc>
                <a:spcPct val="107000"/>
              </a:lnSpc>
              <a:spcAft>
                <a:spcPts val="800"/>
              </a:spcAft>
              <a:buFont typeface="Wingdings" panose="05000000000000000000" pitchFamily="2" charset="2"/>
              <a:buChar char="§"/>
            </a:pPr>
            <a:r>
              <a:rPr lang="en-AU" dirty="0">
                <a:ea typeface="Calibri" panose="020F0502020204030204" pitchFamily="34" charset="0"/>
                <a:cs typeface="Times New Roman" panose="02020603050405020304" pitchFamily="18" charset="0"/>
              </a:rPr>
              <a:t>Business &amp; Technology</a:t>
            </a:r>
          </a:p>
          <a:p>
            <a:pPr marL="342900" indent="-342900">
              <a:lnSpc>
                <a:spcPct val="107000"/>
              </a:lnSpc>
              <a:spcAft>
                <a:spcPts val="800"/>
              </a:spcAft>
              <a:buFont typeface="Wingdings" panose="05000000000000000000" pitchFamily="2" charset="2"/>
              <a:buChar char="§"/>
            </a:pPr>
            <a:r>
              <a:rPr lang="en-AU" dirty="0">
                <a:ea typeface="Calibri" panose="020F0502020204030204" pitchFamily="34" charset="0"/>
                <a:cs typeface="Times New Roman" panose="02020603050405020304" pitchFamily="18" charset="0"/>
              </a:rPr>
              <a:t>Hospitality &amp; Tourism</a:t>
            </a:r>
          </a:p>
          <a:p>
            <a:pPr>
              <a:lnSpc>
                <a:spcPct val="107000"/>
              </a:lnSpc>
              <a:spcAft>
                <a:spcPts val="800"/>
              </a:spcAft>
            </a:pPr>
            <a:endParaRPr lang="en-AU"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Content Placeholder 3">
            <a:extLst>
              <a:ext uri="{FF2B5EF4-FFF2-40B4-BE49-F238E27FC236}">
                <a16:creationId xmlns:a16="http://schemas.microsoft.com/office/drawing/2014/main" id="{BCAFF4E1-59CA-4E5D-A134-C256EF6A3102}"/>
              </a:ext>
            </a:extLst>
          </p:cNvPr>
          <p:cNvSpPr>
            <a:spLocks noGrp="1"/>
          </p:cNvSpPr>
          <p:nvPr>
            <p:ph idx="13"/>
          </p:nvPr>
        </p:nvSpPr>
        <p:spPr>
          <a:xfrm>
            <a:off x="4320540" y="3205788"/>
            <a:ext cx="5097600" cy="3061667"/>
          </a:xfrm>
        </p:spPr>
        <p:txBody>
          <a:bodyPr/>
          <a:lstStyle/>
          <a:p>
            <a:pPr marL="342900" indent="-342900">
              <a:lnSpc>
                <a:spcPct val="107000"/>
              </a:lnSpc>
              <a:spcAft>
                <a:spcPts val="800"/>
              </a:spcAft>
              <a:buFont typeface="Wingdings" panose="05000000000000000000" pitchFamily="2" charset="2"/>
              <a:buChar char="§"/>
            </a:pPr>
            <a:r>
              <a:rPr lang="en-AU" dirty="0">
                <a:ea typeface="Calibri" panose="020F0502020204030204" pitchFamily="34" charset="0"/>
                <a:cs typeface="Times New Roman" panose="02020603050405020304" pitchFamily="18" charset="0"/>
              </a:rPr>
              <a:t>Creative Arts</a:t>
            </a:r>
          </a:p>
          <a:p>
            <a:pPr marL="342900" indent="-342900">
              <a:lnSpc>
                <a:spcPct val="107000"/>
              </a:lnSpc>
              <a:spcAft>
                <a:spcPts val="800"/>
              </a:spcAft>
              <a:buFont typeface="Wingdings" panose="05000000000000000000" pitchFamily="2" charset="2"/>
              <a:buChar char="§"/>
            </a:pPr>
            <a:r>
              <a:rPr lang="en-AU" dirty="0">
                <a:ea typeface="Calibri" panose="020F0502020204030204" pitchFamily="34" charset="0"/>
                <a:cs typeface="Times New Roman" panose="02020603050405020304" pitchFamily="18" charset="0"/>
              </a:rPr>
              <a:t>Languages</a:t>
            </a:r>
          </a:p>
          <a:p>
            <a:pPr marL="342900" indent="-342900">
              <a:lnSpc>
                <a:spcPct val="107000"/>
              </a:lnSpc>
              <a:spcAft>
                <a:spcPts val="800"/>
              </a:spcAft>
              <a:buFont typeface="Wingdings" panose="05000000000000000000" pitchFamily="2" charset="2"/>
              <a:buChar char="§"/>
            </a:pPr>
            <a:r>
              <a:rPr lang="en-AU" dirty="0">
                <a:ea typeface="Calibri" panose="020F0502020204030204" pitchFamily="34" charset="0"/>
                <a:cs typeface="Times New Roman" panose="02020603050405020304" pitchFamily="18" charset="0"/>
              </a:rPr>
              <a:t>Humanities</a:t>
            </a:r>
          </a:p>
          <a:p>
            <a:pPr marL="342900" indent="-342900">
              <a:lnSpc>
                <a:spcPct val="107000"/>
              </a:lnSpc>
              <a:spcAft>
                <a:spcPts val="800"/>
              </a:spcAft>
              <a:buFont typeface="Wingdings" panose="05000000000000000000" pitchFamily="2" charset="2"/>
              <a:buChar char="§"/>
            </a:pPr>
            <a:r>
              <a:rPr lang="en-AU" dirty="0">
                <a:ea typeface="Calibri" panose="020F0502020204030204" pitchFamily="34" charset="0"/>
                <a:cs typeface="Times New Roman" panose="02020603050405020304" pitchFamily="18" charset="0"/>
              </a:rPr>
              <a:t>Physical Education</a:t>
            </a:r>
          </a:p>
          <a:p>
            <a:pPr marL="342900" indent="-342900">
              <a:lnSpc>
                <a:spcPct val="107000"/>
              </a:lnSpc>
              <a:spcAft>
                <a:spcPts val="800"/>
              </a:spcAft>
              <a:buFont typeface="Wingdings" panose="05000000000000000000" pitchFamily="2" charset="2"/>
              <a:buChar char="§"/>
            </a:pPr>
            <a:r>
              <a:rPr lang="en-AU" dirty="0">
                <a:ea typeface="Calibri" panose="020F0502020204030204" pitchFamily="34" charset="0"/>
                <a:cs typeface="Times New Roman" panose="02020603050405020304" pitchFamily="18" charset="0"/>
              </a:rPr>
              <a:t>Research  Project</a:t>
            </a:r>
          </a:p>
          <a:p>
            <a:endParaRPr lang="en-AU" dirty="0"/>
          </a:p>
        </p:txBody>
      </p:sp>
      <p:sp>
        <p:nvSpPr>
          <p:cNvPr id="5" name="TextBox 4">
            <a:extLst>
              <a:ext uri="{FF2B5EF4-FFF2-40B4-BE49-F238E27FC236}">
                <a16:creationId xmlns:a16="http://schemas.microsoft.com/office/drawing/2014/main" id="{22381959-6E12-41CF-B4B9-19FB3F6F6CAA}"/>
              </a:ext>
            </a:extLst>
          </p:cNvPr>
          <p:cNvSpPr txBox="1"/>
          <p:nvPr/>
        </p:nvSpPr>
        <p:spPr>
          <a:xfrm>
            <a:off x="633556" y="1476844"/>
            <a:ext cx="6590204" cy="1200329"/>
          </a:xfrm>
          <a:prstGeom prst="rect">
            <a:avLst/>
          </a:prstGeom>
          <a:noFill/>
        </p:spPr>
        <p:txBody>
          <a:bodyPr wrap="square" rtlCol="0">
            <a:spAutoFit/>
          </a:bodyPr>
          <a:lstStyle/>
          <a:p>
            <a:r>
              <a:rPr lang="en-AU" sz="2400" dirty="0">
                <a:ea typeface="Calibri" panose="020F0502020204030204" pitchFamily="34" charset="0"/>
                <a:cs typeface="Times New Roman" panose="02020603050405020304" pitchFamily="18" charset="0"/>
              </a:rPr>
              <a:t>Each </a:t>
            </a:r>
            <a:r>
              <a:rPr lang="en-AU" sz="2400" dirty="0" err="1">
                <a:ea typeface="Calibri" panose="020F0502020204030204" pitchFamily="34" charset="0"/>
                <a:cs typeface="Times New Roman" panose="02020603050405020304" pitchFamily="18" charset="0"/>
              </a:rPr>
              <a:t>SACEi</a:t>
            </a:r>
            <a:r>
              <a:rPr lang="en-AU" sz="2400" dirty="0">
                <a:ea typeface="Calibri" panose="020F0502020204030204" pitchFamily="34" charset="0"/>
                <a:cs typeface="Times New Roman" panose="02020603050405020304" pitchFamily="18" charset="0"/>
              </a:rPr>
              <a:t> school will offer a series of subjects and students can choose the subjects that match their interests and university pathways.</a:t>
            </a:r>
            <a:endParaRPr lang="en-AU" sz="2400" dirty="0"/>
          </a:p>
        </p:txBody>
      </p:sp>
      <p:pic>
        <p:nvPicPr>
          <p:cNvPr id="6" name="Picture 5" descr="A person using a computer&#10;&#10;Description automatically generated">
            <a:extLst>
              <a:ext uri="{FF2B5EF4-FFF2-40B4-BE49-F238E27FC236}">
                <a16:creationId xmlns:a16="http://schemas.microsoft.com/office/drawing/2014/main" id="{6D1BAACF-1512-42AA-B2BF-BC234B72D8A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591306" y="2282237"/>
            <a:ext cx="4239968" cy="3061667"/>
          </a:xfrm>
          <a:prstGeom prst="rect">
            <a:avLst/>
          </a:prstGeom>
          <a:effectLst>
            <a:reflection blurRad="6350" stA="23000" endPos="24000" dir="5400000" sy="-100000" algn="bl" rotWithShape="0"/>
          </a:effectLst>
        </p:spPr>
      </p:pic>
    </p:spTree>
    <p:extLst>
      <p:ext uri="{BB962C8B-B14F-4D97-AF65-F5344CB8AC3E}">
        <p14:creationId xmlns:p14="http://schemas.microsoft.com/office/powerpoint/2010/main" val="3067771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4BE3-0145-418F-899D-5506EC9A1827}"/>
              </a:ext>
            </a:extLst>
          </p:cNvPr>
          <p:cNvSpPr>
            <a:spLocks noGrp="1"/>
          </p:cNvSpPr>
          <p:nvPr>
            <p:ph type="title"/>
          </p:nvPr>
        </p:nvSpPr>
        <p:spPr>
          <a:xfrm>
            <a:off x="775658" y="802621"/>
            <a:ext cx="5857154" cy="660400"/>
          </a:xfrm>
        </p:spPr>
        <p:txBody>
          <a:bodyPr anchor="b">
            <a:noAutofit/>
          </a:bodyPr>
          <a:lstStyle/>
          <a:p>
            <a:r>
              <a:rPr lang="en-AU" sz="4400" b="1" dirty="0">
                <a:latin typeface="Compasse ExtraBold" panose="020B0806020203040204" pitchFamily="34" charset="0"/>
              </a:rPr>
              <a:t>Who marks my work?</a:t>
            </a:r>
            <a:endParaRPr lang="en-AU" sz="4400" dirty="0">
              <a:latin typeface="Compasse ExtraBold" panose="020B0806020203040204" pitchFamily="34" charset="0"/>
            </a:endParaRPr>
          </a:p>
        </p:txBody>
      </p:sp>
      <p:sp>
        <p:nvSpPr>
          <p:cNvPr id="3" name="Content Placeholder 2">
            <a:extLst>
              <a:ext uri="{FF2B5EF4-FFF2-40B4-BE49-F238E27FC236}">
                <a16:creationId xmlns:a16="http://schemas.microsoft.com/office/drawing/2014/main" id="{1BE5A41E-1D4E-466C-A630-2418A36E2DC2}"/>
              </a:ext>
            </a:extLst>
          </p:cNvPr>
          <p:cNvSpPr>
            <a:spLocks noGrp="1"/>
          </p:cNvSpPr>
          <p:nvPr>
            <p:ph type="body" sz="half" idx="2"/>
          </p:nvPr>
        </p:nvSpPr>
        <p:spPr>
          <a:xfrm>
            <a:off x="775658" y="1995574"/>
            <a:ext cx="5556562" cy="3628005"/>
          </a:xfrm>
        </p:spPr>
        <p:txBody>
          <a:bodyPr>
            <a:noAutofit/>
          </a:bodyPr>
          <a:lstStyle/>
          <a:p>
            <a:pPr>
              <a:spcAft>
                <a:spcPts val="800"/>
              </a:spcAft>
            </a:pPr>
            <a:r>
              <a:rPr lang="en-AU" sz="2400" dirty="0"/>
              <a:t>The SACE assessment is different from other senior school programs because it includes a school assessment process. </a:t>
            </a:r>
          </a:p>
          <a:p>
            <a:pPr>
              <a:spcAft>
                <a:spcPts val="800"/>
              </a:spcAft>
            </a:pPr>
            <a:r>
              <a:rPr lang="en-AU" sz="2400" dirty="0"/>
              <a:t>In Stage 1, student work is fully assessed by their school.</a:t>
            </a:r>
          </a:p>
          <a:p>
            <a:pPr>
              <a:spcAft>
                <a:spcPts val="800"/>
              </a:spcAft>
            </a:pPr>
            <a:r>
              <a:rPr lang="en-AU" sz="2400" dirty="0"/>
              <a:t>In Stage 2, student work is 70% assessed by their school and 30% by the SACE Board. </a:t>
            </a:r>
          </a:p>
        </p:txBody>
      </p:sp>
      <p:graphicFrame>
        <p:nvGraphicFramePr>
          <p:cNvPr id="4" name="Content Placeholder 5">
            <a:extLst>
              <a:ext uri="{FF2B5EF4-FFF2-40B4-BE49-F238E27FC236}">
                <a16:creationId xmlns:a16="http://schemas.microsoft.com/office/drawing/2014/main" id="{FFB8A1AD-8F31-440C-98F4-3205B1BD8FA2}"/>
              </a:ext>
            </a:extLst>
          </p:cNvPr>
          <p:cNvGraphicFramePr>
            <a:graphicFrameLocks/>
          </p:cNvGraphicFramePr>
          <p:nvPr>
            <p:extLst>
              <p:ext uri="{D42A27DB-BD31-4B8C-83A1-F6EECF244321}">
                <p14:modId xmlns:p14="http://schemas.microsoft.com/office/powerpoint/2010/main" val="2127353099"/>
              </p:ext>
            </p:extLst>
          </p:nvPr>
        </p:nvGraphicFramePr>
        <p:xfrm>
          <a:off x="6019800" y="521354"/>
          <a:ext cx="6172200" cy="4873625"/>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a:extLst>
              <a:ext uri="{FF2B5EF4-FFF2-40B4-BE49-F238E27FC236}">
                <a16:creationId xmlns:a16="http://schemas.microsoft.com/office/drawing/2014/main" id="{FC780AB4-3863-4DC6-AEC1-236D5E3B700F}"/>
              </a:ext>
            </a:extLst>
          </p:cNvPr>
          <p:cNvGrpSpPr/>
          <p:nvPr/>
        </p:nvGrpSpPr>
        <p:grpSpPr>
          <a:xfrm>
            <a:off x="7870211" y="5551950"/>
            <a:ext cx="2938818" cy="840707"/>
            <a:chOff x="7351596" y="5602972"/>
            <a:chExt cx="2938818" cy="840707"/>
          </a:xfrm>
        </p:grpSpPr>
        <p:sp>
          <p:nvSpPr>
            <p:cNvPr id="5" name="Rectangle 4">
              <a:extLst>
                <a:ext uri="{FF2B5EF4-FFF2-40B4-BE49-F238E27FC236}">
                  <a16:creationId xmlns:a16="http://schemas.microsoft.com/office/drawing/2014/main" id="{3BCD3A7F-8590-491B-AFBF-4BBF9700F82F}"/>
                </a:ext>
              </a:extLst>
            </p:cNvPr>
            <p:cNvSpPr/>
            <p:nvPr/>
          </p:nvSpPr>
          <p:spPr>
            <a:xfrm>
              <a:off x="7351597" y="5648208"/>
              <a:ext cx="236561" cy="236561"/>
            </a:xfrm>
            <a:prstGeom prst="rect">
              <a:avLst/>
            </a:prstGeom>
            <a:solidFill>
              <a:srgbClr val="DC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DEC2792D-324B-4429-86CD-6E715C678206}"/>
                </a:ext>
              </a:extLst>
            </p:cNvPr>
            <p:cNvSpPr txBox="1"/>
            <p:nvPr/>
          </p:nvSpPr>
          <p:spPr>
            <a:xfrm>
              <a:off x="7588158" y="5602972"/>
              <a:ext cx="2702256" cy="369332"/>
            </a:xfrm>
            <a:prstGeom prst="rect">
              <a:avLst/>
            </a:prstGeom>
            <a:noFill/>
          </p:spPr>
          <p:txBody>
            <a:bodyPr wrap="square" rtlCol="0">
              <a:spAutoFit/>
            </a:bodyPr>
            <a:lstStyle/>
            <a:p>
              <a:r>
                <a:rPr lang="en-US" dirty="0"/>
                <a:t>SACE Board assessed</a:t>
              </a:r>
              <a:endParaRPr lang="en-AU" dirty="0"/>
            </a:p>
          </p:txBody>
        </p:sp>
        <p:sp>
          <p:nvSpPr>
            <p:cNvPr id="7" name="Rectangle 6">
              <a:extLst>
                <a:ext uri="{FF2B5EF4-FFF2-40B4-BE49-F238E27FC236}">
                  <a16:creationId xmlns:a16="http://schemas.microsoft.com/office/drawing/2014/main" id="{88891B0B-8790-4C14-AE05-1F0E5B9657BD}"/>
                </a:ext>
              </a:extLst>
            </p:cNvPr>
            <p:cNvSpPr/>
            <p:nvPr/>
          </p:nvSpPr>
          <p:spPr>
            <a:xfrm>
              <a:off x="7351596" y="6126516"/>
              <a:ext cx="236561" cy="236561"/>
            </a:xfrm>
            <a:prstGeom prst="rect">
              <a:avLst/>
            </a:prstGeom>
            <a:solidFill>
              <a:srgbClr val="00B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90BBC035-0DD5-4F74-98A1-9DAEED4A8E8B}"/>
                </a:ext>
              </a:extLst>
            </p:cNvPr>
            <p:cNvSpPr txBox="1"/>
            <p:nvPr/>
          </p:nvSpPr>
          <p:spPr>
            <a:xfrm>
              <a:off x="7588158" y="6074347"/>
              <a:ext cx="2702256" cy="369332"/>
            </a:xfrm>
            <a:prstGeom prst="rect">
              <a:avLst/>
            </a:prstGeom>
            <a:noFill/>
          </p:spPr>
          <p:txBody>
            <a:bodyPr wrap="square" rtlCol="0">
              <a:spAutoFit/>
            </a:bodyPr>
            <a:lstStyle/>
            <a:p>
              <a:r>
                <a:rPr lang="en-US" dirty="0"/>
                <a:t>School assessed</a:t>
              </a:r>
              <a:endParaRPr lang="en-AU" dirty="0"/>
            </a:p>
          </p:txBody>
        </p:sp>
      </p:grpSp>
    </p:spTree>
    <p:extLst>
      <p:ext uri="{BB962C8B-B14F-4D97-AF65-F5344CB8AC3E}">
        <p14:creationId xmlns:p14="http://schemas.microsoft.com/office/powerpoint/2010/main" val="3040840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CCD208B-7C74-4E9B-8499-FF256971C723}"/>
              </a:ext>
            </a:extLst>
          </p:cNvPr>
          <p:cNvGrpSpPr/>
          <p:nvPr/>
        </p:nvGrpSpPr>
        <p:grpSpPr>
          <a:xfrm>
            <a:off x="1179694" y="1929931"/>
            <a:ext cx="10403745" cy="5245608"/>
            <a:chOff x="1668644" y="1536231"/>
            <a:chExt cx="10403745" cy="5245608"/>
          </a:xfrm>
        </p:grpSpPr>
        <p:sp>
          <p:nvSpPr>
            <p:cNvPr id="9" name="Rectangle 8"/>
            <p:cNvSpPr/>
            <p:nvPr/>
          </p:nvSpPr>
          <p:spPr>
            <a:xfrm>
              <a:off x="1668644" y="5494769"/>
              <a:ext cx="2866319" cy="294311"/>
            </a:xfrm>
            <a:prstGeom prst="rect">
              <a:avLst/>
            </a:prstGeom>
          </p:spPr>
          <p:txBody>
            <a:bodyPr wrap="square">
              <a:spAutoFit/>
            </a:bodyPr>
            <a:lstStyle/>
            <a:p>
              <a:pPr marL="107156" algn="ctr" defTabSz="685800">
                <a:lnSpc>
                  <a:spcPts val="1500"/>
                </a:lnSpc>
                <a:spcBef>
                  <a:spcPts val="450"/>
                </a:spcBef>
                <a:buClr>
                  <a:prstClr val="black">
                    <a:lumMod val="75000"/>
                    <a:lumOff val="25000"/>
                  </a:prstClr>
                </a:buClr>
                <a:defRPr/>
              </a:pPr>
              <a:r>
                <a:rPr lang="en-AU" altLang="en-US" dirty="0">
                  <a:solidFill>
                    <a:schemeClr val="accent2"/>
                  </a:solidFill>
                  <a:ea typeface="Roboto Light" panose="02000000000000000000" pitchFamily="2" charset="0"/>
                  <a:cs typeface="Arial" panose="020B0604020202020204" pitchFamily="34" charset="0"/>
                </a:rPr>
                <a:t>SACE Certificate</a:t>
              </a:r>
            </a:p>
          </p:txBody>
        </p:sp>
        <p:sp>
          <p:nvSpPr>
            <p:cNvPr id="17" name="Rectangle 3"/>
            <p:cNvSpPr txBox="1">
              <a:spLocks noChangeArrowheads="1"/>
            </p:cNvSpPr>
            <p:nvPr/>
          </p:nvSpPr>
          <p:spPr>
            <a:xfrm>
              <a:off x="4690780" y="5425155"/>
              <a:ext cx="3928319" cy="1356684"/>
            </a:xfrm>
            <a:prstGeom prst="rect">
              <a:avLst/>
            </a:prstGeom>
          </p:spPr>
          <p:txBody>
            <a:bodyPr vert="horz" lIns="68580" tIns="34290" rIns="68580" bIns="3429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7000" defTabSz="685800">
                <a:spcBef>
                  <a:spcPts val="750"/>
                </a:spcBef>
                <a:buClr>
                  <a:prstClr val="black">
                    <a:lumMod val="65000"/>
                    <a:lumOff val="35000"/>
                  </a:prstClr>
                </a:buClr>
                <a:defRPr/>
              </a:pPr>
              <a:r>
                <a:rPr lang="en-AU" altLang="en-US" sz="1800" dirty="0">
                  <a:solidFill>
                    <a:schemeClr val="accent2"/>
                  </a:solidFill>
                  <a:ea typeface="Roboto Light" panose="02000000000000000000" pitchFamily="2" charset="0"/>
                  <a:cs typeface="Arial" panose="020B0604020202020204" pitchFamily="34" charset="0"/>
                </a:rPr>
                <a:t>SACE Record of Achievement </a:t>
              </a:r>
              <a:br>
                <a:rPr lang="en-AU" altLang="en-US" sz="1800" dirty="0">
                  <a:solidFill>
                    <a:schemeClr val="accent2"/>
                  </a:solidFill>
                  <a:ea typeface="Roboto Light" panose="02000000000000000000" pitchFamily="2" charset="0"/>
                  <a:cs typeface="Arial" panose="020B0604020202020204" pitchFamily="34" charset="0"/>
                </a:rPr>
              </a:br>
              <a:r>
                <a:rPr lang="en-AU" altLang="en-US" sz="1800" dirty="0">
                  <a:solidFill>
                    <a:schemeClr val="accent2"/>
                  </a:solidFill>
                  <a:ea typeface="Roboto Light" panose="02000000000000000000" pitchFamily="2" charset="0"/>
                  <a:cs typeface="Arial" panose="020B0604020202020204" pitchFamily="34" charset="0"/>
                </a:rPr>
                <a:t>(results summary)</a:t>
              </a:r>
            </a:p>
          </p:txBody>
        </p:sp>
        <p:sp>
          <p:nvSpPr>
            <p:cNvPr id="18" name="Rectangle 3"/>
            <p:cNvSpPr txBox="1">
              <a:spLocks noChangeArrowheads="1"/>
            </p:cNvSpPr>
            <p:nvPr/>
          </p:nvSpPr>
          <p:spPr>
            <a:xfrm>
              <a:off x="8144070" y="5412483"/>
              <a:ext cx="3928319" cy="755721"/>
            </a:xfrm>
            <a:prstGeom prst="rect">
              <a:avLst/>
            </a:prstGeom>
          </p:spPr>
          <p:txBody>
            <a:bodyPr vert="horz" lIns="68580" tIns="34290" rIns="68580" bIns="3429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7000" defTabSz="685800">
                <a:spcBef>
                  <a:spcPts val="750"/>
                </a:spcBef>
                <a:buClr>
                  <a:prstClr val="black">
                    <a:lumMod val="65000"/>
                    <a:lumOff val="35000"/>
                  </a:prstClr>
                </a:buClr>
                <a:defRPr/>
              </a:pPr>
              <a:r>
                <a:rPr lang="en-AU" altLang="en-US" sz="1800" dirty="0">
                  <a:solidFill>
                    <a:schemeClr val="accent2"/>
                  </a:solidFill>
                  <a:ea typeface="Roboto Light" panose="02000000000000000000" pitchFamily="2" charset="0"/>
                  <a:cs typeface="Arial" panose="020B0604020202020204" pitchFamily="34" charset="0"/>
                </a:rPr>
                <a:t>Tertiary Entrance Statement</a:t>
              </a:r>
              <a:br>
                <a:rPr lang="en-AU" altLang="en-US" sz="1800" dirty="0">
                  <a:solidFill>
                    <a:schemeClr val="accent2"/>
                  </a:solidFill>
                  <a:ea typeface="Roboto Light" panose="02000000000000000000" pitchFamily="2" charset="0"/>
                  <a:cs typeface="Arial" panose="020B0604020202020204" pitchFamily="34" charset="0"/>
                </a:rPr>
              </a:br>
              <a:r>
                <a:rPr lang="en-AU" altLang="en-US" sz="1800" dirty="0">
                  <a:solidFill>
                    <a:schemeClr val="accent2"/>
                  </a:solidFill>
                  <a:ea typeface="Roboto Light" panose="02000000000000000000" pitchFamily="2" charset="0"/>
                  <a:cs typeface="Arial" panose="020B0604020202020204" pitchFamily="34" charset="0"/>
                </a:rPr>
                <a:t>(includes ATAR)</a:t>
              </a:r>
            </a:p>
          </p:txBody>
        </p:sp>
        <p:pic>
          <p:nvPicPr>
            <p:cNvPr id="10" name="Picture 9">
              <a:extLst>
                <a:ext uri="{FF2B5EF4-FFF2-40B4-BE49-F238E27FC236}">
                  <a16:creationId xmlns:a16="http://schemas.microsoft.com/office/drawing/2014/main" id="{48A2164F-9572-48E8-A093-9942F286164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31803" y="1536232"/>
              <a:ext cx="2540000" cy="3593051"/>
            </a:xfrm>
            <a:prstGeom prst="rect">
              <a:avLst/>
            </a:prstGeom>
            <a:ln w="44450">
              <a:solidFill>
                <a:schemeClr val="bg1"/>
              </a:solidFill>
            </a:ln>
            <a:effectLst>
              <a:outerShdw blurRad="279400" sx="95000" sy="95000" algn="ctr" rotWithShape="0">
                <a:prstClr val="black">
                  <a:alpha val="21000"/>
                </a:prstClr>
              </a:outerShdw>
            </a:effectLst>
          </p:spPr>
        </p:pic>
        <p:pic>
          <p:nvPicPr>
            <p:cNvPr id="19" name="Picture 18">
              <a:extLst>
                <a:ext uri="{FF2B5EF4-FFF2-40B4-BE49-F238E27FC236}">
                  <a16:creationId xmlns:a16="http://schemas.microsoft.com/office/drawing/2014/main" id="{63A24CE1-A2C9-4A44-B9C0-1DAEEFBBF16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26534" y="1536232"/>
              <a:ext cx="2539999" cy="3593051"/>
            </a:xfrm>
            <a:prstGeom prst="rect">
              <a:avLst/>
            </a:prstGeom>
            <a:ln w="44450">
              <a:solidFill>
                <a:schemeClr val="bg1"/>
              </a:solidFill>
            </a:ln>
            <a:effectLst>
              <a:outerShdw blurRad="279400" sx="95000" sy="95000" algn="ctr" rotWithShape="0">
                <a:prstClr val="black">
                  <a:alpha val="21000"/>
                </a:prstClr>
              </a:outerShdw>
            </a:effectLst>
          </p:spPr>
        </p:pic>
        <p:pic>
          <p:nvPicPr>
            <p:cNvPr id="21" name="Picture 20">
              <a:extLst>
                <a:ext uri="{FF2B5EF4-FFF2-40B4-BE49-F238E27FC236}">
                  <a16:creationId xmlns:a16="http://schemas.microsoft.com/office/drawing/2014/main" id="{79CF3AC9-A97A-4139-8F4A-F4662BB14F1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864150" y="1536231"/>
              <a:ext cx="2488158" cy="3593051"/>
            </a:xfrm>
            <a:prstGeom prst="rect">
              <a:avLst/>
            </a:prstGeom>
            <a:ln w="44450">
              <a:solidFill>
                <a:schemeClr val="bg1"/>
              </a:solidFill>
            </a:ln>
            <a:effectLst>
              <a:outerShdw blurRad="279400" sx="95000" sy="95000" algn="ctr" rotWithShape="0">
                <a:prstClr val="black">
                  <a:alpha val="21000"/>
                </a:prstClr>
              </a:outerShdw>
            </a:effectLst>
          </p:spPr>
        </p:pic>
      </p:grpSp>
      <p:sp>
        <p:nvSpPr>
          <p:cNvPr id="16" name="Title 1">
            <a:extLst>
              <a:ext uri="{FF2B5EF4-FFF2-40B4-BE49-F238E27FC236}">
                <a16:creationId xmlns:a16="http://schemas.microsoft.com/office/drawing/2014/main" id="{3DAFF967-DD6A-4617-A6D9-700A8D41D19C}"/>
              </a:ext>
            </a:extLst>
          </p:cNvPr>
          <p:cNvSpPr>
            <a:spLocks noGrp="1"/>
          </p:cNvSpPr>
          <p:nvPr>
            <p:ph type="title"/>
          </p:nvPr>
        </p:nvSpPr>
        <p:spPr>
          <a:xfrm>
            <a:off x="420510" y="409482"/>
            <a:ext cx="10670400" cy="856800"/>
          </a:xfrm>
        </p:spPr>
        <p:txBody>
          <a:bodyPr/>
          <a:lstStyle/>
          <a:p>
            <a:pPr defTabSz="1219170"/>
            <a:r>
              <a:rPr lang="en-AU" sz="4400" b="1" dirty="0">
                <a:solidFill>
                  <a:srgbClr val="0AACCF"/>
                </a:solidFill>
                <a:latin typeface="Compasse ExtraBold" panose="020B0806020203040204" pitchFamily="34" charset="0"/>
                <a:ea typeface="Calibri" panose="020F0502020204030204" pitchFamily="34" charset="0"/>
                <a:cs typeface="Times New Roman" panose="02020603050405020304" pitchFamily="18" charset="0"/>
              </a:rPr>
              <a:t>What do my results look like?</a:t>
            </a:r>
            <a:endParaRPr lang="en-AU" sz="4400" spc="-100" dirty="0">
              <a:solidFill>
                <a:srgbClr val="0AACCF"/>
              </a:solidFill>
              <a:latin typeface="Compasse ExtraBold" panose="020B0806020203040204" pitchFamily="34" charset="0"/>
              <a:ea typeface="Roboto Black" panose="02000000000000000000" pitchFamily="2" charset="0"/>
            </a:endParaRPr>
          </a:p>
        </p:txBody>
      </p:sp>
      <p:sp>
        <p:nvSpPr>
          <p:cNvPr id="2" name="TextBox 1">
            <a:extLst>
              <a:ext uri="{FF2B5EF4-FFF2-40B4-BE49-F238E27FC236}">
                <a16:creationId xmlns:a16="http://schemas.microsoft.com/office/drawing/2014/main" id="{8BAC648A-BC7D-48BC-B96C-D8143BCCF964}"/>
              </a:ext>
            </a:extLst>
          </p:cNvPr>
          <p:cNvSpPr txBox="1"/>
          <p:nvPr/>
        </p:nvSpPr>
        <p:spPr>
          <a:xfrm>
            <a:off x="444091" y="1223718"/>
            <a:ext cx="3502882" cy="461665"/>
          </a:xfrm>
          <a:prstGeom prst="rect">
            <a:avLst/>
          </a:prstGeom>
          <a:noFill/>
        </p:spPr>
        <p:txBody>
          <a:bodyPr wrap="none" rtlCol="0">
            <a:spAutoFit/>
          </a:bodyPr>
          <a:lstStyle/>
          <a:p>
            <a:r>
              <a:rPr lang="en-AU" sz="2400" dirty="0"/>
              <a:t>SACE Graduates receive:</a:t>
            </a:r>
          </a:p>
        </p:txBody>
      </p:sp>
    </p:spTree>
    <p:extLst>
      <p:ext uri="{BB962C8B-B14F-4D97-AF65-F5344CB8AC3E}">
        <p14:creationId xmlns:p14="http://schemas.microsoft.com/office/powerpoint/2010/main" val="2414449402"/>
      </p:ext>
    </p:extLst>
  </p:cSld>
  <p:clrMapOvr>
    <a:masterClrMapping/>
  </p:clrMapOvr>
</p:sld>
</file>

<file path=ppt/theme/theme1.xml><?xml version="1.0" encoding="utf-8"?>
<a:theme xmlns:a="http://schemas.openxmlformats.org/drawingml/2006/main" name="Content Master">
  <a:themeElements>
    <a:clrScheme name="SACE">
      <a:dk1>
        <a:sysClr val="windowText" lastClr="000000"/>
      </a:dk1>
      <a:lt1>
        <a:sysClr val="window" lastClr="FFFFFF"/>
      </a:lt1>
      <a:dk2>
        <a:srgbClr val="000000"/>
      </a:dk2>
      <a:lt2>
        <a:srgbClr val="FFFFFF"/>
      </a:lt2>
      <a:accent1>
        <a:srgbClr val="FF6319"/>
      </a:accent1>
      <a:accent2>
        <a:srgbClr val="2D2E2F"/>
      </a:accent2>
      <a:accent3>
        <a:srgbClr val="7AB800"/>
      </a:accent3>
      <a:accent4>
        <a:srgbClr val="00ADD0"/>
      </a:accent4>
      <a:accent5>
        <a:srgbClr val="DCDEDE"/>
      </a:accent5>
      <a:accent6>
        <a:srgbClr val="00819C"/>
      </a:accent6>
      <a:hlink>
        <a:srgbClr val="0000FF"/>
      </a:hlink>
      <a:folHlink>
        <a:srgbClr val="7030A0"/>
      </a:folHlink>
    </a:clrScheme>
    <a:fontScheme name="SACE">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national PowerPoint 16-9 Template.potx" id="{CDDD29E5-0A39-40F3-A003-BEFADD8FAADA}" vid="{605D9988-AA3D-480A-BB12-DF6835838777}"/>
    </a:ext>
  </a:extLst>
</a:theme>
</file>

<file path=ppt/theme/theme2.xml><?xml version="1.0" encoding="utf-8"?>
<a:theme xmlns:a="http://schemas.openxmlformats.org/drawingml/2006/main" name="Content with Sub heading Master">
  <a:themeElements>
    <a:clrScheme name="SACE">
      <a:dk1>
        <a:sysClr val="windowText" lastClr="000000"/>
      </a:dk1>
      <a:lt1>
        <a:sysClr val="window" lastClr="FFFFFF"/>
      </a:lt1>
      <a:dk2>
        <a:srgbClr val="000000"/>
      </a:dk2>
      <a:lt2>
        <a:srgbClr val="FFFFFF"/>
      </a:lt2>
      <a:accent1>
        <a:srgbClr val="FF6319"/>
      </a:accent1>
      <a:accent2>
        <a:srgbClr val="2D2E2F"/>
      </a:accent2>
      <a:accent3>
        <a:srgbClr val="7AB800"/>
      </a:accent3>
      <a:accent4>
        <a:srgbClr val="00ADD0"/>
      </a:accent4>
      <a:accent5>
        <a:srgbClr val="DCDEDE"/>
      </a:accent5>
      <a:accent6>
        <a:srgbClr val="00819C"/>
      </a:accent6>
      <a:hlink>
        <a:srgbClr val="0000FF"/>
      </a:hlink>
      <a:folHlink>
        <a:srgbClr val="7030A0"/>
      </a:folHlink>
    </a:clrScheme>
    <a:fontScheme name="SACE">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national PowerPoint 16-9 Template.potx" id="{CDDD29E5-0A39-40F3-A003-BEFADD8FAADA}" vid="{23EF5787-82DC-4A5C-8F83-42050ACCC68F}"/>
    </a:ext>
  </a:extLst>
</a:theme>
</file>

<file path=ppt/theme/theme3.xml><?xml version="1.0" encoding="utf-8"?>
<a:theme xmlns:a="http://schemas.openxmlformats.org/drawingml/2006/main" name="Cover Master">
  <a:themeElements>
    <a:clrScheme name="SACE">
      <a:dk1>
        <a:sysClr val="windowText" lastClr="000000"/>
      </a:dk1>
      <a:lt1>
        <a:sysClr val="window" lastClr="FFFFFF"/>
      </a:lt1>
      <a:dk2>
        <a:srgbClr val="000000"/>
      </a:dk2>
      <a:lt2>
        <a:srgbClr val="FFFFFF"/>
      </a:lt2>
      <a:accent1>
        <a:srgbClr val="FF6319"/>
      </a:accent1>
      <a:accent2>
        <a:srgbClr val="2D2E2F"/>
      </a:accent2>
      <a:accent3>
        <a:srgbClr val="7AB800"/>
      </a:accent3>
      <a:accent4>
        <a:srgbClr val="00ADD0"/>
      </a:accent4>
      <a:accent5>
        <a:srgbClr val="DCDEDE"/>
      </a:accent5>
      <a:accent6>
        <a:srgbClr val="00819C"/>
      </a:accent6>
      <a:hlink>
        <a:srgbClr val="0000FF"/>
      </a:hlink>
      <a:folHlink>
        <a:srgbClr val="7030A0"/>
      </a:folHlink>
    </a:clrScheme>
    <a:fontScheme name="SACE">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national PowerPoint 16-9 Template.potx" id="{CDDD29E5-0A39-40F3-A003-BEFADD8FAADA}" vid="{48859013-509D-41EB-8E98-C9CE184ED61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AE5A0EEE4BFA44A7916D3AC5EC2832" ma:contentTypeVersion="13" ma:contentTypeDescription="Create a new document." ma:contentTypeScope="" ma:versionID="029db7a1d5bc03ab0be4bc951c4968ab">
  <xsd:schema xmlns:xsd="http://www.w3.org/2001/XMLSchema" xmlns:xs="http://www.w3.org/2001/XMLSchema" xmlns:p="http://schemas.microsoft.com/office/2006/metadata/properties" xmlns:ns3="b42060ac-26b4-4c37-9949-c6d93b319357" xmlns:ns4="0dec2fb7-5616-4682-9c67-3900acf73291" targetNamespace="http://schemas.microsoft.com/office/2006/metadata/properties" ma:root="true" ma:fieldsID="19f32f91ca559a1a8d6adc44aafab5ab" ns3:_="" ns4:_="">
    <xsd:import namespace="b42060ac-26b4-4c37-9949-c6d93b319357"/>
    <xsd:import namespace="0dec2fb7-5616-4682-9c67-3900acf7329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2060ac-26b4-4c37-9949-c6d93b3193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ec2fb7-5616-4682-9c67-3900acf7329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etadata xmlns="http://www.objective.com/ecm/document/metadata/CB029ECD6D85427BAD5E1D35DE4A29A4" version="1.0.0">
  <systemFields>
    <field name="Objective-Id">
      <value order="0">A838004</value>
    </field>
    <field name="Objective-Title">
      <value order="0">New SACEI PowerPoint - 16:9 Template - without AOC</value>
    </field>
    <field name="Objective-Description">
      <value order="0"/>
    </field>
    <field name="Objective-CreationStamp">
      <value order="0">2019-02-08T06:08:01Z</value>
    </field>
    <field name="Objective-IsApproved">
      <value order="0">false</value>
    </field>
    <field name="Objective-IsPublished">
      <value order="0">false</value>
    </field>
    <field name="Objective-DatePublished">
      <value order="0"/>
    </field>
    <field name="Objective-ModificationStamp">
      <value order="0">2019-08-06T23:56:35Z</value>
    </field>
    <field name="Objective-Owner">
      <value order="0">April Hill</value>
    </field>
    <field name="Objective-Path">
      <value order="0">Objective Global Folder:Utilities:Home:April Hill</value>
    </field>
    <field name="Objective-Parent">
      <value order="0">April Hill</value>
    </field>
    <field name="Objective-State">
      <value order="0">Being Edited</value>
    </field>
    <field name="Objective-VersionId">
      <value order="0">vA1455778</value>
    </field>
    <field name="Objective-Version">
      <value order="0">0.2</value>
    </field>
    <field name="Objective-VersionNumber">
      <value order="0">2</value>
    </field>
    <field name="Objective-VersionComment">
      <value order="0"/>
    </field>
    <field name="Objective-FileNumber">
      <value order="0"/>
    </field>
    <field name="Objective-Classification">
      <value order="0"/>
    </field>
    <field name="Objective-Caveats">
      <value order="0"/>
    </field>
  </systemFields>
  <catalogues/>
</metadata>
</file>

<file path=customXml/itemProps1.xml><?xml version="1.0" encoding="utf-8"?>
<ds:datastoreItem xmlns:ds="http://schemas.openxmlformats.org/officeDocument/2006/customXml" ds:itemID="{4A991430-1F9E-4C07-B936-F38D808450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2060ac-26b4-4c37-9949-c6d93b319357"/>
    <ds:schemaRef ds:uri="0dec2fb7-5616-4682-9c67-3900acf732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BE2EEC-D05A-4313-BB6B-23A073BD85C3}">
  <ds:schemaRefs>
    <ds:schemaRef ds:uri="http://schemas.microsoft.com/sharepoint/v3/contenttype/forms"/>
  </ds:schemaRefs>
</ds:datastoreItem>
</file>

<file path=customXml/itemProps3.xml><?xml version="1.0" encoding="utf-8"?>
<ds:datastoreItem xmlns:ds="http://schemas.openxmlformats.org/officeDocument/2006/customXml" ds:itemID="{63A00DA2-B465-464B-9B89-23BED2AF6C77}">
  <ds:schemaRef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purl.org/dc/terms/"/>
    <ds:schemaRef ds:uri="http://schemas.microsoft.com/office/infopath/2007/PartnerControls"/>
    <ds:schemaRef ds:uri="0dec2fb7-5616-4682-9c67-3900acf73291"/>
    <ds:schemaRef ds:uri="http://www.w3.org/XML/1998/namespace"/>
    <ds:schemaRef ds:uri="b42060ac-26b4-4c37-9949-c6d93b319357"/>
    <ds:schemaRef ds:uri="http://purl.org/dc/dcmitype/"/>
  </ds:schemaRefs>
</ds:datastoreItem>
</file>

<file path=customXml/itemProps4.xml><?xml version="1.0" encoding="utf-8"?>
<ds:datastoreItem xmlns:ds="http://schemas.openxmlformats.org/officeDocument/2006/customXml" ds:itemID="{5745109E-2DDF-40CB-AC2B-FF9B10C90820}">
  <ds:schemaRefs>
    <ds:schemaRef ds:uri="http://www.objective.com/ecm/document/metadata/CB029ECD6D85427BAD5E1D35DE4A29A4"/>
  </ds:schemaRefs>
</ds:datastoreItem>
</file>

<file path=docProps/app.xml><?xml version="1.0" encoding="utf-8"?>
<Properties xmlns="http://schemas.openxmlformats.org/officeDocument/2006/extended-properties" xmlns:vt="http://schemas.openxmlformats.org/officeDocument/2006/docPropsVTypes">
  <TotalTime>692</TotalTime>
  <Words>886</Words>
  <Application>Microsoft Office PowerPoint</Application>
  <PresentationFormat>Widescreen</PresentationFormat>
  <Paragraphs>132</Paragraphs>
  <Slides>15</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Roboto Light</vt:lpstr>
      <vt:lpstr>Arial</vt:lpstr>
      <vt:lpstr>Calibri</vt:lpstr>
      <vt:lpstr>Roboto Black</vt:lpstr>
      <vt:lpstr>Compasse ExtraBold</vt:lpstr>
      <vt:lpstr>Wingdings</vt:lpstr>
      <vt:lpstr>Roboto Medium</vt:lpstr>
      <vt:lpstr>Content Master</vt:lpstr>
      <vt:lpstr>Content with Sub heading Master</vt:lpstr>
      <vt:lpstr>Cover Master</vt:lpstr>
      <vt:lpstr>PowerPoint Presentation</vt:lpstr>
      <vt:lpstr>PowerPoint Presentation</vt:lpstr>
      <vt:lpstr>What is the SACE?</vt:lpstr>
      <vt:lpstr>How is the SACE different?</vt:lpstr>
      <vt:lpstr>PowerPoint Presentation</vt:lpstr>
      <vt:lpstr>PowerPoint Presentation</vt:lpstr>
      <vt:lpstr>What subjects can I choose? </vt:lpstr>
      <vt:lpstr>Who marks my work?</vt:lpstr>
      <vt:lpstr>What do my results look like?</vt:lpstr>
      <vt:lpstr>Which universities accept the SACE?</vt:lpstr>
      <vt:lpstr>SACEi graduates*</vt:lpstr>
      <vt:lpstr>Where have the graduates gone?</vt:lpstr>
      <vt:lpstr>Who can study SACE?</vt:lpstr>
      <vt:lpstr>Further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Clarke, Matt (SACE)</dc:creator>
  <cp:lastModifiedBy>Aldahn, Thomas (SACE)</cp:lastModifiedBy>
  <cp:revision>18</cp:revision>
  <dcterms:created xsi:type="dcterms:W3CDTF">2021-01-28T04:02:33Z</dcterms:created>
  <dcterms:modified xsi:type="dcterms:W3CDTF">2021-07-21T05:00:57Z</dcterms:modified>
</cp:coreProperties>
</file>